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91" r:id="rId2"/>
  </p:sldMasterIdLst>
  <p:notesMasterIdLst>
    <p:notesMasterId r:id="rId34"/>
  </p:notesMasterIdLst>
  <p:handoutMasterIdLst>
    <p:handoutMasterId r:id="rId35"/>
  </p:handoutMasterIdLst>
  <p:sldIdLst>
    <p:sldId id="539" r:id="rId3"/>
    <p:sldId id="460" r:id="rId4"/>
    <p:sldId id="540" r:id="rId5"/>
    <p:sldId id="677" r:id="rId6"/>
    <p:sldId id="680" r:id="rId7"/>
    <p:sldId id="541" r:id="rId8"/>
    <p:sldId id="671" r:id="rId9"/>
    <p:sldId id="672" r:id="rId10"/>
    <p:sldId id="681" r:id="rId11"/>
    <p:sldId id="673" r:id="rId12"/>
    <p:sldId id="542" r:id="rId13"/>
    <p:sldId id="696" r:id="rId14"/>
    <p:sldId id="694" r:id="rId15"/>
    <p:sldId id="695" r:id="rId16"/>
    <p:sldId id="684" r:id="rId17"/>
    <p:sldId id="676" r:id="rId18"/>
    <p:sldId id="686" r:id="rId19"/>
    <p:sldId id="687" r:id="rId20"/>
    <p:sldId id="692" r:id="rId21"/>
    <p:sldId id="693" r:id="rId22"/>
    <p:sldId id="690" r:id="rId23"/>
    <p:sldId id="616" r:id="rId24"/>
    <p:sldId id="691" r:id="rId25"/>
    <p:sldId id="544" r:id="rId26"/>
    <p:sldId id="545" r:id="rId27"/>
    <p:sldId id="516" r:id="rId28"/>
    <p:sldId id="646" r:id="rId29"/>
    <p:sldId id="520" r:id="rId30"/>
    <p:sldId id="569" r:id="rId31"/>
    <p:sldId id="488" r:id="rId32"/>
    <p:sldId id="546"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7" userDrawn="1">
          <p15:clr>
            <a:srgbClr val="A4A3A4"/>
          </p15:clr>
        </p15:guide>
        <p15:guide id="2" orient="horz" pos="3646" userDrawn="1">
          <p15:clr>
            <a:srgbClr val="A4A3A4"/>
          </p15:clr>
        </p15:guide>
        <p15:guide id="3" orient="horz" pos="813" userDrawn="1">
          <p15:clr>
            <a:srgbClr val="A4A3A4"/>
          </p15:clr>
        </p15:guide>
        <p15:guide id="4" orient="horz" pos="2157" userDrawn="1">
          <p15:clr>
            <a:srgbClr val="A4A3A4"/>
          </p15:clr>
        </p15:guide>
        <p15:guide id="5" orient="horz" pos="891" userDrawn="1">
          <p15:clr>
            <a:srgbClr val="A4A3A4"/>
          </p15:clr>
        </p15:guide>
        <p15:guide id="6" pos="216" userDrawn="1">
          <p15:clr>
            <a:srgbClr val="A4A3A4"/>
          </p15:clr>
        </p15:guide>
        <p15:guide id="7" pos="5538" userDrawn="1">
          <p15:clr>
            <a:srgbClr val="A4A3A4"/>
          </p15:clr>
        </p15:guide>
        <p15:guide id="8"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orient="horz" pos="3127"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D001E"/>
    <a:srgbClr val="D80409"/>
    <a:srgbClr val="E60028"/>
    <a:srgbClr val="606060"/>
    <a:srgbClr val="DE0025"/>
    <a:srgbClr val="595392"/>
    <a:srgbClr val="BAB7D6"/>
    <a:srgbClr val="C1BCBC"/>
    <a:srgbClr val="98B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343" autoAdjust="0"/>
  </p:normalViewPr>
  <p:slideViewPr>
    <p:cSldViewPr snapToGrid="0">
      <p:cViewPr varScale="1">
        <p:scale>
          <a:sx n="69" d="100"/>
          <a:sy n="69" d="100"/>
        </p:scale>
        <p:origin x="1536" y="66"/>
      </p:cViewPr>
      <p:guideLst>
        <p:guide orient="horz" pos="747"/>
        <p:guide orient="horz" pos="3646"/>
        <p:guide orient="horz" pos="813"/>
        <p:guide orient="horz" pos="2157"/>
        <p:guide orient="horz" pos="891"/>
        <p:guide pos="216"/>
        <p:guide pos="5538"/>
        <p:guide orient="horz" pos="2160"/>
      </p:guideLst>
    </p:cSldViewPr>
  </p:slideViewPr>
  <p:outlineViewPr>
    <p:cViewPr>
      <p:scale>
        <a:sx n="33" d="100"/>
        <a:sy n="33" d="100"/>
      </p:scale>
      <p:origin x="0" y="-164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7" d="100"/>
          <a:sy n="87" d="100"/>
        </p:scale>
        <p:origin x="2118" y="-1116"/>
      </p:cViewPr>
      <p:guideLst>
        <p:guide orient="horz" pos="2928"/>
        <p:guide pos="220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NULL"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'Individual -June 2020'!$G$51:$M$51</cx:f>
        <cx:lvl ptCount="6">
          <cx:pt idx="0">Jun 2019</cx:pt>
          <cx:pt idx="1">Retained earnings</cx:pt>
          <cx:pt idx="2">OCI</cx:pt>
          <cx:pt idx="3">RWA</cx:pt>
          <cx:pt idx="4">Others</cx:pt>
          <cx:pt idx="5">Jun 20</cx:pt>
        </cx:lvl>
      </cx:strDim>
      <cx:numDim type="val">
        <cx:f dir="row">'Individual -June 2020'!$G$52:$M$52</cx:f>
        <cx:lvl ptCount="6" formatCode="0.00">
          <cx:pt idx="0">20.014836942811375</cx:pt>
          <cx:pt idx="1">5.2846952937970624</cx:pt>
          <cx:pt idx="2">0.491702600167504</cx:pt>
          <cx:pt idx="3">1.5196263391217546</cx:pt>
          <cx:pt idx="4">-0.27521846212547052</cx:pt>
          <cx:pt idx="5">27.035642713772226</cx:pt>
        </cx:lvl>
      </cx:numDim>
    </cx:data>
  </cx:chartData>
  <cx:chart>
    <cx:plotArea>
      <cx:plotAreaRegion>
        <cx:plotSurface>
          <cx:spPr>
            <a:noFill/>
            <a:ln>
              <a:noFill/>
            </a:ln>
          </cx:spPr>
        </cx:plotSurface>
        <cx:series layoutId="waterfall" uniqueId="{8BDB3A4B-98E3-4B57-80C2-118B2426CBC3}">
          <cx:spPr>
            <a:solidFill>
              <a:srgbClr val="C00000"/>
            </a:solidFill>
          </cx:spPr>
          <cx:dataPt idx="1">
            <cx:spPr>
              <a:solidFill>
                <a:schemeClr val="tx1">
                  <a:lumMod val="65000"/>
                  <a:lumOff val="35000"/>
                </a:schemeClr>
              </a:solidFill>
              <a:ln>
                <a:noFill/>
              </a:ln>
            </cx:spPr>
          </cx:dataPt>
          <cx:dataPt idx="2">
            <cx:spPr>
              <a:solidFill>
                <a:schemeClr val="bg1">
                  <a:lumMod val="50000"/>
                </a:schemeClr>
              </a:solidFill>
              <a:ln>
                <a:noFill/>
              </a:ln>
            </cx:spPr>
          </cx:dataPt>
          <cx:dataPt idx="3">
            <cx:spPr>
              <a:solidFill>
                <a:schemeClr val="bg1">
                  <a:lumMod val="50000"/>
                </a:schemeClr>
              </a:solidFill>
              <a:ln>
                <a:noFill/>
              </a:ln>
            </cx:spPr>
          </cx:dataPt>
          <cx:dataPt idx="4">
            <cx:spPr>
              <a:solidFill>
                <a:schemeClr val="bg1">
                  <a:lumMod val="50000"/>
                </a:schemeClr>
              </a:solidFill>
              <a:ln>
                <a:noFill/>
              </a:ln>
            </cx:spPr>
          </cx:dataPt>
          <cx:dataId val="0"/>
          <cx:layoutPr>
            <cx:visibility connectorLines="0"/>
            <cx:subtotals>
              <cx:idx val="0"/>
              <cx:idx val="5"/>
            </cx:subtotals>
          </cx:layoutPr>
        </cx:series>
      </cx:plotAreaRegion>
      <cx:axis id="0" hidden="1">
        <cx:catScaling gapWidth="0.5"/>
        <cx:tickLabels/>
        <cx:txPr>
          <a:bodyPr spcFirstLastPara="1" vertOverflow="ellipsis" wrap="square" lIns="0" tIns="0" rIns="0" bIns="0" anchor="ctr" anchorCtr="1"/>
          <a:lstStyle/>
          <a:p>
            <a:pPr>
              <a:defRPr sz="1200" b="1"/>
            </a:pPr>
            <a:endParaRPr lang="en-US" sz="1200" b="1"/>
          </a:p>
        </cx:txPr>
      </cx:axis>
      <cx:axis id="1" hidden="1">
        <cx:valScaling max="28" min="10"/>
        <cx:tickLabels/>
      </cx:axis>
    </cx:plotArea>
  </cx:chart>
  <cx:spPr>
    <a:ln>
      <a:no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5562" tIns="47781" rIns="95562" bIns="47781" rtlCol="0"/>
          <a:lstStyle>
            <a:lvl1pPr algn="l">
              <a:defRPr sz="1300"/>
            </a:lvl1pPr>
          </a:lstStyle>
          <a:p>
            <a:endParaRPr lang="en-GB" dirty="0"/>
          </a:p>
        </p:txBody>
      </p:sp>
      <p:sp>
        <p:nvSpPr>
          <p:cNvPr id="3" name="Date Placeholder 2"/>
          <p:cNvSpPr>
            <a:spLocks noGrp="1"/>
          </p:cNvSpPr>
          <p:nvPr>
            <p:ph type="dt" sz="quarter" idx="1"/>
          </p:nvPr>
        </p:nvSpPr>
        <p:spPr>
          <a:xfrm>
            <a:off x="3850444" y="1"/>
            <a:ext cx="2945659" cy="496411"/>
          </a:xfrm>
          <a:prstGeom prst="rect">
            <a:avLst/>
          </a:prstGeom>
        </p:spPr>
        <p:txBody>
          <a:bodyPr vert="horz" lIns="95562" tIns="47781" rIns="95562" bIns="47781" rtlCol="0"/>
          <a:lstStyle>
            <a:lvl1pPr algn="r">
              <a:defRPr sz="1300"/>
            </a:lvl1pPr>
          </a:lstStyle>
          <a:p>
            <a:fld id="{E640F6A5-9080-4E70-B802-25C28AB79C70}" type="datetimeFigureOut">
              <a:rPr lang="en-GB" smtClean="0"/>
              <a:pPr/>
              <a:t>03/08/2020</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5562" tIns="47781" rIns="95562" bIns="47781"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5562" tIns="47781" rIns="95562" bIns="47781" rtlCol="0" anchor="b"/>
          <a:lstStyle>
            <a:lvl1pPr algn="r">
              <a:defRPr sz="1300"/>
            </a:lvl1pPr>
          </a:lstStyle>
          <a:p>
            <a:fld id="{3820602F-4F05-45D9-805B-E85885946F2A}"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5562" tIns="47781" rIns="95562" bIns="47781" rtlCol="0"/>
          <a:lstStyle>
            <a:lvl1pPr algn="l">
              <a:defRPr sz="1300"/>
            </a:lvl1pPr>
          </a:lstStyle>
          <a:p>
            <a:endParaRPr lang="en-GB" dirty="0"/>
          </a:p>
        </p:txBody>
      </p:sp>
      <p:sp>
        <p:nvSpPr>
          <p:cNvPr id="3" name="Date Placeholder 2"/>
          <p:cNvSpPr>
            <a:spLocks noGrp="1"/>
          </p:cNvSpPr>
          <p:nvPr>
            <p:ph type="dt" idx="1"/>
          </p:nvPr>
        </p:nvSpPr>
        <p:spPr>
          <a:xfrm>
            <a:off x="3850444" y="1"/>
            <a:ext cx="2945659" cy="496411"/>
          </a:xfrm>
          <a:prstGeom prst="rect">
            <a:avLst/>
          </a:prstGeom>
        </p:spPr>
        <p:txBody>
          <a:bodyPr vert="horz" lIns="95562" tIns="47781" rIns="95562" bIns="47781" rtlCol="0"/>
          <a:lstStyle>
            <a:lvl1pPr algn="r">
              <a:defRPr sz="1300"/>
            </a:lvl1pPr>
          </a:lstStyle>
          <a:p>
            <a:fld id="{02B4D840-579E-4A0A-8746-563BB81BFCF8}" type="datetimeFigureOut">
              <a:rPr lang="en-GB" smtClean="0"/>
              <a:pPr/>
              <a:t>03/08/2020</a:t>
            </a:fld>
            <a:endParaRPr lang="en-GB" dirty="0"/>
          </a:p>
        </p:txBody>
      </p:sp>
      <p:sp>
        <p:nvSpPr>
          <p:cNvPr id="4" name="Slide Image Placeholder 3"/>
          <p:cNvSpPr>
            <a:spLocks noGrp="1" noRot="1" noChangeAspect="1"/>
          </p:cNvSpPr>
          <p:nvPr>
            <p:ph type="sldImg" idx="2"/>
          </p:nvPr>
        </p:nvSpPr>
        <p:spPr>
          <a:xfrm>
            <a:off x="762000" y="744538"/>
            <a:ext cx="4962525" cy="3722687"/>
          </a:xfrm>
          <a:prstGeom prst="rect">
            <a:avLst/>
          </a:prstGeom>
          <a:noFill/>
          <a:ln w="12700">
            <a:solidFill>
              <a:prstClr val="black"/>
            </a:solidFill>
          </a:ln>
        </p:spPr>
        <p:txBody>
          <a:bodyPr vert="horz" lIns="95562" tIns="47781" rIns="95562" bIns="47781"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62" tIns="47781" rIns="95562" bIns="477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5562" tIns="47781" rIns="95562" bIns="4778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5562" tIns="47781" rIns="95562" bIns="47781" rtlCol="0" anchor="b"/>
          <a:lstStyle>
            <a:lvl1pPr algn="r">
              <a:defRPr sz="1300"/>
            </a:lvl1pPr>
          </a:lstStyle>
          <a:p>
            <a:fld id="{B849F58B-522D-43AE-9196-6FF1A84B551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algn="l">
              <a:buFont typeface="Arial" pitchFamily="34" charset="0"/>
              <a:buNone/>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1</a:t>
            </a:fld>
            <a:endParaRPr lang="en-GB" dirty="0"/>
          </a:p>
        </p:txBody>
      </p:sp>
    </p:spTree>
    <p:extLst>
      <p:ext uri="{BB962C8B-B14F-4D97-AF65-F5344CB8AC3E}">
        <p14:creationId xmlns:p14="http://schemas.microsoft.com/office/powerpoint/2010/main" val="205072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a:p>
        </p:txBody>
      </p:sp>
      <p:sp>
        <p:nvSpPr>
          <p:cNvPr id="4" name="Espace réservé de l'en-tête 3"/>
          <p:cNvSpPr>
            <a:spLocks noGrp="1"/>
          </p:cNvSpPr>
          <p:nvPr>
            <p:ph type="hdr" sz="quarter" idx="10"/>
          </p:nvPr>
        </p:nvSpPr>
        <p:spPr/>
        <p:txBody>
          <a:bodyPr/>
          <a:lstStyle/>
          <a:p>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B849F58B-522D-43AE-9196-6FF1A84B551E}" type="slidenum">
              <a:rPr lang="en-GB" smtClean="0"/>
              <a:pPr/>
              <a:t>31</a:t>
            </a:fld>
            <a:endParaRPr lang="en-GB"/>
          </a:p>
        </p:txBody>
      </p:sp>
    </p:spTree>
    <p:extLst>
      <p:ext uri="{BB962C8B-B14F-4D97-AF65-F5344CB8AC3E}">
        <p14:creationId xmlns:p14="http://schemas.microsoft.com/office/powerpoint/2010/main" val="304873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3</a:t>
            </a:fld>
            <a:endParaRPr lang="en-GB" dirty="0"/>
          </a:p>
        </p:txBody>
      </p:sp>
    </p:spTree>
    <p:extLst>
      <p:ext uri="{BB962C8B-B14F-4D97-AF65-F5344CB8AC3E}">
        <p14:creationId xmlns:p14="http://schemas.microsoft.com/office/powerpoint/2010/main" val="345329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62000" y="744538"/>
            <a:ext cx="4962525" cy="3722687"/>
          </a:xfrm>
        </p:spPr>
      </p:sp>
      <p:sp>
        <p:nvSpPr>
          <p:cNvPr id="3" name="Espace réservé des commentaires 2"/>
          <p:cNvSpPr>
            <a:spLocks noGrp="1"/>
          </p:cNvSpPr>
          <p:nvPr>
            <p:ph type="body" idx="1"/>
          </p:nvPr>
        </p:nvSpPr>
        <p:spPr/>
        <p:txBody>
          <a:bodyPr>
            <a:normAutofit/>
          </a:bodyPr>
          <a:lstStyle/>
          <a:p>
            <a:r>
              <a:rPr lang="en-GB" noProof="0" dirty="0" smtClean="0"/>
              <a:t>Cost/income :</a:t>
            </a:r>
            <a:r>
              <a:rPr lang="en-GB" baseline="0" noProof="0" dirty="0" smtClean="0"/>
              <a:t> in spite of further contribution to resolution fund in the Czech Republic</a:t>
            </a:r>
            <a:endParaRPr lang="en-GB" noProof="0" dirty="0"/>
          </a:p>
        </p:txBody>
      </p:sp>
      <p:sp>
        <p:nvSpPr>
          <p:cNvPr id="4" name="Espace réservé du numéro de diapositive 3"/>
          <p:cNvSpPr>
            <a:spLocks noGrp="1"/>
          </p:cNvSpPr>
          <p:nvPr>
            <p:ph type="sldNum" sz="quarter" idx="10"/>
          </p:nvPr>
        </p:nvSpPr>
        <p:spPr/>
        <p:txBody>
          <a:bodyPr/>
          <a:lstStyle/>
          <a:p>
            <a:fld id="{9034826D-B662-4F02-9A13-0FB5482AEF95}" type="slidenum">
              <a:rPr lang="fr-FR" smtClean="0">
                <a:solidFill>
                  <a:prstClr val="black"/>
                </a:solidFill>
              </a:rPr>
              <a:pPr/>
              <a:t>5</a:t>
            </a:fld>
            <a:endParaRPr lang="fr-FR" dirty="0">
              <a:solidFill>
                <a:prstClr val="black"/>
              </a:solidFill>
            </a:endParaRPr>
          </a:p>
        </p:txBody>
      </p:sp>
    </p:spTree>
    <p:extLst>
      <p:ext uri="{BB962C8B-B14F-4D97-AF65-F5344CB8AC3E}">
        <p14:creationId xmlns:p14="http://schemas.microsoft.com/office/powerpoint/2010/main" val="356189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6</a:t>
            </a:fld>
            <a:endParaRPr lang="en-GB" dirty="0"/>
          </a:p>
        </p:txBody>
      </p:sp>
    </p:spTree>
    <p:extLst>
      <p:ext uri="{BB962C8B-B14F-4D97-AF65-F5344CB8AC3E}">
        <p14:creationId xmlns:p14="http://schemas.microsoft.com/office/powerpoint/2010/main" val="379508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11</a:t>
            </a:fld>
            <a:endParaRPr lang="en-GB"/>
          </a:p>
        </p:txBody>
      </p:sp>
    </p:spTree>
    <p:extLst>
      <p:ext uri="{BB962C8B-B14F-4D97-AF65-F5344CB8AC3E}">
        <p14:creationId xmlns:p14="http://schemas.microsoft.com/office/powerpoint/2010/main" val="415094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19</a:t>
            </a:fld>
            <a:endParaRPr lang="en-GB" dirty="0"/>
          </a:p>
        </p:txBody>
      </p:sp>
    </p:spTree>
    <p:extLst>
      <p:ext uri="{BB962C8B-B14F-4D97-AF65-F5344CB8AC3E}">
        <p14:creationId xmlns:p14="http://schemas.microsoft.com/office/powerpoint/2010/main" val="555095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22</a:t>
            </a:fld>
            <a:endParaRPr lang="en-GB"/>
          </a:p>
        </p:txBody>
      </p:sp>
    </p:spTree>
    <p:extLst>
      <p:ext uri="{BB962C8B-B14F-4D97-AF65-F5344CB8AC3E}">
        <p14:creationId xmlns:p14="http://schemas.microsoft.com/office/powerpoint/2010/main" val="830306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24</a:t>
            </a:fld>
            <a:endParaRPr lang="en-GB"/>
          </a:p>
        </p:txBody>
      </p:sp>
    </p:spTree>
    <p:extLst>
      <p:ext uri="{BB962C8B-B14F-4D97-AF65-F5344CB8AC3E}">
        <p14:creationId xmlns:p14="http://schemas.microsoft.com/office/powerpoint/2010/main" val="4291584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noProof="0"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25</a:t>
            </a:fld>
            <a:endParaRPr lang="en-GB"/>
          </a:p>
        </p:txBody>
      </p:sp>
    </p:spTree>
    <p:extLst>
      <p:ext uri="{BB962C8B-B14F-4D97-AF65-F5344CB8AC3E}">
        <p14:creationId xmlns:p14="http://schemas.microsoft.com/office/powerpoint/2010/main" val="1375482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4" name="Text Placeholder 43"/>
          <p:cNvSpPr>
            <a:spLocks noGrp="1"/>
          </p:cNvSpPr>
          <p:nvPr>
            <p:ph type="body" sz="quarter" idx="15" hasCustomPrompt="1"/>
          </p:nvPr>
        </p:nvSpPr>
        <p:spPr>
          <a:xfrm>
            <a:off x="2879943" y="3373237"/>
            <a:ext cx="3341612" cy="280800"/>
          </a:xfrm>
          <a:solidFill>
            <a:schemeClr val="bg2"/>
          </a:solidFill>
        </p:spPr>
        <p:txBody>
          <a:bodyPr wrap="none" lIns="36000" tIns="36000" rIns="36000" bIns="36000" rtlCol="0" anchor="ctr">
            <a:noAutofit/>
          </a:bodyPr>
          <a:lstStyle>
            <a:lvl1pPr marL="0" algn="ctr" defTabSz="844174" rtl="0" eaLnBrk="1" latinLnBrk="0" hangingPunct="1">
              <a:buNone/>
              <a:defRPr lang="en-US" sz="1108" b="1" kern="1200" cap="all" spc="185" baseline="0" dirty="0" smtClean="0">
                <a:solidFill>
                  <a:schemeClr val="bg1"/>
                </a:solidFill>
                <a:latin typeface="+mn-lt"/>
                <a:ea typeface="+mn-ea"/>
                <a:cs typeface="+mn-cs"/>
              </a:defRPr>
            </a:lvl1pPr>
          </a:lstStyle>
          <a:p>
            <a:pPr lvl="0"/>
            <a:r>
              <a:rPr lang="en-US" dirty="0" smtClean="0"/>
              <a:t>Insert Title</a:t>
            </a:r>
            <a:endParaRPr lang="en-US" dirty="0"/>
          </a:p>
        </p:txBody>
      </p:sp>
      <p:sp>
        <p:nvSpPr>
          <p:cNvPr id="3" name="Subtitle 2"/>
          <p:cNvSpPr>
            <a:spLocks noGrp="1"/>
          </p:cNvSpPr>
          <p:nvPr>
            <p:ph type="subTitle" idx="1" hasCustomPrompt="1"/>
          </p:nvPr>
        </p:nvSpPr>
        <p:spPr>
          <a:xfrm>
            <a:off x="2352532" y="2531505"/>
            <a:ext cx="4439861" cy="356755"/>
          </a:xfrm>
          <a:prstGeom prst="rect">
            <a:avLst/>
          </a:prstGeom>
          <a:noFill/>
        </p:spPr>
        <p:txBody>
          <a:bodyPr wrap="none" lIns="36000" tIns="36000" rIns="36000" bIns="36000" rtlCol="0" anchor="ctr">
            <a:spAutoFit/>
          </a:bodyPr>
          <a:lstStyle>
            <a:lvl1pPr marL="0" indent="0" algn="ctr" defTabSz="844174" rtl="0" eaLnBrk="1" latinLnBrk="0" hangingPunct="1">
              <a:spcBef>
                <a:spcPts val="831"/>
              </a:spcBef>
              <a:buClr>
                <a:schemeClr val="tx2"/>
              </a:buClr>
              <a:buSzPct val="90000"/>
              <a:buFont typeface="Wingdings" pitchFamily="2" charset="2"/>
              <a:buNone/>
              <a:defRPr lang="en-GB" sz="1846" kern="1200" cap="all" spc="185" baseline="0" dirty="0">
                <a:solidFill>
                  <a:schemeClr val="tx1"/>
                </a:solidFill>
                <a:latin typeface="+mn-lt"/>
                <a:ea typeface="+mn-ea"/>
                <a:cs typeface="+mn-cs"/>
              </a:defRPr>
            </a:lvl1pPr>
            <a:lvl2pPr marL="422087" indent="0" algn="ctr">
              <a:buNone/>
              <a:defRPr>
                <a:solidFill>
                  <a:schemeClr val="tx1">
                    <a:tint val="75000"/>
                  </a:schemeClr>
                </a:solidFill>
              </a:defRPr>
            </a:lvl2pPr>
            <a:lvl3pPr marL="844174" indent="0" algn="ctr">
              <a:buNone/>
              <a:defRPr>
                <a:solidFill>
                  <a:schemeClr val="tx1">
                    <a:tint val="75000"/>
                  </a:schemeClr>
                </a:solidFill>
              </a:defRPr>
            </a:lvl3pPr>
            <a:lvl4pPr marL="1266261" indent="0" algn="ctr">
              <a:buNone/>
              <a:defRPr>
                <a:solidFill>
                  <a:schemeClr val="tx1">
                    <a:tint val="75000"/>
                  </a:schemeClr>
                </a:solidFill>
              </a:defRPr>
            </a:lvl4pPr>
            <a:lvl5pPr marL="1688348" indent="0" algn="ctr">
              <a:buNone/>
              <a:defRPr>
                <a:solidFill>
                  <a:schemeClr val="tx1">
                    <a:tint val="75000"/>
                  </a:schemeClr>
                </a:solidFill>
              </a:defRPr>
            </a:lvl5pPr>
            <a:lvl6pPr marL="2110435" indent="0" algn="ctr">
              <a:buNone/>
              <a:defRPr>
                <a:solidFill>
                  <a:schemeClr val="tx1">
                    <a:tint val="75000"/>
                  </a:schemeClr>
                </a:solidFill>
              </a:defRPr>
            </a:lvl6pPr>
            <a:lvl7pPr marL="2532522" indent="0" algn="ctr">
              <a:buNone/>
              <a:defRPr>
                <a:solidFill>
                  <a:schemeClr val="tx1">
                    <a:tint val="75000"/>
                  </a:schemeClr>
                </a:solidFill>
              </a:defRPr>
            </a:lvl7pPr>
            <a:lvl8pPr marL="2954609" indent="0" algn="ctr">
              <a:buNone/>
              <a:defRPr>
                <a:solidFill>
                  <a:schemeClr val="tx1">
                    <a:tint val="75000"/>
                  </a:schemeClr>
                </a:solidFill>
              </a:defRPr>
            </a:lvl8pPr>
            <a:lvl9pPr marL="3376696" indent="0" algn="ctr">
              <a:buNone/>
              <a:defRPr>
                <a:solidFill>
                  <a:schemeClr val="tx1">
                    <a:tint val="75000"/>
                  </a:schemeClr>
                </a:solidFill>
              </a:defRPr>
            </a:lvl9pPr>
          </a:lstStyle>
          <a:p>
            <a:r>
              <a:rPr lang="en-US" noProof="0" smtClean="0"/>
              <a:t>Click to edit subtitle style</a:t>
            </a:r>
            <a:endParaRPr lang="en-US" noProof="0"/>
          </a:p>
        </p:txBody>
      </p:sp>
      <p:sp>
        <p:nvSpPr>
          <p:cNvPr id="2" name="Title 1"/>
          <p:cNvSpPr>
            <a:spLocks noGrp="1"/>
          </p:cNvSpPr>
          <p:nvPr>
            <p:ph type="ctrTitle" hasCustomPrompt="1"/>
          </p:nvPr>
        </p:nvSpPr>
        <p:spPr>
          <a:xfrm>
            <a:off x="1409230" y="2046705"/>
            <a:ext cx="6326466" cy="379582"/>
          </a:xfrm>
          <a:prstGeom prst="rect">
            <a:avLst/>
          </a:prstGeom>
          <a:noFill/>
        </p:spPr>
        <p:txBody>
          <a:bodyPr wrap="none" lIns="36000" tIns="36000" rIns="36000" bIns="36000" rtlCol="0" anchor="ctr">
            <a:spAutoFit/>
          </a:bodyPr>
          <a:lstStyle>
            <a:lvl1pPr marL="0" algn="ctr" defTabSz="844174" rtl="0" eaLnBrk="1" fontAlgn="base" latinLnBrk="0" hangingPunct="1">
              <a:lnSpc>
                <a:spcPct val="90000"/>
              </a:lnSpc>
              <a:spcBef>
                <a:spcPct val="0"/>
              </a:spcBef>
              <a:spcAft>
                <a:spcPct val="0"/>
              </a:spcAft>
              <a:buNone/>
              <a:defRPr lang="en-GB" sz="2216" b="1" kern="1200" spc="258" dirty="0">
                <a:solidFill>
                  <a:schemeClr val="bg2"/>
                </a:solidFill>
                <a:latin typeface="+mn-lt"/>
                <a:ea typeface="+mn-ea"/>
                <a:cs typeface="+mn-cs"/>
              </a:defRPr>
            </a:lvl1pPr>
          </a:lstStyle>
          <a:p>
            <a:r>
              <a:rPr lang="en-US" dirty="0" smtClean="0"/>
              <a:t>CLICK TO EDIT MASTER TITLE STYLE</a:t>
            </a:r>
            <a:endParaRPr lang="en-GB" dirty="0"/>
          </a:p>
        </p:txBody>
      </p:sp>
      <p:sp>
        <p:nvSpPr>
          <p:cNvPr id="13" name="Text Placeholder 15"/>
          <p:cNvSpPr>
            <a:spLocks noGrp="1"/>
          </p:cNvSpPr>
          <p:nvPr>
            <p:ph type="body" sz="quarter" idx="13" hasCustomPrompt="1"/>
          </p:nvPr>
        </p:nvSpPr>
        <p:spPr>
          <a:xfrm>
            <a:off x="4331557" y="4632798"/>
            <a:ext cx="481789" cy="214730"/>
          </a:xfrm>
          <a:noFill/>
        </p:spPr>
        <p:txBody>
          <a:bodyPr wrap="none" lIns="36000" tIns="36000" rIns="36000" bIns="36000" rtlCol="0" anchor="ctr">
            <a:spAutoFit/>
          </a:bodyPr>
          <a:lstStyle>
            <a:lvl1pPr marL="0" indent="0" algn="ctr" defTabSz="844174" rtl="0" eaLnBrk="1" latinLnBrk="0" hangingPunct="1">
              <a:spcBef>
                <a:spcPts val="0"/>
              </a:spcBef>
              <a:buNone/>
              <a:defRPr lang="en-US" sz="923" kern="1200" cap="all" spc="185" baseline="0" dirty="0">
                <a:solidFill>
                  <a:schemeClr val="tx1"/>
                </a:solidFill>
                <a:latin typeface="+mn-lt"/>
                <a:ea typeface="+mn-ea"/>
                <a:cs typeface="+mn-cs"/>
              </a:defRPr>
            </a:lvl1pPr>
          </a:lstStyle>
          <a:p>
            <a:pPr lvl="0"/>
            <a:r>
              <a:rPr lang="en-US" dirty="0" smtClean="0"/>
              <a:t>DATE</a:t>
            </a:r>
            <a:endParaRPr lang="en-US" dirty="0"/>
          </a:p>
        </p:txBody>
      </p:sp>
      <p:cxnSp>
        <p:nvCxnSpPr>
          <p:cNvPr id="14" name="Straight Connector 13"/>
          <p:cNvCxnSpPr/>
          <p:nvPr userDrawn="1"/>
        </p:nvCxnSpPr>
        <p:spPr bwMode="auto">
          <a:xfrm>
            <a:off x="329955" y="6195505"/>
            <a:ext cx="8418518" cy="0"/>
          </a:xfrm>
          <a:prstGeom prst="line">
            <a:avLst/>
          </a:prstGeom>
          <a:noFill/>
          <a:ln w="6350" cap="flat" cmpd="sng" algn="ctr">
            <a:solidFill>
              <a:schemeClr val="tx2"/>
            </a:solidFill>
            <a:prstDash val="solid"/>
            <a:round/>
            <a:headEnd type="none" w="med" len="med"/>
            <a:tailEnd type="none" w="med" len="med"/>
          </a:ln>
          <a:effectLst/>
        </p:spPr>
      </p:cxnSp>
      <p:sp>
        <p:nvSpPr>
          <p:cNvPr id="28" name="Rectangle 2"/>
          <p:cNvSpPr>
            <a:spLocks noChangeArrowheads="1"/>
          </p:cNvSpPr>
          <p:nvPr/>
        </p:nvSpPr>
        <p:spPr bwMode="auto">
          <a:xfrm>
            <a:off x="4539214" y="4286625"/>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9" name="Rectangle 2"/>
          <p:cNvSpPr>
            <a:spLocks noChangeArrowheads="1"/>
          </p:cNvSpPr>
          <p:nvPr/>
        </p:nvSpPr>
        <p:spPr bwMode="auto">
          <a:xfrm>
            <a:off x="4539214" y="5121650"/>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6" name="Rectangle 25"/>
          <p:cNvSpPr/>
          <p:nvPr/>
        </p:nvSpPr>
        <p:spPr bwMode="auto">
          <a:xfrm>
            <a:off x="4293689" y="1676400"/>
            <a:ext cx="557523" cy="73024"/>
          </a:xfrm>
          <a:prstGeom prst="rect">
            <a:avLst/>
          </a:prstGeom>
          <a:solidFill>
            <a:schemeClr val="tx2">
              <a:lumMod val="5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rgbClr val="000000"/>
              </a:solidFill>
              <a:effectLst/>
              <a:latin typeface="Arial" charset="0"/>
              <a:cs typeface="Arial" charset="0"/>
            </a:endParaRPr>
          </a:p>
        </p:txBody>
      </p:sp>
      <p:pic>
        <p:nvPicPr>
          <p:cNvPr id="12" name="Picture 11" descr="logo_BRD_EN.JPG"/>
          <p:cNvPicPr>
            <a:picLocks noChangeAspect="1"/>
          </p:cNvPicPr>
          <p:nvPr userDrawn="1"/>
        </p:nvPicPr>
        <p:blipFill>
          <a:blip r:embed="rId2" cstate="print"/>
          <a:stretch>
            <a:fillRect/>
          </a:stretch>
        </p:blipFill>
        <p:spPr>
          <a:xfrm>
            <a:off x="329955" y="6257155"/>
            <a:ext cx="1680152" cy="53695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hart (long) Slide">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hart horizont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13" name="Text Placeholder 10"/>
          <p:cNvSpPr>
            <a:spLocks noGrp="1"/>
          </p:cNvSpPr>
          <p:nvPr>
            <p:ph type="body" sz="quarter" idx="21"/>
          </p:nvPr>
        </p:nvSpPr>
        <p:spPr>
          <a:xfrm>
            <a:off x="366418" y="3638513"/>
            <a:ext cx="8419993"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4" name="Text Placeholder 12"/>
          <p:cNvSpPr>
            <a:spLocks noGrp="1"/>
          </p:cNvSpPr>
          <p:nvPr>
            <p:ph type="body" sz="quarter" idx="22" hasCustomPrompt="1"/>
          </p:nvPr>
        </p:nvSpPr>
        <p:spPr>
          <a:xfrm>
            <a:off x="424020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2"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
        <p:nvSpPr>
          <p:cNvPr id="3" name="Rectangle 2">
            <a:extLst>
              <a:ext uri="{FF2B5EF4-FFF2-40B4-BE49-F238E27FC236}">
                <a16:creationId xmlns:a16="http://schemas.microsoft.com/office/drawing/2014/main" id="{65C8E765-7214-4A36-B32A-D18CCEC2BFC9}"/>
              </a:ext>
            </a:extLst>
          </p:cNvPr>
          <p:cNvSpPr/>
          <p:nvPr userDrawn="1"/>
        </p:nvSpPr>
        <p:spPr>
          <a:xfrm>
            <a:off x="180000" y="756000"/>
            <a:ext cx="2184000" cy="72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975" noProof="0">
              <a:latin typeface="Quicksand Light" pitchFamily="2" charset="0"/>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4" name="Title 1"/>
          <p:cNvSpPr txBox="1">
            <a:spLocks/>
          </p:cNvSpPr>
          <p:nvPr userDrawn="1"/>
        </p:nvSpPr>
        <p:spPr>
          <a:xfrm>
            <a:off x="366416" y="260349"/>
            <a:ext cx="8326808" cy="288000"/>
          </a:xfrm>
          <a:prstGeom prst="rect">
            <a:avLst/>
          </a:prstGeom>
        </p:spPr>
        <p:txBody>
          <a:bodyPr vert="horz" lIns="0" tIns="0" rIns="66472" bIns="0" rtlCol="0" anchor="ctr">
            <a:normAutofit/>
          </a:bodyPr>
          <a:lstStyle>
            <a:lvl1pPr>
              <a:defRPr/>
            </a:lvl1pPr>
          </a:lstStyle>
          <a:p>
            <a:pPr marL="0" marR="0" lvl="0" indent="0" algn="ctr" defTabSz="844174" rtl="0" eaLnBrk="1" fontAlgn="base" latinLnBrk="0" hangingPunct="1">
              <a:lnSpc>
                <a:spcPct val="90000"/>
              </a:lnSpc>
              <a:spcBef>
                <a:spcPct val="0"/>
              </a:spcBef>
              <a:spcAft>
                <a:spcPct val="0"/>
              </a:spcAft>
              <a:buClrTx/>
              <a:buSzTx/>
              <a:buFontTx/>
              <a:buNone/>
              <a:tabLst/>
              <a:defRPr/>
            </a:pPr>
            <a:endParaRPr kumimoji="0" lang="en-US" sz="1477" b="0" i="0" u="none" strike="noStrike" kern="1200" cap="all" spc="0" normalizeH="0" baseline="0" noProof="0" dirty="0">
              <a:ln>
                <a:noFill/>
              </a:ln>
              <a:solidFill>
                <a:srgbClr val="E60028"/>
              </a:solidFill>
              <a:effectLst/>
              <a:uLnTx/>
              <a:uFillTx/>
              <a:latin typeface="Arial" pitchFamily="34" charset="0"/>
              <a:ea typeface="+mj-ea"/>
              <a:cs typeface="Arial" pitchFamily="34" charset="0"/>
            </a:endParaRPr>
          </a:p>
        </p:txBody>
      </p:sp>
      <p:sp>
        <p:nvSpPr>
          <p:cNvPr id="7" name="Text Placeholder 6"/>
          <p:cNvSpPr>
            <a:spLocks noGrp="1"/>
          </p:cNvSpPr>
          <p:nvPr>
            <p:ph type="body" sz="quarter" idx="14"/>
          </p:nvPr>
        </p:nvSpPr>
        <p:spPr>
          <a:xfrm>
            <a:off x="366405" y="1062066"/>
            <a:ext cx="8424380" cy="156325"/>
          </a:xfrm>
          <a:prstGeom prst="rect">
            <a:avLst/>
          </a:prstGeom>
        </p:spPr>
        <p:txBody>
          <a:bodyPr wrap="square" rIns="0">
            <a:spAutoFit/>
          </a:bodyPr>
          <a:lstStyle>
            <a:lvl1pPr marL="0" indent="0">
              <a:spcBef>
                <a:spcPts val="1016"/>
              </a:spcBef>
              <a:spcAft>
                <a:spcPts val="0"/>
              </a:spcAft>
              <a:buFontTx/>
              <a:buNone/>
              <a:defRPr sz="1016" b="0" i="1">
                <a:solidFill>
                  <a:schemeClr val="tx1"/>
                </a:solidFill>
              </a:defRPr>
            </a:lvl1pPr>
            <a:lvl2pPr marL="0" indent="0">
              <a:spcBef>
                <a:spcPts val="277"/>
              </a:spcBef>
              <a:buFontTx/>
              <a:buNone/>
              <a:defRPr sz="1016" b="0" i="1">
                <a:solidFill>
                  <a:schemeClr val="tx1"/>
                </a:solidFill>
              </a:defRPr>
            </a:lvl2pPr>
            <a:lvl3pPr marL="132941" indent="-132941">
              <a:spcBef>
                <a:spcPts val="185"/>
              </a:spcBef>
              <a:buClr>
                <a:schemeClr val="tx2"/>
              </a:buClr>
              <a:buSzPct val="90000"/>
              <a:buFont typeface="Wingdings" pitchFamily="2" charset="2"/>
              <a:buChar char=""/>
              <a:defRPr sz="1016" i="1"/>
            </a:lvl3pPr>
            <a:lvl4pPr marL="232646" indent="-99706">
              <a:spcBef>
                <a:spcPts val="92"/>
              </a:spcBef>
              <a:buClr>
                <a:schemeClr val="tx2"/>
              </a:buClr>
              <a:buSzPct val="90000"/>
              <a:buFont typeface="Arial" pitchFamily="34" charset="0"/>
              <a:buChar char="●"/>
              <a:defRPr sz="1016" i="1"/>
            </a:lvl4pPr>
            <a:lvl5pPr marL="332352" indent="-99706">
              <a:spcBef>
                <a:spcPts val="92"/>
              </a:spcBef>
              <a:buClr>
                <a:schemeClr val="tx2"/>
              </a:buClr>
              <a:buSzPct val="90000"/>
              <a:buFont typeface="Wingdings 3" pitchFamily="18" charset="2"/>
              <a:buChar char=""/>
              <a:defRPr sz="1016" i="1"/>
            </a:lvl5pPr>
          </a:lstStyle>
          <a:p>
            <a:pPr lvl="0"/>
            <a:r>
              <a:rPr lang="en-US" dirty="0" smtClean="0"/>
              <a:t>Click to edit Master text styles</a:t>
            </a:r>
          </a:p>
        </p:txBody>
      </p:sp>
      <p:sp>
        <p:nvSpPr>
          <p:cNvPr id="5"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extLst>
      <p:ext uri="{BB962C8B-B14F-4D97-AF65-F5344CB8AC3E}">
        <p14:creationId xmlns:p14="http://schemas.microsoft.com/office/powerpoint/2010/main" val="21066738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prstGeom prst="rect">
            <a:avLst/>
          </a:prstGeo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3" y="6367034"/>
            <a:ext cx="1506191" cy="443997"/>
          </a:xfrm>
          <a:prstGeom prst="rect">
            <a:avLst/>
          </a:prstGeom>
          <a:noFill/>
          <a:ln w="9525">
            <a:noFill/>
            <a:miter lim="800000"/>
            <a:headEnd/>
            <a:tailEnd/>
          </a:ln>
        </p:spPr>
      </p:pic>
    </p:spTree>
    <p:extLst>
      <p:ext uri="{BB962C8B-B14F-4D97-AF65-F5344CB8AC3E}">
        <p14:creationId xmlns:p14="http://schemas.microsoft.com/office/powerpoint/2010/main" val="39786855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3037521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0854139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9309329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4" name="Content Placeholder 2"/>
          <p:cNvSpPr>
            <a:spLocks noGrp="1"/>
          </p:cNvSpPr>
          <p:nvPr>
            <p:ph idx="1" hasCustomPrompt="1"/>
          </p:nvPr>
        </p:nvSpPr>
        <p:spPr>
          <a:xfrm>
            <a:off x="366405" y="1727313"/>
            <a:ext cx="8424380" cy="1174681"/>
          </a:xfrm>
        </p:spPr>
        <p:txBody>
          <a:bodyPr rIns="0"/>
          <a:lstStyle>
            <a:lvl1pPr marL="332352" indent="-332352">
              <a:spcBef>
                <a:spcPts val="1477"/>
              </a:spcBef>
              <a:spcAft>
                <a:spcPts val="369"/>
              </a:spcAft>
              <a:buClr>
                <a:srgbClr val="E60028"/>
              </a:buClr>
              <a:buSzPct val="100000"/>
              <a:buFont typeface="+mj-lt"/>
              <a:buAutoNum type="arabicPeriod"/>
              <a:tabLst>
                <a:tab pos="7311744" algn="r"/>
              </a:tabLst>
              <a:defRPr sz="1292" b="0" cap="all" baseline="0">
                <a:solidFill>
                  <a:srgbClr val="E60028"/>
                </a:solidFill>
              </a:defRPr>
            </a:lvl1pPr>
            <a:lvl2pPr marL="664704" indent="-332352">
              <a:spcBef>
                <a:spcPts val="185"/>
              </a:spcBef>
              <a:buClrTx/>
              <a:buSzPct val="100000"/>
              <a:buFont typeface="+mj-lt"/>
              <a:buAutoNum type="alphaUcPeriod"/>
              <a:tabLst>
                <a:tab pos="7374799" algn="r"/>
              </a:tabLst>
              <a:defRPr sz="1108" cap="none" baseline="0"/>
            </a:lvl2pPr>
            <a:lvl3pPr marL="332352" indent="0">
              <a:spcBef>
                <a:spcPts val="2585"/>
              </a:spcBef>
              <a:buNone/>
              <a:tabLst>
                <a:tab pos="7374799" algn="r"/>
              </a:tabLst>
              <a:defRPr sz="1292" b="0" cap="all" baseline="0">
                <a:solidFill>
                  <a:srgbClr val="E60028"/>
                </a:solidFill>
              </a:defRPr>
            </a:lvl3pPr>
            <a:lvl4pPr marL="664704" indent="-332352">
              <a:spcBef>
                <a:spcPts val="185"/>
              </a:spcBef>
              <a:buClrTx/>
              <a:buFont typeface="+mj-lt"/>
              <a:buAutoNum type="alphaUcPeriod"/>
              <a:tabLst>
                <a:tab pos="7374799" algn="r"/>
              </a:tabLst>
              <a:defRPr sz="1108" cap="none" baseline="0"/>
            </a:lvl4pPr>
            <a:lvl5pPr marL="498528" indent="0">
              <a:buNone/>
              <a:tabLst>
                <a:tab pos="7374799" algn="r"/>
              </a:tabLst>
              <a:defRPr sz="739" cap="all" baseline="0"/>
            </a:lvl5pPr>
          </a:lstStyle>
          <a:p>
            <a:pPr lvl="0"/>
            <a:r>
              <a:rPr lang="en-US" dirty="0" smtClean="0"/>
              <a:t>CLICK TO EDIT MASTER TEXT STYLES</a:t>
            </a:r>
          </a:p>
          <a:p>
            <a:pPr lvl="1"/>
            <a:r>
              <a:rPr lang="en-US" dirty="0" smtClean="0"/>
              <a:t>Second level</a:t>
            </a:r>
          </a:p>
          <a:p>
            <a:pPr lvl="2"/>
            <a:r>
              <a:rPr lang="en-US" dirty="0" smtClean="0"/>
              <a:t>Appendix</a:t>
            </a:r>
          </a:p>
          <a:p>
            <a:pPr lvl="3"/>
            <a:r>
              <a:rPr lang="en-US" dirty="0" smtClean="0"/>
              <a:t>Fourth level</a:t>
            </a:r>
          </a:p>
        </p:txBody>
      </p:sp>
      <p:sp>
        <p:nvSpPr>
          <p:cNvPr id="18"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4932485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1 chart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91956286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Cover_Colo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05EA31-1F26-44D6-99A8-702D0F52951F}"/>
              </a:ext>
            </a:extLst>
          </p:cNvPr>
          <p:cNvSpPr/>
          <p:nvPr userDrawn="1"/>
        </p:nvSpPr>
        <p:spPr>
          <a:xfrm>
            <a:off x="0" y="0"/>
            <a:ext cx="3600000" cy="68592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4" name="Cover Subtitle"/>
          <p:cNvSpPr>
            <a:spLocks noGrp="1"/>
          </p:cNvSpPr>
          <p:nvPr>
            <p:ph type="subTitle" idx="1" hasCustomPrompt="1"/>
          </p:nvPr>
        </p:nvSpPr>
        <p:spPr>
          <a:xfrm>
            <a:off x="3816001" y="4074345"/>
            <a:ext cx="5005738" cy="284052"/>
          </a:xfrm>
          <a:prstGeom prst="rect">
            <a:avLst/>
          </a:prstGeom>
          <a:noFill/>
        </p:spPr>
        <p:txBody>
          <a:bodyPr wrap="square" lIns="0" tIns="0" rIns="0" bIns="0" rtlCol="0" anchor="t">
            <a:spAutoFit/>
          </a:bodyPr>
          <a:lstStyle>
            <a:lvl1pPr marL="0" indent="0" algn="l" defTabSz="914390" rtl="0" eaLnBrk="1" latinLnBrk="0" hangingPunct="1">
              <a:spcBef>
                <a:spcPts val="900"/>
              </a:spcBef>
              <a:buClr>
                <a:schemeClr val="tx2"/>
              </a:buClr>
              <a:buSzPct val="90000"/>
              <a:buFont typeface="Wingdings" pitchFamily="2" charset="2"/>
              <a:buNone/>
              <a:defRPr lang="en-GB" sz="1846" b="0" kern="1200" cap="none" spc="0" baseline="0" dirty="0">
                <a:solidFill>
                  <a:schemeClr val="tx1"/>
                </a:solidFill>
                <a:latin typeface="+mn-lt"/>
                <a:ea typeface="+mn-ea"/>
                <a:cs typeface="+mn-cs"/>
              </a:defRPr>
            </a:lvl1pPr>
            <a:lvl2pPr marL="457196" indent="0" algn="ctr">
              <a:buNone/>
              <a:defRPr>
                <a:solidFill>
                  <a:schemeClr val="tx1">
                    <a:tint val="75000"/>
                  </a:schemeClr>
                </a:solidFill>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9"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lang="en-US" noProof="0" dirty="0"/>
              <a:t>Click to edit subtitle</a:t>
            </a:r>
          </a:p>
        </p:txBody>
      </p:sp>
      <p:sp>
        <p:nvSpPr>
          <p:cNvPr id="16" name="Cover Title"/>
          <p:cNvSpPr>
            <a:spLocks noGrp="1"/>
          </p:cNvSpPr>
          <p:nvPr>
            <p:ph type="ctrTitle" hasCustomPrompt="1"/>
          </p:nvPr>
        </p:nvSpPr>
        <p:spPr>
          <a:xfrm>
            <a:off x="3816001" y="2770570"/>
            <a:ext cx="5005738" cy="821250"/>
          </a:xfrm>
          <a:prstGeom prst="rect">
            <a:avLst/>
          </a:prstGeom>
          <a:noFill/>
        </p:spPr>
        <p:txBody>
          <a:bodyPr wrap="square" lIns="0" tIns="0" rIns="0" bIns="0" rtlCol="0" anchor="b">
            <a:spAutoFit/>
          </a:bodyPr>
          <a:lstStyle>
            <a:lvl1pPr marL="0" algn="l" defTabSz="914390" rtl="0" eaLnBrk="1" fontAlgn="base" latinLnBrk="0" hangingPunct="1">
              <a:lnSpc>
                <a:spcPct val="85000"/>
              </a:lnSpc>
              <a:spcBef>
                <a:spcPct val="0"/>
              </a:spcBef>
              <a:spcAft>
                <a:spcPct val="0"/>
              </a:spcAft>
              <a:buNone/>
              <a:defRPr lang="en-GB" sz="3139" b="1" kern="1200" spc="0" baseline="0" dirty="0">
                <a:solidFill>
                  <a:schemeClr val="tx1"/>
                </a:solidFill>
                <a:latin typeface="+mj-lt"/>
                <a:ea typeface="+mn-ea"/>
                <a:cs typeface="+mn-cs"/>
              </a:defRPr>
            </a:lvl1pPr>
          </a:lstStyle>
          <a:p>
            <a:r>
              <a:rPr lang="fr-FR" noProof="0" dirty="0"/>
              <a:t>CLICK TO </a:t>
            </a:r>
            <a:r>
              <a:rPr lang="fr-FR" noProof="0" dirty="0" err="1"/>
              <a:t>edit</a:t>
            </a:r>
            <a:r>
              <a:rPr lang="fr-FR" noProof="0" dirty="0"/>
              <a:t> </a:t>
            </a:r>
            <a:r>
              <a:rPr lang="fr-FR" noProof="0" dirty="0" err="1"/>
              <a:t>presentation</a:t>
            </a:r>
            <a:r>
              <a:rPr lang="fr-FR" noProof="0" dirty="0"/>
              <a:t> </a:t>
            </a:r>
            <a:r>
              <a:rPr lang="fr-FR" noProof="0" dirty="0" err="1"/>
              <a:t>title</a:t>
            </a:r>
            <a:endParaRPr lang="fr-FR" noProof="0" dirty="0"/>
          </a:p>
        </p:txBody>
      </p:sp>
      <p:sp>
        <p:nvSpPr>
          <p:cNvPr id="25" name="Privacy"/>
          <p:cNvSpPr>
            <a:spLocks noGrp="1"/>
          </p:cNvSpPr>
          <p:nvPr>
            <p:ph type="body" sz="quarter" idx="15" hasCustomPrompt="1"/>
          </p:nvPr>
        </p:nvSpPr>
        <p:spPr>
          <a:xfrm>
            <a:off x="7294077" y="224104"/>
            <a:ext cx="1527662" cy="153888"/>
          </a:xfrm>
          <a:prstGeom prst="rect">
            <a:avLst/>
          </a:prstGeom>
          <a:noFill/>
        </p:spPr>
        <p:txBody>
          <a:bodyPr wrap="none" lIns="0" tIns="0" rIns="0" bIns="0" rtlCol="0" anchor="ctr">
            <a:spAutoFit/>
          </a:bodyPr>
          <a:lstStyle>
            <a:lvl1pPr marL="0" indent="0" algn="r" defTabSz="914390" rtl="0" eaLnBrk="1" latinLnBrk="0" hangingPunct="1">
              <a:spcBef>
                <a:spcPts val="0"/>
              </a:spcBef>
              <a:buNone/>
              <a:defRPr lang="en-US" sz="1000" b="0" kern="1200" cap="all" spc="200" baseline="0" dirty="0">
                <a:solidFill>
                  <a:schemeClr val="tx1"/>
                </a:solidFill>
                <a:latin typeface="Source Sans Pro" panose="020B0503030403020204" pitchFamily="34" charset="0"/>
                <a:ea typeface="+mn-ea"/>
                <a:cs typeface="+mn-cs"/>
              </a:defRPr>
            </a:lvl1pPr>
          </a:lstStyle>
          <a:p>
            <a:pPr lvl="0"/>
            <a:r>
              <a:rPr lang="fr-FR" noProof="0" dirty="0"/>
              <a:t>Type of </a:t>
            </a:r>
            <a:r>
              <a:rPr lang="fr-FR" noProof="0" dirty="0" err="1"/>
              <a:t>privacy</a:t>
            </a:r>
            <a:endParaRPr lang="fr-FR" noProof="0" dirty="0"/>
          </a:p>
        </p:txBody>
      </p:sp>
      <p:sp>
        <p:nvSpPr>
          <p:cNvPr id="12" name="DatePresentation"/>
          <p:cNvSpPr>
            <a:spLocks noGrp="1"/>
          </p:cNvSpPr>
          <p:nvPr>
            <p:ph type="body" sz="quarter" idx="13" hasCustomPrompt="1"/>
          </p:nvPr>
        </p:nvSpPr>
        <p:spPr>
          <a:xfrm>
            <a:off x="3816004" y="234362"/>
            <a:ext cx="444032" cy="153888"/>
          </a:xfrm>
          <a:prstGeom prst="rect">
            <a:avLst/>
          </a:prstGeom>
          <a:noFill/>
        </p:spPr>
        <p:txBody>
          <a:bodyPr wrap="none" lIns="0" tIns="0" rIns="0" bIns="0" rtlCol="0" anchor="ctr">
            <a:spAutoFit/>
          </a:bodyPr>
          <a:lstStyle>
            <a:lvl1pPr marL="0" indent="0" algn="l" defTabSz="914390" rtl="0" eaLnBrk="1" latinLnBrk="0" hangingPunct="1">
              <a:spcBef>
                <a:spcPts val="0"/>
              </a:spcBef>
              <a:buNone/>
              <a:defRPr lang="en-US" sz="1000" b="0" kern="1200" cap="all" spc="200" baseline="0" dirty="0">
                <a:solidFill>
                  <a:schemeClr val="tx1"/>
                </a:solidFill>
                <a:latin typeface="Source Sans Pro" panose="020B0503030403020204" pitchFamily="34" charset="0"/>
                <a:ea typeface="+mn-ea"/>
                <a:cs typeface="+mn-cs"/>
              </a:defRPr>
            </a:lvl1pPr>
          </a:lstStyle>
          <a:p>
            <a:pPr lvl="0"/>
            <a:r>
              <a:rPr lang="en-US" noProof="0" dirty="0"/>
              <a:t>DATE</a:t>
            </a: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20246" t="33333" r="19234" b="35573"/>
          <a:stretch/>
        </p:blipFill>
        <p:spPr>
          <a:xfrm>
            <a:off x="3816001" y="5927834"/>
            <a:ext cx="2515532" cy="566142"/>
          </a:xfrm>
          <a:prstGeom prst="rect">
            <a:avLst/>
          </a:prstGeom>
        </p:spPr>
      </p:pic>
    </p:spTree>
    <p:extLst>
      <p:ext uri="{BB962C8B-B14F-4D97-AF65-F5344CB8AC3E}">
        <p14:creationId xmlns:p14="http://schemas.microsoft.com/office/powerpoint/2010/main" val="38038609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Divider_1_Color">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1008000" y="3440636"/>
            <a:ext cx="3960000" cy="869597"/>
          </a:xfrm>
          <a:prstGeom prst="rect">
            <a:avLst/>
          </a:prstGeom>
          <a:noFill/>
        </p:spPr>
        <p:txBody>
          <a:bodyPr vert="horz" wrap="square" lIns="0" tIns="0" rIns="0" bIns="0" rtlCol="0" anchor="t">
            <a:spAutoFit/>
          </a:bodyPr>
          <a:lstStyle>
            <a:lvl1pPr>
              <a:defRPr lang="fr-FR" sz="3139" b="1" spc="0" noProof="0">
                <a:solidFill>
                  <a:schemeClr val="tx1"/>
                </a:solidFill>
                <a:latin typeface="+mn-lt"/>
                <a:ea typeface="+mn-ea"/>
                <a:cs typeface="+mn-cs"/>
              </a:defRPr>
            </a:lvl1pPr>
          </a:lstStyle>
          <a:p>
            <a:pPr marL="0" lvl="0"/>
            <a:r>
              <a:rPr lang="en-US" noProof="0" dirty="0"/>
              <a:t>CLICK TO edit section title</a:t>
            </a:r>
          </a:p>
        </p:txBody>
      </p:sp>
      <p:sp>
        <p:nvSpPr>
          <p:cNvPr id="14" name="Text Placeholder 33"/>
          <p:cNvSpPr>
            <a:spLocks noGrp="1"/>
          </p:cNvSpPr>
          <p:nvPr>
            <p:ph type="body" sz="quarter" idx="11" hasCustomPrompt="1"/>
          </p:nvPr>
        </p:nvSpPr>
        <p:spPr>
          <a:xfrm>
            <a:off x="1008004" y="2217170"/>
            <a:ext cx="471283" cy="863313"/>
          </a:xfrm>
          <a:prstGeom prst="rect">
            <a:avLst/>
          </a:prstGeom>
          <a:noFill/>
        </p:spPr>
        <p:txBody>
          <a:bodyPr vert="horz" wrap="none" lIns="0" tIns="0" rIns="0" bIns="0" rtlCol="0" anchor="b">
            <a:spAutoFit/>
          </a:bodyPr>
          <a:lstStyle>
            <a:lvl1pPr marL="0" indent="0">
              <a:buNone/>
              <a:defRPr lang="fr-FR" sz="6600" cap="all" spc="0" noProof="0" dirty="0">
                <a:solidFill>
                  <a:schemeClr val="tx1"/>
                </a:solidFill>
                <a:latin typeface="+mj-lt"/>
                <a:ea typeface="+mn-ea"/>
                <a:cs typeface="+mn-cs"/>
              </a:defRPr>
            </a:lvl1pPr>
          </a:lstStyle>
          <a:p>
            <a:pPr marL="505794" lvl="0" indent="-685792" fontAlgn="base">
              <a:lnSpc>
                <a:spcPct val="85000"/>
              </a:lnSpc>
              <a:spcBef>
                <a:spcPct val="0"/>
              </a:spcBef>
              <a:spcAft>
                <a:spcPct val="0"/>
              </a:spcAft>
            </a:pPr>
            <a:r>
              <a:rPr lang="en-US" noProof="0" dirty="0"/>
              <a:t>#</a:t>
            </a:r>
          </a:p>
        </p:txBody>
      </p:sp>
      <p:sp>
        <p:nvSpPr>
          <p:cNvPr id="9" name="Subtitle 2"/>
          <p:cNvSpPr>
            <a:spLocks noGrp="1"/>
          </p:cNvSpPr>
          <p:nvPr>
            <p:ph type="subTitle" idx="1" hasCustomPrompt="1"/>
          </p:nvPr>
        </p:nvSpPr>
        <p:spPr>
          <a:xfrm>
            <a:off x="1008000" y="4930950"/>
            <a:ext cx="3960000" cy="276999"/>
          </a:xfrm>
          <a:prstGeom prst="rect">
            <a:avLst/>
          </a:prstGeom>
        </p:spPr>
        <p:txBody>
          <a:bodyPr wrap="square" rIns="0">
            <a:spAutoFit/>
          </a:bodyPr>
          <a:lstStyle>
            <a:lvl1pPr marL="0" indent="0" algn="l" defTabSz="914390" rtl="0" eaLnBrk="1" latinLnBrk="0" hangingPunct="1">
              <a:spcBef>
                <a:spcPts val="400"/>
              </a:spcBef>
              <a:buClr>
                <a:schemeClr val="tx2"/>
              </a:buClr>
              <a:buSzPct val="90000"/>
              <a:buFont typeface="Wingdings" pitchFamily="2" charset="2"/>
              <a:buNone/>
              <a:defRPr lang="en-US" sz="1800" b="0" kern="1200" cap="none" baseline="0" dirty="0" smtClean="0">
                <a:solidFill>
                  <a:schemeClr val="tx1"/>
                </a:solidFill>
                <a:latin typeface="+mn-lt"/>
                <a:ea typeface="+mn-ea"/>
                <a:cs typeface="Arial" pitchFamily="34" charset="0"/>
              </a:defRPr>
            </a:lvl1pPr>
            <a:lvl2pPr marL="0" indent="0" algn="l">
              <a:spcBef>
                <a:spcPts val="400"/>
              </a:spcBef>
              <a:buNone/>
              <a:defRPr lang="en-GB" sz="1800" kern="1200" dirty="0">
                <a:solidFill>
                  <a:schemeClr val="bg2"/>
                </a:solidFill>
                <a:latin typeface="Source Sans Pro" panose="020B0503030403020204" pitchFamily="34" charset="0"/>
                <a:ea typeface="+mn-ea"/>
                <a:cs typeface="Arial" pitchFamily="34" charset="0"/>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9"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lang="en-US" noProof="0" dirty="0"/>
              <a:t>Click to edit subsection title</a:t>
            </a:r>
          </a:p>
        </p:txBody>
      </p:sp>
      <p:sp>
        <p:nvSpPr>
          <p:cNvPr id="12" name="Rectangle 11">
            <a:extLst>
              <a:ext uri="{FF2B5EF4-FFF2-40B4-BE49-F238E27FC236}">
                <a16:creationId xmlns:a16="http://schemas.microsoft.com/office/drawing/2014/main" id="{AB9BE19C-1469-4296-A028-12303FE1AB84}"/>
              </a:ext>
            </a:extLst>
          </p:cNvPr>
          <p:cNvSpPr/>
          <p:nvPr userDrawn="1"/>
        </p:nvSpPr>
        <p:spPr>
          <a:xfrm>
            <a:off x="5184000" y="0"/>
            <a:ext cx="3960000" cy="68592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672" y="5840918"/>
            <a:ext cx="1476258" cy="664700"/>
          </a:xfrm>
          <a:prstGeom prst="rect">
            <a:avLst/>
          </a:prstGeom>
        </p:spPr>
      </p:pic>
    </p:spTree>
    <p:extLst>
      <p:ext uri="{BB962C8B-B14F-4D97-AF65-F5344CB8AC3E}">
        <p14:creationId xmlns:p14="http://schemas.microsoft.com/office/powerpoint/2010/main" val="13615333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End Slide_Whit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33597" r="17955" b="34519"/>
          <a:stretch/>
        </p:blipFill>
        <p:spPr>
          <a:xfrm>
            <a:off x="647879" y="2964876"/>
            <a:ext cx="6565011" cy="1117600"/>
          </a:xfrm>
          <a:prstGeom prst="rect">
            <a:avLst/>
          </a:prstGeom>
        </p:spPr>
      </p:pic>
    </p:spTree>
    <p:extLst>
      <p:ext uri="{BB962C8B-B14F-4D97-AF65-F5344CB8AC3E}">
        <p14:creationId xmlns:p14="http://schemas.microsoft.com/office/powerpoint/2010/main" val="275729337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4" name="Text Placeholder 43"/>
          <p:cNvSpPr>
            <a:spLocks noGrp="1"/>
          </p:cNvSpPr>
          <p:nvPr>
            <p:ph type="body" sz="quarter" idx="15" hasCustomPrompt="1"/>
          </p:nvPr>
        </p:nvSpPr>
        <p:spPr>
          <a:xfrm>
            <a:off x="2879943" y="3373237"/>
            <a:ext cx="3341612" cy="280800"/>
          </a:xfrm>
          <a:solidFill>
            <a:schemeClr val="bg2"/>
          </a:solidFill>
        </p:spPr>
        <p:txBody>
          <a:bodyPr wrap="none" lIns="36000" tIns="36000" rIns="36000" bIns="36000" rtlCol="0" anchor="ctr">
            <a:noAutofit/>
          </a:bodyPr>
          <a:lstStyle>
            <a:lvl1pPr marL="0" algn="ctr" defTabSz="844174" rtl="0" eaLnBrk="1" latinLnBrk="0" hangingPunct="1">
              <a:buNone/>
              <a:defRPr lang="en-US" sz="1108" b="1" kern="1200" cap="all" spc="185" baseline="0" dirty="0" smtClean="0">
                <a:solidFill>
                  <a:schemeClr val="bg1"/>
                </a:solidFill>
                <a:latin typeface="+mn-lt"/>
                <a:ea typeface="+mn-ea"/>
                <a:cs typeface="+mn-cs"/>
              </a:defRPr>
            </a:lvl1pPr>
          </a:lstStyle>
          <a:p>
            <a:pPr lvl="0"/>
            <a:r>
              <a:rPr lang="en-US" dirty="0" smtClean="0"/>
              <a:t>Insert Title</a:t>
            </a:r>
            <a:endParaRPr lang="en-US" dirty="0"/>
          </a:p>
        </p:txBody>
      </p:sp>
      <p:sp>
        <p:nvSpPr>
          <p:cNvPr id="3" name="Subtitle 2"/>
          <p:cNvSpPr>
            <a:spLocks noGrp="1"/>
          </p:cNvSpPr>
          <p:nvPr>
            <p:ph type="subTitle" idx="1" hasCustomPrompt="1"/>
          </p:nvPr>
        </p:nvSpPr>
        <p:spPr>
          <a:xfrm>
            <a:off x="2352532" y="2531505"/>
            <a:ext cx="4439861" cy="356755"/>
          </a:xfrm>
          <a:prstGeom prst="rect">
            <a:avLst/>
          </a:prstGeom>
          <a:noFill/>
        </p:spPr>
        <p:txBody>
          <a:bodyPr wrap="none" lIns="36000" tIns="36000" rIns="36000" bIns="36000" rtlCol="0" anchor="ctr">
            <a:spAutoFit/>
          </a:bodyPr>
          <a:lstStyle>
            <a:lvl1pPr marL="0" indent="0" algn="ctr" defTabSz="844174" rtl="0" eaLnBrk="1" latinLnBrk="0" hangingPunct="1">
              <a:spcBef>
                <a:spcPts val="831"/>
              </a:spcBef>
              <a:buClr>
                <a:schemeClr val="tx2"/>
              </a:buClr>
              <a:buSzPct val="90000"/>
              <a:buFont typeface="Wingdings" pitchFamily="2" charset="2"/>
              <a:buNone/>
              <a:defRPr lang="en-GB" sz="1846" kern="1200" cap="all" spc="185" baseline="0" dirty="0">
                <a:solidFill>
                  <a:schemeClr val="tx1"/>
                </a:solidFill>
                <a:latin typeface="+mn-lt"/>
                <a:ea typeface="+mn-ea"/>
                <a:cs typeface="+mn-cs"/>
              </a:defRPr>
            </a:lvl1pPr>
            <a:lvl2pPr marL="422087" indent="0" algn="ctr">
              <a:buNone/>
              <a:defRPr>
                <a:solidFill>
                  <a:schemeClr val="tx1">
                    <a:tint val="75000"/>
                  </a:schemeClr>
                </a:solidFill>
              </a:defRPr>
            </a:lvl2pPr>
            <a:lvl3pPr marL="844174" indent="0" algn="ctr">
              <a:buNone/>
              <a:defRPr>
                <a:solidFill>
                  <a:schemeClr val="tx1">
                    <a:tint val="75000"/>
                  </a:schemeClr>
                </a:solidFill>
              </a:defRPr>
            </a:lvl3pPr>
            <a:lvl4pPr marL="1266261" indent="0" algn="ctr">
              <a:buNone/>
              <a:defRPr>
                <a:solidFill>
                  <a:schemeClr val="tx1">
                    <a:tint val="75000"/>
                  </a:schemeClr>
                </a:solidFill>
              </a:defRPr>
            </a:lvl4pPr>
            <a:lvl5pPr marL="1688348" indent="0" algn="ctr">
              <a:buNone/>
              <a:defRPr>
                <a:solidFill>
                  <a:schemeClr val="tx1">
                    <a:tint val="75000"/>
                  </a:schemeClr>
                </a:solidFill>
              </a:defRPr>
            </a:lvl5pPr>
            <a:lvl6pPr marL="2110435" indent="0" algn="ctr">
              <a:buNone/>
              <a:defRPr>
                <a:solidFill>
                  <a:schemeClr val="tx1">
                    <a:tint val="75000"/>
                  </a:schemeClr>
                </a:solidFill>
              </a:defRPr>
            </a:lvl6pPr>
            <a:lvl7pPr marL="2532522" indent="0" algn="ctr">
              <a:buNone/>
              <a:defRPr>
                <a:solidFill>
                  <a:schemeClr val="tx1">
                    <a:tint val="75000"/>
                  </a:schemeClr>
                </a:solidFill>
              </a:defRPr>
            </a:lvl7pPr>
            <a:lvl8pPr marL="2954609" indent="0" algn="ctr">
              <a:buNone/>
              <a:defRPr>
                <a:solidFill>
                  <a:schemeClr val="tx1">
                    <a:tint val="75000"/>
                  </a:schemeClr>
                </a:solidFill>
              </a:defRPr>
            </a:lvl8pPr>
            <a:lvl9pPr marL="3376696" indent="0" algn="ctr">
              <a:buNone/>
              <a:defRPr>
                <a:solidFill>
                  <a:schemeClr val="tx1">
                    <a:tint val="75000"/>
                  </a:schemeClr>
                </a:solidFill>
              </a:defRPr>
            </a:lvl9pPr>
          </a:lstStyle>
          <a:p>
            <a:r>
              <a:rPr lang="en-US" noProof="0" smtClean="0"/>
              <a:t>Click to edit subtitle style</a:t>
            </a:r>
            <a:endParaRPr lang="en-US" noProof="0"/>
          </a:p>
        </p:txBody>
      </p:sp>
      <p:sp>
        <p:nvSpPr>
          <p:cNvPr id="2" name="Title 1"/>
          <p:cNvSpPr>
            <a:spLocks noGrp="1"/>
          </p:cNvSpPr>
          <p:nvPr>
            <p:ph type="ctrTitle" hasCustomPrompt="1"/>
          </p:nvPr>
        </p:nvSpPr>
        <p:spPr>
          <a:xfrm>
            <a:off x="1409230" y="2046705"/>
            <a:ext cx="6326466" cy="379582"/>
          </a:xfrm>
          <a:prstGeom prst="rect">
            <a:avLst/>
          </a:prstGeom>
          <a:noFill/>
        </p:spPr>
        <p:txBody>
          <a:bodyPr wrap="none" lIns="36000" tIns="36000" rIns="36000" bIns="36000" rtlCol="0" anchor="ctr">
            <a:spAutoFit/>
          </a:bodyPr>
          <a:lstStyle>
            <a:lvl1pPr marL="0" algn="ctr" defTabSz="844174" rtl="0" eaLnBrk="1" fontAlgn="base" latinLnBrk="0" hangingPunct="1">
              <a:lnSpc>
                <a:spcPct val="90000"/>
              </a:lnSpc>
              <a:spcBef>
                <a:spcPct val="0"/>
              </a:spcBef>
              <a:spcAft>
                <a:spcPct val="0"/>
              </a:spcAft>
              <a:buNone/>
              <a:defRPr lang="en-GB" sz="2216" b="1" kern="1200" spc="258" dirty="0">
                <a:solidFill>
                  <a:schemeClr val="bg2"/>
                </a:solidFill>
                <a:latin typeface="+mn-lt"/>
                <a:ea typeface="+mn-ea"/>
                <a:cs typeface="+mn-cs"/>
              </a:defRPr>
            </a:lvl1pPr>
          </a:lstStyle>
          <a:p>
            <a:r>
              <a:rPr lang="en-US" dirty="0" smtClean="0"/>
              <a:t>CLICK TO EDIT MASTER TITLE STYLE</a:t>
            </a:r>
            <a:endParaRPr lang="en-GB" dirty="0"/>
          </a:p>
        </p:txBody>
      </p:sp>
      <p:sp>
        <p:nvSpPr>
          <p:cNvPr id="13" name="Text Placeholder 15"/>
          <p:cNvSpPr>
            <a:spLocks noGrp="1"/>
          </p:cNvSpPr>
          <p:nvPr>
            <p:ph type="body" sz="quarter" idx="13" hasCustomPrompt="1"/>
          </p:nvPr>
        </p:nvSpPr>
        <p:spPr>
          <a:xfrm>
            <a:off x="4331557" y="4632798"/>
            <a:ext cx="481789" cy="214730"/>
          </a:xfrm>
          <a:noFill/>
        </p:spPr>
        <p:txBody>
          <a:bodyPr wrap="none" lIns="36000" tIns="36000" rIns="36000" bIns="36000" rtlCol="0" anchor="ctr">
            <a:spAutoFit/>
          </a:bodyPr>
          <a:lstStyle>
            <a:lvl1pPr marL="0" indent="0" algn="ctr" defTabSz="844174" rtl="0" eaLnBrk="1" latinLnBrk="0" hangingPunct="1">
              <a:spcBef>
                <a:spcPts val="0"/>
              </a:spcBef>
              <a:buNone/>
              <a:defRPr lang="en-US" sz="923" kern="1200" cap="all" spc="185" baseline="0" dirty="0">
                <a:solidFill>
                  <a:schemeClr val="tx1"/>
                </a:solidFill>
                <a:latin typeface="+mn-lt"/>
                <a:ea typeface="+mn-ea"/>
                <a:cs typeface="+mn-cs"/>
              </a:defRPr>
            </a:lvl1pPr>
          </a:lstStyle>
          <a:p>
            <a:pPr lvl="0"/>
            <a:r>
              <a:rPr lang="en-US" dirty="0" smtClean="0"/>
              <a:t>DATE</a:t>
            </a:r>
            <a:endParaRPr lang="en-US" dirty="0"/>
          </a:p>
        </p:txBody>
      </p:sp>
      <p:cxnSp>
        <p:nvCxnSpPr>
          <p:cNvPr id="14" name="Straight Connector 13"/>
          <p:cNvCxnSpPr/>
          <p:nvPr userDrawn="1"/>
        </p:nvCxnSpPr>
        <p:spPr bwMode="auto">
          <a:xfrm>
            <a:off x="329955" y="6195505"/>
            <a:ext cx="8418518" cy="0"/>
          </a:xfrm>
          <a:prstGeom prst="line">
            <a:avLst/>
          </a:prstGeom>
          <a:noFill/>
          <a:ln w="6350" cap="flat" cmpd="sng" algn="ctr">
            <a:solidFill>
              <a:schemeClr val="tx2"/>
            </a:solidFill>
            <a:prstDash val="solid"/>
            <a:round/>
            <a:headEnd type="none" w="med" len="med"/>
            <a:tailEnd type="none" w="med" len="med"/>
          </a:ln>
          <a:effectLst/>
        </p:spPr>
      </p:cxnSp>
      <p:sp>
        <p:nvSpPr>
          <p:cNvPr id="28" name="Rectangle 2"/>
          <p:cNvSpPr>
            <a:spLocks noChangeArrowheads="1"/>
          </p:cNvSpPr>
          <p:nvPr/>
        </p:nvSpPr>
        <p:spPr bwMode="auto">
          <a:xfrm>
            <a:off x="4539214" y="4286625"/>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9" name="Rectangle 2"/>
          <p:cNvSpPr>
            <a:spLocks noChangeArrowheads="1"/>
          </p:cNvSpPr>
          <p:nvPr/>
        </p:nvSpPr>
        <p:spPr bwMode="auto">
          <a:xfrm>
            <a:off x="4539214" y="5121650"/>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6" name="Rectangle 25"/>
          <p:cNvSpPr/>
          <p:nvPr/>
        </p:nvSpPr>
        <p:spPr bwMode="auto">
          <a:xfrm>
            <a:off x="4293689" y="1676400"/>
            <a:ext cx="557523" cy="73024"/>
          </a:xfrm>
          <a:prstGeom prst="rect">
            <a:avLst/>
          </a:prstGeom>
          <a:solidFill>
            <a:schemeClr val="tx2">
              <a:lumMod val="5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rgbClr val="000000"/>
              </a:solidFill>
              <a:effectLst/>
              <a:latin typeface="Arial" charset="0"/>
              <a:cs typeface="Arial" charset="0"/>
            </a:endParaRPr>
          </a:p>
        </p:txBody>
      </p:sp>
      <p:pic>
        <p:nvPicPr>
          <p:cNvPr id="12" name="Picture 11" descr="logo_BRD_EN.JPG"/>
          <p:cNvPicPr>
            <a:picLocks noChangeAspect="1"/>
          </p:cNvPicPr>
          <p:nvPr userDrawn="1"/>
        </p:nvPicPr>
        <p:blipFill>
          <a:blip r:embed="rId2" cstate="print"/>
          <a:stretch>
            <a:fillRect/>
          </a:stretch>
        </p:blipFill>
        <p:spPr>
          <a:xfrm>
            <a:off x="329955" y="6257155"/>
            <a:ext cx="1680152" cy="536958"/>
          </a:xfrm>
          <a:prstGeom prst="rect">
            <a:avLst/>
          </a:prstGeom>
        </p:spPr>
      </p:pic>
    </p:spTree>
    <p:extLst>
      <p:ext uri="{BB962C8B-B14F-4D97-AF65-F5344CB8AC3E}">
        <p14:creationId xmlns:p14="http://schemas.microsoft.com/office/powerpoint/2010/main" val="6905377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4" name="Content Placeholder 2"/>
          <p:cNvSpPr>
            <a:spLocks noGrp="1"/>
          </p:cNvSpPr>
          <p:nvPr>
            <p:ph idx="1" hasCustomPrompt="1"/>
          </p:nvPr>
        </p:nvSpPr>
        <p:spPr>
          <a:xfrm>
            <a:off x="366405" y="1727313"/>
            <a:ext cx="8424380" cy="1174681"/>
          </a:xfrm>
        </p:spPr>
        <p:txBody>
          <a:bodyPr rIns="0"/>
          <a:lstStyle>
            <a:lvl1pPr marL="332352" indent="-332352">
              <a:spcBef>
                <a:spcPts val="1477"/>
              </a:spcBef>
              <a:spcAft>
                <a:spcPts val="369"/>
              </a:spcAft>
              <a:buClr>
                <a:srgbClr val="E60028"/>
              </a:buClr>
              <a:buSzPct val="100000"/>
              <a:buFont typeface="+mj-lt"/>
              <a:buAutoNum type="arabicPeriod"/>
              <a:tabLst>
                <a:tab pos="7311744" algn="r"/>
              </a:tabLst>
              <a:defRPr sz="1292" b="0" cap="all" baseline="0">
                <a:solidFill>
                  <a:srgbClr val="E60028"/>
                </a:solidFill>
              </a:defRPr>
            </a:lvl1pPr>
            <a:lvl2pPr marL="664704" indent="-332352">
              <a:spcBef>
                <a:spcPts val="185"/>
              </a:spcBef>
              <a:buClrTx/>
              <a:buSzPct val="100000"/>
              <a:buFont typeface="+mj-lt"/>
              <a:buAutoNum type="alphaUcPeriod"/>
              <a:tabLst>
                <a:tab pos="7374799" algn="r"/>
              </a:tabLst>
              <a:defRPr sz="1108" cap="none" baseline="0"/>
            </a:lvl2pPr>
            <a:lvl3pPr marL="332352" indent="0">
              <a:spcBef>
                <a:spcPts val="2585"/>
              </a:spcBef>
              <a:buNone/>
              <a:tabLst>
                <a:tab pos="7374799" algn="r"/>
              </a:tabLst>
              <a:defRPr sz="1292" b="0" cap="all" baseline="0">
                <a:solidFill>
                  <a:srgbClr val="E60028"/>
                </a:solidFill>
              </a:defRPr>
            </a:lvl3pPr>
            <a:lvl4pPr marL="664704" indent="-332352">
              <a:spcBef>
                <a:spcPts val="185"/>
              </a:spcBef>
              <a:buClrTx/>
              <a:buFont typeface="+mj-lt"/>
              <a:buAutoNum type="alphaUcPeriod"/>
              <a:tabLst>
                <a:tab pos="7374799" algn="r"/>
              </a:tabLst>
              <a:defRPr sz="1108" cap="none" baseline="0"/>
            </a:lvl4pPr>
            <a:lvl5pPr marL="498528" indent="0">
              <a:buNone/>
              <a:tabLst>
                <a:tab pos="7374799" algn="r"/>
              </a:tabLst>
              <a:defRPr sz="739" cap="all" baseline="0"/>
            </a:lvl5pPr>
          </a:lstStyle>
          <a:p>
            <a:pPr lvl="0"/>
            <a:r>
              <a:rPr lang="en-US" dirty="0" smtClean="0"/>
              <a:t>CLICK TO EDIT MASTER TEXT STYLES</a:t>
            </a:r>
          </a:p>
          <a:p>
            <a:pPr lvl="1"/>
            <a:r>
              <a:rPr lang="en-US" dirty="0" smtClean="0"/>
              <a:t>Second level</a:t>
            </a:r>
          </a:p>
          <a:p>
            <a:pPr lvl="2"/>
            <a:r>
              <a:rPr lang="en-US" dirty="0" smtClean="0"/>
              <a:t>Appendix</a:t>
            </a:r>
          </a:p>
          <a:p>
            <a:pPr lvl="3"/>
            <a:r>
              <a:rPr lang="en-US" dirty="0" smtClean="0"/>
              <a:t>Fourth level</a:t>
            </a:r>
          </a:p>
        </p:txBody>
      </p:sp>
      <p:sp>
        <p:nvSpPr>
          <p:cNvPr id="18"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Tree>
    <p:extLst>
      <p:ext uri="{BB962C8B-B14F-4D97-AF65-F5344CB8AC3E}">
        <p14:creationId xmlns:p14="http://schemas.microsoft.com/office/powerpoint/2010/main" val="414928107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prstGeom prst="rect">
            <a:avLst/>
          </a:prstGeo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Tree>
    <p:extLst>
      <p:ext uri="{BB962C8B-B14F-4D97-AF65-F5344CB8AC3E}">
        <p14:creationId xmlns:p14="http://schemas.microsoft.com/office/powerpoint/2010/main" val="313743501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extLst>
      <p:ext uri="{BB962C8B-B14F-4D97-AF65-F5344CB8AC3E}">
        <p14:creationId xmlns:p14="http://schemas.microsoft.com/office/powerpoint/2010/main" val="103145634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8" name="Text Placeholder 7"/>
          <p:cNvSpPr>
            <a:spLocks noGrp="1"/>
          </p:cNvSpPr>
          <p:nvPr>
            <p:ph type="body" sz="quarter" idx="11"/>
          </p:nvPr>
        </p:nvSpPr>
        <p:spPr>
          <a:xfrm>
            <a:off x="366405" y="1185865"/>
            <a:ext cx="8424380" cy="123181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6"/>
          <p:cNvSpPr>
            <a:spLocks noGrp="1"/>
          </p:cNvSpPr>
          <p:nvPr>
            <p:ph type="body" sz="quarter" idx="13" hasCustomPrompt="1"/>
          </p:nvPr>
        </p:nvSpPr>
        <p:spPr>
          <a:xfrm>
            <a:off x="366405" y="6130050"/>
            <a:ext cx="8424380" cy="150101"/>
          </a:xfrm>
        </p:spPr>
        <p:txBody>
          <a:bodyPr vert="horz" wrap="square" lIns="0" tIns="0" rIns="0" bIns="36000" rtlCol="0" anchor="b" anchorCtr="0">
            <a:spAutoFit/>
          </a:bodyPr>
          <a:lstStyle>
            <a:lvl1pPr marL="1466" indent="-1466">
              <a:spcBef>
                <a:spcPts val="0"/>
              </a:spcBef>
              <a:buNone/>
              <a:defRPr lang="en-GB" sz="739" b="0" i="0" kern="1200" baseline="0" noProof="0" dirty="0" smtClean="0">
                <a:solidFill>
                  <a:schemeClr val="tx1"/>
                </a:solidFill>
                <a:latin typeface="Arial" pitchFamily="34" charset="0"/>
                <a:ea typeface="+mn-ea"/>
                <a:cs typeface="Arial" pitchFamily="34" charset="0"/>
              </a:defRPr>
            </a:lvl1pPr>
            <a:lvl2pPr marL="166176" indent="-166176">
              <a:spcBef>
                <a:spcPts val="0"/>
              </a:spcBef>
              <a:buNone/>
              <a:defRPr sz="646" i="1" baseline="0"/>
            </a:lvl2pPr>
            <a:lvl3pPr>
              <a:buNone/>
              <a:defRPr/>
            </a:lvl3pPr>
            <a:lvl4pPr>
              <a:buNone/>
              <a:defRPr/>
            </a:lvl4pPr>
            <a:lvl5pPr>
              <a:buNone/>
              <a:defRPr/>
            </a:lvl5pPr>
          </a:lstStyle>
          <a:p>
            <a:pPr marL="249149" lvl="0" indent="-249149" algn="l" defTabSz="844174" rtl="0" eaLnBrk="1" latinLnBrk="0" hangingPunct="1">
              <a:spcBef>
                <a:spcPts val="0"/>
              </a:spcBef>
              <a:buClr>
                <a:schemeClr val="tx2">
                  <a:lumMod val="75000"/>
                </a:schemeClr>
              </a:buClr>
              <a:buSzPct val="90000"/>
              <a:buFont typeface="Wingdings" pitchFamily="2" charset="2"/>
              <a:buNone/>
            </a:pPr>
            <a:r>
              <a:rPr lang="en-GB" noProof="0" dirty="0" smtClean="0"/>
              <a:t>Click to add sources</a:t>
            </a:r>
          </a:p>
        </p:txBody>
      </p:sp>
    </p:spTree>
    <p:extLst>
      <p:ext uri="{BB962C8B-B14F-4D97-AF65-F5344CB8AC3E}">
        <p14:creationId xmlns:p14="http://schemas.microsoft.com/office/powerpoint/2010/main" val="41801609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prstGeom prst="rect">
            <a:avLst/>
          </a:prstGeo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163800808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99686390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17368818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21768715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 chart (long) Slide">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137400246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 chart horizont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13" name="Text Placeholder 10"/>
          <p:cNvSpPr>
            <a:spLocks noGrp="1"/>
          </p:cNvSpPr>
          <p:nvPr>
            <p:ph type="body" sz="quarter" idx="21"/>
          </p:nvPr>
        </p:nvSpPr>
        <p:spPr>
          <a:xfrm>
            <a:off x="366418" y="3638513"/>
            <a:ext cx="8419993"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4" name="Text Placeholder 12"/>
          <p:cNvSpPr>
            <a:spLocks noGrp="1"/>
          </p:cNvSpPr>
          <p:nvPr>
            <p:ph type="body" sz="quarter" idx="22" hasCustomPrompt="1"/>
          </p:nvPr>
        </p:nvSpPr>
        <p:spPr>
          <a:xfrm>
            <a:off x="424020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133837389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2"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Tree>
    <p:extLst>
      <p:ext uri="{BB962C8B-B14F-4D97-AF65-F5344CB8AC3E}">
        <p14:creationId xmlns:p14="http://schemas.microsoft.com/office/powerpoint/2010/main" val="375384408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4" name="Title 1"/>
          <p:cNvSpPr txBox="1">
            <a:spLocks/>
          </p:cNvSpPr>
          <p:nvPr userDrawn="1"/>
        </p:nvSpPr>
        <p:spPr>
          <a:xfrm>
            <a:off x="366416" y="260349"/>
            <a:ext cx="8326808" cy="288000"/>
          </a:xfrm>
          <a:prstGeom prst="rect">
            <a:avLst/>
          </a:prstGeom>
        </p:spPr>
        <p:txBody>
          <a:bodyPr vert="horz" lIns="0" tIns="0" rIns="66472" bIns="0" rtlCol="0" anchor="ctr">
            <a:normAutofit/>
          </a:bodyPr>
          <a:lstStyle>
            <a:lvl1pPr>
              <a:defRPr/>
            </a:lvl1pPr>
          </a:lstStyle>
          <a:p>
            <a:pPr marL="0" marR="0" lvl="0" indent="0" algn="ctr" defTabSz="844174" rtl="0" eaLnBrk="1" fontAlgn="base" latinLnBrk="0" hangingPunct="1">
              <a:lnSpc>
                <a:spcPct val="90000"/>
              </a:lnSpc>
              <a:spcBef>
                <a:spcPct val="0"/>
              </a:spcBef>
              <a:spcAft>
                <a:spcPct val="0"/>
              </a:spcAft>
              <a:buClrTx/>
              <a:buSzTx/>
              <a:buFontTx/>
              <a:buNone/>
              <a:tabLst/>
              <a:defRPr/>
            </a:pPr>
            <a:endParaRPr kumimoji="0" lang="en-US" sz="1477" b="0" i="0" u="none" strike="noStrike" kern="1200" cap="all" spc="0" normalizeH="0" baseline="0" noProof="0" dirty="0">
              <a:ln>
                <a:noFill/>
              </a:ln>
              <a:solidFill>
                <a:srgbClr val="E60028"/>
              </a:solidFill>
              <a:effectLst/>
              <a:uLnTx/>
              <a:uFillTx/>
              <a:latin typeface="Arial" pitchFamily="34" charset="0"/>
              <a:ea typeface="+mj-ea"/>
              <a:cs typeface="Arial" pitchFamily="34" charset="0"/>
            </a:endParaRPr>
          </a:p>
        </p:txBody>
      </p:sp>
      <p:sp>
        <p:nvSpPr>
          <p:cNvPr id="7" name="Text Placeholder 6"/>
          <p:cNvSpPr>
            <a:spLocks noGrp="1"/>
          </p:cNvSpPr>
          <p:nvPr>
            <p:ph type="body" sz="quarter" idx="14"/>
          </p:nvPr>
        </p:nvSpPr>
        <p:spPr>
          <a:xfrm>
            <a:off x="366405" y="1062066"/>
            <a:ext cx="8424380" cy="156325"/>
          </a:xfrm>
          <a:prstGeom prst="rect">
            <a:avLst/>
          </a:prstGeom>
        </p:spPr>
        <p:txBody>
          <a:bodyPr wrap="square" rIns="0">
            <a:spAutoFit/>
          </a:bodyPr>
          <a:lstStyle>
            <a:lvl1pPr marL="0" indent="0">
              <a:spcBef>
                <a:spcPts val="1016"/>
              </a:spcBef>
              <a:spcAft>
                <a:spcPts val="0"/>
              </a:spcAft>
              <a:buFontTx/>
              <a:buNone/>
              <a:defRPr sz="1016" b="0" i="1">
                <a:solidFill>
                  <a:schemeClr val="tx1"/>
                </a:solidFill>
              </a:defRPr>
            </a:lvl1pPr>
            <a:lvl2pPr marL="0" indent="0">
              <a:spcBef>
                <a:spcPts val="277"/>
              </a:spcBef>
              <a:buFontTx/>
              <a:buNone/>
              <a:defRPr sz="1016" b="0" i="1">
                <a:solidFill>
                  <a:schemeClr val="tx1"/>
                </a:solidFill>
              </a:defRPr>
            </a:lvl2pPr>
            <a:lvl3pPr marL="132941" indent="-132941">
              <a:spcBef>
                <a:spcPts val="185"/>
              </a:spcBef>
              <a:buClr>
                <a:schemeClr val="tx2"/>
              </a:buClr>
              <a:buSzPct val="90000"/>
              <a:buFont typeface="Wingdings" pitchFamily="2" charset="2"/>
              <a:buChar char=""/>
              <a:defRPr sz="1016" i="1"/>
            </a:lvl3pPr>
            <a:lvl4pPr marL="232646" indent="-99706">
              <a:spcBef>
                <a:spcPts val="92"/>
              </a:spcBef>
              <a:buClr>
                <a:schemeClr val="tx2"/>
              </a:buClr>
              <a:buSzPct val="90000"/>
              <a:buFont typeface="Arial" pitchFamily="34" charset="0"/>
              <a:buChar char="●"/>
              <a:defRPr sz="1016" i="1"/>
            </a:lvl4pPr>
            <a:lvl5pPr marL="332352" indent="-99706">
              <a:spcBef>
                <a:spcPts val="92"/>
              </a:spcBef>
              <a:buClr>
                <a:schemeClr val="tx2"/>
              </a:buClr>
              <a:buSzPct val="90000"/>
              <a:buFont typeface="Wingdings 3" pitchFamily="18" charset="2"/>
              <a:buChar char=""/>
              <a:defRPr sz="1016" i="1"/>
            </a:lvl5pPr>
          </a:lstStyle>
          <a:p>
            <a:pPr lvl="0"/>
            <a:r>
              <a:rPr lang="en-US" dirty="0" smtClean="0"/>
              <a:t>Click to edit Master text styles</a:t>
            </a:r>
          </a:p>
        </p:txBody>
      </p:sp>
      <p:sp>
        <p:nvSpPr>
          <p:cNvPr id="5"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Tree>
    <p:extLst>
      <p:ext uri="{BB962C8B-B14F-4D97-AF65-F5344CB8AC3E}">
        <p14:creationId xmlns:p14="http://schemas.microsoft.com/office/powerpoint/2010/main" val="304686626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1_Cover">
    <p:spTree>
      <p:nvGrpSpPr>
        <p:cNvPr id="1" name=""/>
        <p:cNvGrpSpPr/>
        <p:nvPr/>
      </p:nvGrpSpPr>
      <p:grpSpPr>
        <a:xfrm>
          <a:off x="0" y="0"/>
          <a:ext cx="0" cy="0"/>
          <a:chOff x="0" y="0"/>
          <a:chExt cx="0" cy="0"/>
        </a:xfrm>
      </p:grpSpPr>
      <p:sp>
        <p:nvSpPr>
          <p:cNvPr id="44" name="Text Placeholder 43"/>
          <p:cNvSpPr>
            <a:spLocks noGrp="1"/>
          </p:cNvSpPr>
          <p:nvPr>
            <p:ph type="body" sz="quarter" idx="15" hasCustomPrompt="1"/>
          </p:nvPr>
        </p:nvSpPr>
        <p:spPr>
          <a:xfrm>
            <a:off x="2879943" y="3373237"/>
            <a:ext cx="3341612" cy="280800"/>
          </a:xfrm>
          <a:solidFill>
            <a:schemeClr val="bg2"/>
          </a:solidFill>
        </p:spPr>
        <p:txBody>
          <a:bodyPr wrap="none" lIns="36000" tIns="36000" rIns="36000" bIns="36000" rtlCol="0" anchor="ctr">
            <a:noAutofit/>
          </a:bodyPr>
          <a:lstStyle>
            <a:lvl1pPr marL="0" algn="ctr" defTabSz="844174" rtl="0" eaLnBrk="1" latinLnBrk="0" hangingPunct="1">
              <a:buNone/>
              <a:defRPr lang="en-US" sz="1108" b="1" kern="1200" cap="all" spc="185" baseline="0" dirty="0" smtClean="0">
                <a:solidFill>
                  <a:schemeClr val="bg1"/>
                </a:solidFill>
                <a:latin typeface="+mn-lt"/>
                <a:ea typeface="+mn-ea"/>
                <a:cs typeface="+mn-cs"/>
              </a:defRPr>
            </a:lvl1pPr>
          </a:lstStyle>
          <a:p>
            <a:pPr lvl="0"/>
            <a:r>
              <a:rPr lang="en-US" dirty="0" smtClean="0"/>
              <a:t>Insert Title</a:t>
            </a:r>
            <a:endParaRPr lang="en-US" dirty="0"/>
          </a:p>
        </p:txBody>
      </p:sp>
      <p:sp>
        <p:nvSpPr>
          <p:cNvPr id="3" name="Subtitle 2"/>
          <p:cNvSpPr>
            <a:spLocks noGrp="1"/>
          </p:cNvSpPr>
          <p:nvPr>
            <p:ph type="subTitle" idx="1" hasCustomPrompt="1"/>
          </p:nvPr>
        </p:nvSpPr>
        <p:spPr>
          <a:xfrm>
            <a:off x="2352532" y="2531505"/>
            <a:ext cx="4439861" cy="356755"/>
          </a:xfrm>
          <a:prstGeom prst="rect">
            <a:avLst/>
          </a:prstGeom>
          <a:noFill/>
        </p:spPr>
        <p:txBody>
          <a:bodyPr wrap="none" lIns="36000" tIns="36000" rIns="36000" bIns="36000" rtlCol="0" anchor="ctr">
            <a:spAutoFit/>
          </a:bodyPr>
          <a:lstStyle>
            <a:lvl1pPr marL="0" indent="0" algn="ctr" defTabSz="844174" rtl="0" eaLnBrk="1" latinLnBrk="0" hangingPunct="1">
              <a:spcBef>
                <a:spcPts val="831"/>
              </a:spcBef>
              <a:buClr>
                <a:schemeClr val="tx2"/>
              </a:buClr>
              <a:buSzPct val="90000"/>
              <a:buFont typeface="Wingdings" pitchFamily="2" charset="2"/>
              <a:buNone/>
              <a:defRPr lang="en-GB" sz="1846" kern="1200" cap="all" spc="185" baseline="0" dirty="0">
                <a:solidFill>
                  <a:schemeClr val="tx1"/>
                </a:solidFill>
                <a:latin typeface="+mn-lt"/>
                <a:ea typeface="+mn-ea"/>
                <a:cs typeface="+mn-cs"/>
              </a:defRPr>
            </a:lvl1pPr>
            <a:lvl2pPr marL="422087" indent="0" algn="ctr">
              <a:buNone/>
              <a:defRPr>
                <a:solidFill>
                  <a:schemeClr val="tx1">
                    <a:tint val="75000"/>
                  </a:schemeClr>
                </a:solidFill>
              </a:defRPr>
            </a:lvl2pPr>
            <a:lvl3pPr marL="844174" indent="0" algn="ctr">
              <a:buNone/>
              <a:defRPr>
                <a:solidFill>
                  <a:schemeClr val="tx1">
                    <a:tint val="75000"/>
                  </a:schemeClr>
                </a:solidFill>
              </a:defRPr>
            </a:lvl3pPr>
            <a:lvl4pPr marL="1266261" indent="0" algn="ctr">
              <a:buNone/>
              <a:defRPr>
                <a:solidFill>
                  <a:schemeClr val="tx1">
                    <a:tint val="75000"/>
                  </a:schemeClr>
                </a:solidFill>
              </a:defRPr>
            </a:lvl4pPr>
            <a:lvl5pPr marL="1688348" indent="0" algn="ctr">
              <a:buNone/>
              <a:defRPr>
                <a:solidFill>
                  <a:schemeClr val="tx1">
                    <a:tint val="75000"/>
                  </a:schemeClr>
                </a:solidFill>
              </a:defRPr>
            </a:lvl5pPr>
            <a:lvl6pPr marL="2110435" indent="0" algn="ctr">
              <a:buNone/>
              <a:defRPr>
                <a:solidFill>
                  <a:schemeClr val="tx1">
                    <a:tint val="75000"/>
                  </a:schemeClr>
                </a:solidFill>
              </a:defRPr>
            </a:lvl6pPr>
            <a:lvl7pPr marL="2532522" indent="0" algn="ctr">
              <a:buNone/>
              <a:defRPr>
                <a:solidFill>
                  <a:schemeClr val="tx1">
                    <a:tint val="75000"/>
                  </a:schemeClr>
                </a:solidFill>
              </a:defRPr>
            </a:lvl7pPr>
            <a:lvl8pPr marL="2954609" indent="0" algn="ctr">
              <a:buNone/>
              <a:defRPr>
                <a:solidFill>
                  <a:schemeClr val="tx1">
                    <a:tint val="75000"/>
                  </a:schemeClr>
                </a:solidFill>
              </a:defRPr>
            </a:lvl8pPr>
            <a:lvl9pPr marL="3376696" indent="0" algn="ctr">
              <a:buNone/>
              <a:defRPr>
                <a:solidFill>
                  <a:schemeClr val="tx1">
                    <a:tint val="75000"/>
                  </a:schemeClr>
                </a:solidFill>
              </a:defRPr>
            </a:lvl9pPr>
          </a:lstStyle>
          <a:p>
            <a:r>
              <a:rPr lang="en-US" noProof="0" smtClean="0"/>
              <a:t>Click to edit subtitle style</a:t>
            </a:r>
            <a:endParaRPr lang="en-US" noProof="0"/>
          </a:p>
        </p:txBody>
      </p:sp>
      <p:sp>
        <p:nvSpPr>
          <p:cNvPr id="2" name="Title 1"/>
          <p:cNvSpPr>
            <a:spLocks noGrp="1"/>
          </p:cNvSpPr>
          <p:nvPr>
            <p:ph type="ctrTitle" hasCustomPrompt="1"/>
          </p:nvPr>
        </p:nvSpPr>
        <p:spPr>
          <a:xfrm>
            <a:off x="1409230" y="2046705"/>
            <a:ext cx="6326466" cy="379582"/>
          </a:xfrm>
          <a:prstGeom prst="rect">
            <a:avLst/>
          </a:prstGeom>
          <a:noFill/>
        </p:spPr>
        <p:txBody>
          <a:bodyPr wrap="none" lIns="36000" tIns="36000" rIns="36000" bIns="36000" rtlCol="0" anchor="ctr">
            <a:spAutoFit/>
          </a:bodyPr>
          <a:lstStyle>
            <a:lvl1pPr marL="0" algn="ctr" defTabSz="844174" rtl="0" eaLnBrk="1" fontAlgn="base" latinLnBrk="0" hangingPunct="1">
              <a:lnSpc>
                <a:spcPct val="90000"/>
              </a:lnSpc>
              <a:spcBef>
                <a:spcPct val="0"/>
              </a:spcBef>
              <a:spcAft>
                <a:spcPct val="0"/>
              </a:spcAft>
              <a:buNone/>
              <a:defRPr lang="en-GB" sz="2216" b="1" kern="1200" spc="258" dirty="0">
                <a:solidFill>
                  <a:schemeClr val="bg2"/>
                </a:solidFill>
                <a:latin typeface="+mn-lt"/>
                <a:ea typeface="+mn-ea"/>
                <a:cs typeface="+mn-cs"/>
              </a:defRPr>
            </a:lvl1pPr>
          </a:lstStyle>
          <a:p>
            <a:r>
              <a:rPr lang="en-US" dirty="0" smtClean="0"/>
              <a:t>CLICK TO EDIT MASTER TITLE STYLE</a:t>
            </a:r>
            <a:endParaRPr lang="en-GB" dirty="0"/>
          </a:p>
        </p:txBody>
      </p:sp>
      <p:sp>
        <p:nvSpPr>
          <p:cNvPr id="13" name="Text Placeholder 15"/>
          <p:cNvSpPr>
            <a:spLocks noGrp="1"/>
          </p:cNvSpPr>
          <p:nvPr>
            <p:ph type="body" sz="quarter" idx="13" hasCustomPrompt="1"/>
          </p:nvPr>
        </p:nvSpPr>
        <p:spPr>
          <a:xfrm>
            <a:off x="4331557" y="4632798"/>
            <a:ext cx="481789" cy="214730"/>
          </a:xfrm>
          <a:noFill/>
        </p:spPr>
        <p:txBody>
          <a:bodyPr wrap="none" lIns="36000" tIns="36000" rIns="36000" bIns="36000" rtlCol="0" anchor="ctr">
            <a:spAutoFit/>
          </a:bodyPr>
          <a:lstStyle>
            <a:lvl1pPr marL="0" indent="0" algn="ctr" defTabSz="844174" rtl="0" eaLnBrk="1" latinLnBrk="0" hangingPunct="1">
              <a:spcBef>
                <a:spcPts val="0"/>
              </a:spcBef>
              <a:buNone/>
              <a:defRPr lang="en-US" sz="923" kern="1200" cap="all" spc="185" baseline="0" dirty="0">
                <a:solidFill>
                  <a:schemeClr val="tx1"/>
                </a:solidFill>
                <a:latin typeface="+mn-lt"/>
                <a:ea typeface="+mn-ea"/>
                <a:cs typeface="+mn-cs"/>
              </a:defRPr>
            </a:lvl1pPr>
          </a:lstStyle>
          <a:p>
            <a:pPr lvl="0"/>
            <a:r>
              <a:rPr lang="en-US" dirty="0" smtClean="0"/>
              <a:t>DATE</a:t>
            </a:r>
            <a:endParaRPr lang="en-US" dirty="0"/>
          </a:p>
        </p:txBody>
      </p:sp>
      <p:cxnSp>
        <p:nvCxnSpPr>
          <p:cNvPr id="14" name="Straight Connector 13"/>
          <p:cNvCxnSpPr/>
          <p:nvPr userDrawn="1"/>
        </p:nvCxnSpPr>
        <p:spPr bwMode="auto">
          <a:xfrm>
            <a:off x="329955" y="6195505"/>
            <a:ext cx="8418518" cy="0"/>
          </a:xfrm>
          <a:prstGeom prst="line">
            <a:avLst/>
          </a:prstGeom>
          <a:noFill/>
          <a:ln w="6350" cap="flat" cmpd="sng" algn="ctr">
            <a:solidFill>
              <a:schemeClr val="tx2"/>
            </a:solidFill>
            <a:prstDash val="solid"/>
            <a:round/>
            <a:headEnd type="none" w="med" len="med"/>
            <a:tailEnd type="none" w="med" len="med"/>
          </a:ln>
          <a:effectLst/>
        </p:spPr>
      </p:cxnSp>
      <p:sp>
        <p:nvSpPr>
          <p:cNvPr id="28" name="Rectangle 2"/>
          <p:cNvSpPr>
            <a:spLocks noChangeArrowheads="1"/>
          </p:cNvSpPr>
          <p:nvPr/>
        </p:nvSpPr>
        <p:spPr bwMode="auto">
          <a:xfrm>
            <a:off x="4539214" y="4286625"/>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9" name="Rectangle 2"/>
          <p:cNvSpPr>
            <a:spLocks noChangeArrowheads="1"/>
          </p:cNvSpPr>
          <p:nvPr/>
        </p:nvSpPr>
        <p:spPr bwMode="auto">
          <a:xfrm>
            <a:off x="4539214" y="5121650"/>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6" name="Rectangle 25"/>
          <p:cNvSpPr/>
          <p:nvPr/>
        </p:nvSpPr>
        <p:spPr bwMode="auto">
          <a:xfrm>
            <a:off x="4293689" y="1676400"/>
            <a:ext cx="557523" cy="73024"/>
          </a:xfrm>
          <a:prstGeom prst="rect">
            <a:avLst/>
          </a:prstGeom>
          <a:solidFill>
            <a:schemeClr val="tx2">
              <a:lumMod val="5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rgbClr val="000000"/>
              </a:solidFill>
              <a:effectLst/>
              <a:latin typeface="Arial" charset="0"/>
              <a:cs typeface="Arial" charset="0"/>
            </a:endParaRPr>
          </a:p>
        </p:txBody>
      </p:sp>
      <p:pic>
        <p:nvPicPr>
          <p:cNvPr id="12" name="Picture 11" descr="logo_BRD_EN.JPG"/>
          <p:cNvPicPr>
            <a:picLocks noChangeAspect="1"/>
          </p:cNvPicPr>
          <p:nvPr userDrawn="1"/>
        </p:nvPicPr>
        <p:blipFill>
          <a:blip r:embed="rId2" cstate="print"/>
          <a:stretch>
            <a:fillRect/>
          </a:stretch>
        </p:blipFill>
        <p:spPr>
          <a:xfrm>
            <a:off x="329955" y="6257155"/>
            <a:ext cx="1680152" cy="536958"/>
          </a:xfrm>
          <a:prstGeom prst="rect">
            <a:avLst/>
          </a:prstGeom>
        </p:spPr>
      </p:pic>
    </p:spTree>
    <p:extLst>
      <p:ext uri="{BB962C8B-B14F-4D97-AF65-F5344CB8AC3E}">
        <p14:creationId xmlns:p14="http://schemas.microsoft.com/office/powerpoint/2010/main" val="394311411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extLst>
      <p:ext uri="{BB962C8B-B14F-4D97-AF65-F5344CB8AC3E}">
        <p14:creationId xmlns:p14="http://schemas.microsoft.com/office/powerpoint/2010/main" val="2716245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1_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prstGeom prst="rect">
            <a:avLst/>
          </a:prstGeo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3" y="6367034"/>
            <a:ext cx="1506191" cy="443997"/>
          </a:xfrm>
          <a:prstGeom prst="rect">
            <a:avLst/>
          </a:prstGeom>
          <a:noFill/>
          <a:ln w="9525">
            <a:noFill/>
            <a:miter lim="800000"/>
            <a:headEnd/>
            <a:tailEnd/>
          </a:ln>
        </p:spPr>
      </p:pic>
    </p:spTree>
    <p:extLst>
      <p:ext uri="{BB962C8B-B14F-4D97-AF65-F5344CB8AC3E}">
        <p14:creationId xmlns:p14="http://schemas.microsoft.com/office/powerpoint/2010/main" val="269422075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54627857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106367950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116682411"/>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82229627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1 chart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20630606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Divider_1_Color">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1008000" y="3440636"/>
            <a:ext cx="3960000" cy="869597"/>
          </a:xfrm>
          <a:prstGeom prst="rect">
            <a:avLst/>
          </a:prstGeom>
          <a:noFill/>
        </p:spPr>
        <p:txBody>
          <a:bodyPr vert="horz" wrap="square" lIns="0" tIns="0" rIns="0" bIns="0" rtlCol="0" anchor="t">
            <a:spAutoFit/>
          </a:bodyPr>
          <a:lstStyle>
            <a:lvl1pPr>
              <a:defRPr lang="fr-FR" sz="3139" b="1" spc="0" noProof="0">
                <a:solidFill>
                  <a:schemeClr val="tx1"/>
                </a:solidFill>
                <a:latin typeface="+mn-lt"/>
                <a:ea typeface="+mn-ea"/>
                <a:cs typeface="+mn-cs"/>
              </a:defRPr>
            </a:lvl1pPr>
          </a:lstStyle>
          <a:p>
            <a:pPr marL="0" lvl="0"/>
            <a:r>
              <a:rPr lang="en-US" noProof="0" dirty="0"/>
              <a:t>CLICK TO edit section title</a:t>
            </a:r>
          </a:p>
        </p:txBody>
      </p:sp>
      <p:sp>
        <p:nvSpPr>
          <p:cNvPr id="14" name="Text Placeholder 33"/>
          <p:cNvSpPr>
            <a:spLocks noGrp="1"/>
          </p:cNvSpPr>
          <p:nvPr>
            <p:ph type="body" sz="quarter" idx="11" hasCustomPrompt="1"/>
          </p:nvPr>
        </p:nvSpPr>
        <p:spPr>
          <a:xfrm>
            <a:off x="1008004" y="2217170"/>
            <a:ext cx="471283" cy="863313"/>
          </a:xfrm>
          <a:prstGeom prst="rect">
            <a:avLst/>
          </a:prstGeom>
          <a:noFill/>
        </p:spPr>
        <p:txBody>
          <a:bodyPr vert="horz" wrap="none" lIns="0" tIns="0" rIns="0" bIns="0" rtlCol="0" anchor="b">
            <a:spAutoFit/>
          </a:bodyPr>
          <a:lstStyle>
            <a:lvl1pPr marL="0" indent="0">
              <a:buNone/>
              <a:defRPr lang="fr-FR" sz="6600" cap="all" spc="0" noProof="0" dirty="0">
                <a:solidFill>
                  <a:schemeClr val="tx1"/>
                </a:solidFill>
                <a:latin typeface="+mj-lt"/>
                <a:ea typeface="+mn-ea"/>
                <a:cs typeface="+mn-cs"/>
              </a:defRPr>
            </a:lvl1pPr>
          </a:lstStyle>
          <a:p>
            <a:pPr marL="505794" lvl="0" indent="-685792" fontAlgn="base">
              <a:lnSpc>
                <a:spcPct val="85000"/>
              </a:lnSpc>
              <a:spcBef>
                <a:spcPct val="0"/>
              </a:spcBef>
              <a:spcAft>
                <a:spcPct val="0"/>
              </a:spcAft>
            </a:pPr>
            <a:r>
              <a:rPr lang="en-US" noProof="0" dirty="0"/>
              <a:t>#</a:t>
            </a:r>
          </a:p>
        </p:txBody>
      </p:sp>
      <p:sp>
        <p:nvSpPr>
          <p:cNvPr id="9" name="Subtitle 2"/>
          <p:cNvSpPr>
            <a:spLocks noGrp="1"/>
          </p:cNvSpPr>
          <p:nvPr>
            <p:ph type="subTitle" idx="1" hasCustomPrompt="1"/>
          </p:nvPr>
        </p:nvSpPr>
        <p:spPr>
          <a:xfrm>
            <a:off x="1008000" y="4930950"/>
            <a:ext cx="3960000" cy="276999"/>
          </a:xfrm>
          <a:prstGeom prst="rect">
            <a:avLst/>
          </a:prstGeom>
        </p:spPr>
        <p:txBody>
          <a:bodyPr wrap="square" rIns="0">
            <a:spAutoFit/>
          </a:bodyPr>
          <a:lstStyle>
            <a:lvl1pPr marL="0" indent="0" algn="l" defTabSz="914390" rtl="0" eaLnBrk="1" latinLnBrk="0" hangingPunct="1">
              <a:spcBef>
                <a:spcPts val="400"/>
              </a:spcBef>
              <a:buClr>
                <a:schemeClr val="tx2"/>
              </a:buClr>
              <a:buSzPct val="90000"/>
              <a:buFont typeface="Wingdings" pitchFamily="2" charset="2"/>
              <a:buNone/>
              <a:defRPr lang="en-US" sz="1800" b="0" kern="1200" cap="none" baseline="0" dirty="0" smtClean="0">
                <a:solidFill>
                  <a:schemeClr val="tx1"/>
                </a:solidFill>
                <a:latin typeface="+mn-lt"/>
                <a:ea typeface="+mn-ea"/>
                <a:cs typeface="Arial" pitchFamily="34" charset="0"/>
              </a:defRPr>
            </a:lvl1pPr>
            <a:lvl2pPr marL="0" indent="0" algn="l">
              <a:spcBef>
                <a:spcPts val="400"/>
              </a:spcBef>
              <a:buNone/>
              <a:defRPr lang="en-GB" sz="1800" kern="1200" dirty="0">
                <a:solidFill>
                  <a:schemeClr val="bg2"/>
                </a:solidFill>
                <a:latin typeface="Source Sans Pro" panose="020B0503030403020204" pitchFamily="34" charset="0"/>
                <a:ea typeface="+mn-ea"/>
                <a:cs typeface="Arial" pitchFamily="34" charset="0"/>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9"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lang="en-US" noProof="0" dirty="0"/>
              <a:t>Click to edit subsection title</a:t>
            </a:r>
          </a:p>
        </p:txBody>
      </p:sp>
      <p:sp>
        <p:nvSpPr>
          <p:cNvPr id="12" name="Rectangle 11">
            <a:extLst>
              <a:ext uri="{FF2B5EF4-FFF2-40B4-BE49-F238E27FC236}">
                <a16:creationId xmlns:a16="http://schemas.microsoft.com/office/drawing/2014/main" id="{AB9BE19C-1469-4296-A028-12303FE1AB84}"/>
              </a:ext>
            </a:extLst>
          </p:cNvPr>
          <p:cNvSpPr/>
          <p:nvPr userDrawn="1"/>
        </p:nvSpPr>
        <p:spPr>
          <a:xfrm>
            <a:off x="5184000" y="0"/>
            <a:ext cx="3960000" cy="68592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672" y="5840918"/>
            <a:ext cx="1476258" cy="664700"/>
          </a:xfrm>
          <a:prstGeom prst="rect">
            <a:avLst/>
          </a:prstGeom>
        </p:spPr>
      </p:pic>
    </p:spTree>
    <p:extLst>
      <p:ext uri="{BB962C8B-B14F-4D97-AF65-F5344CB8AC3E}">
        <p14:creationId xmlns:p14="http://schemas.microsoft.com/office/powerpoint/2010/main" val="881934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66405" y="260349"/>
            <a:ext cx="8424380" cy="288000"/>
          </a:xfrm>
          <a:prstGeom prst="rect">
            <a:avLst/>
          </a:prstGeo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760828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8" name="Text Placeholder 7"/>
          <p:cNvSpPr>
            <a:spLocks noGrp="1"/>
          </p:cNvSpPr>
          <p:nvPr>
            <p:ph type="body" sz="quarter" idx="11"/>
          </p:nvPr>
        </p:nvSpPr>
        <p:spPr>
          <a:xfrm>
            <a:off x="366405" y="1185865"/>
            <a:ext cx="8424380" cy="123181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6"/>
          <p:cNvSpPr>
            <a:spLocks noGrp="1"/>
          </p:cNvSpPr>
          <p:nvPr>
            <p:ph type="body" sz="quarter" idx="13" hasCustomPrompt="1"/>
          </p:nvPr>
        </p:nvSpPr>
        <p:spPr>
          <a:xfrm>
            <a:off x="366405" y="6130050"/>
            <a:ext cx="8424380" cy="150101"/>
          </a:xfrm>
        </p:spPr>
        <p:txBody>
          <a:bodyPr vert="horz" wrap="square" lIns="0" tIns="0" rIns="0" bIns="36000" rtlCol="0" anchor="b" anchorCtr="0">
            <a:spAutoFit/>
          </a:bodyPr>
          <a:lstStyle>
            <a:lvl1pPr marL="1466" indent="-1466">
              <a:spcBef>
                <a:spcPts val="0"/>
              </a:spcBef>
              <a:buNone/>
              <a:defRPr lang="en-GB" sz="739" b="0" i="0" kern="1200" baseline="0" noProof="0" dirty="0" smtClean="0">
                <a:solidFill>
                  <a:schemeClr val="tx1"/>
                </a:solidFill>
                <a:latin typeface="Arial" pitchFamily="34" charset="0"/>
                <a:ea typeface="+mn-ea"/>
                <a:cs typeface="Arial" pitchFamily="34" charset="0"/>
              </a:defRPr>
            </a:lvl1pPr>
            <a:lvl2pPr marL="166176" indent="-166176">
              <a:spcBef>
                <a:spcPts val="0"/>
              </a:spcBef>
              <a:buNone/>
              <a:defRPr sz="646" i="1" baseline="0"/>
            </a:lvl2pPr>
            <a:lvl3pPr>
              <a:buNone/>
              <a:defRPr/>
            </a:lvl3pPr>
            <a:lvl4pPr>
              <a:buNone/>
              <a:defRPr/>
            </a:lvl4pPr>
            <a:lvl5pPr>
              <a:buNone/>
              <a:defRPr/>
            </a:lvl5pPr>
          </a:lstStyle>
          <a:p>
            <a:pPr marL="249149" lvl="0" indent="-249149" algn="l" defTabSz="844174" rtl="0" eaLnBrk="1" latinLnBrk="0" hangingPunct="1">
              <a:spcBef>
                <a:spcPts val="0"/>
              </a:spcBef>
              <a:buClr>
                <a:schemeClr val="tx2">
                  <a:lumMod val="75000"/>
                </a:schemeClr>
              </a:buClr>
              <a:buSzPct val="90000"/>
              <a:buFont typeface="Wingdings" pitchFamily="2" charset="2"/>
              <a:buNone/>
            </a:pPr>
            <a:r>
              <a:rPr lang="en-GB" noProof="0" dirty="0" smtClean="0"/>
              <a:t>Click to add sources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a:prstGeom prst="rect">
            <a:avLst/>
          </a:prstGeo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image" Target="../media/image1.jpe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theme" Target="../theme/theme2.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extBox 21"/>
          <p:cNvSpPr txBox="1"/>
          <p:nvPr userDrawn="1"/>
        </p:nvSpPr>
        <p:spPr>
          <a:xfrm>
            <a:off x="8134295" y="6536002"/>
            <a:ext cx="483903" cy="166507"/>
          </a:xfrm>
          <a:prstGeom prst="rect">
            <a:avLst/>
          </a:prstGeom>
          <a:noFill/>
        </p:spPr>
        <p:txBody>
          <a:bodyPr wrap="none" lIns="33236" tIns="33236" rIns="33236" bIns="33236">
            <a:spAutoFit/>
          </a:bodyPr>
          <a:lstStyle/>
          <a:p>
            <a:pPr marL="0" algn="r" defTabSz="844174" rtl="0" eaLnBrk="1" latinLnBrk="0" hangingPunct="1"/>
            <a:r>
              <a:rPr lang="fr-FR" sz="646" kern="1200" dirty="0" smtClean="0">
                <a:solidFill>
                  <a:schemeClr val="tx2">
                    <a:lumMod val="50000"/>
                  </a:schemeClr>
                </a:solidFill>
                <a:latin typeface="+mn-lt"/>
                <a:ea typeface="+mn-ea"/>
                <a:cs typeface="+mn-cs"/>
              </a:rPr>
              <a:t>04/08/2020</a:t>
            </a:r>
            <a:endParaRPr lang="en-US" sz="646" kern="1200" dirty="0" err="1" smtClean="0">
              <a:solidFill>
                <a:schemeClr val="tx2">
                  <a:lumMod val="50000"/>
                </a:schemeClr>
              </a:solidFill>
              <a:latin typeface="+mn-lt"/>
              <a:ea typeface="+mn-ea"/>
              <a:cs typeface="+mn-cs"/>
            </a:endParaRPr>
          </a:p>
        </p:txBody>
      </p:sp>
      <p:sp>
        <p:nvSpPr>
          <p:cNvPr id="10" name="Text Placeholder 9"/>
          <p:cNvSpPr>
            <a:spLocks noGrp="1"/>
          </p:cNvSpPr>
          <p:nvPr>
            <p:ph type="body" idx="1"/>
          </p:nvPr>
        </p:nvSpPr>
        <p:spPr>
          <a:xfrm>
            <a:off x="366405" y="1060452"/>
            <a:ext cx="8424380" cy="1231812"/>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13" name="Straight Connector 12"/>
          <p:cNvCxnSpPr/>
          <p:nvPr userDrawn="1"/>
        </p:nvCxnSpPr>
        <p:spPr bwMode="auto">
          <a:xfrm>
            <a:off x="360553" y="6247020"/>
            <a:ext cx="8430243" cy="0"/>
          </a:xfrm>
          <a:prstGeom prst="line">
            <a:avLst/>
          </a:prstGeom>
          <a:noFill/>
          <a:ln w="6350" cap="flat" cmpd="sng" algn="ctr">
            <a:solidFill>
              <a:schemeClr val="tx2"/>
            </a:solidFill>
            <a:prstDash val="solid"/>
            <a:round/>
            <a:headEnd type="none" w="med" len="med"/>
            <a:tailEnd type="none" w="med" len="med"/>
          </a:ln>
          <a:effectLst/>
        </p:spPr>
      </p:cxnSp>
      <p:cxnSp>
        <p:nvCxnSpPr>
          <p:cNvPr id="18" name="Straight Connector 17"/>
          <p:cNvCxnSpPr/>
          <p:nvPr userDrawn="1"/>
        </p:nvCxnSpPr>
        <p:spPr bwMode="auto">
          <a:xfrm flipH="1">
            <a:off x="8111014" y="6559395"/>
            <a:ext cx="1191" cy="123963"/>
          </a:xfrm>
          <a:prstGeom prst="line">
            <a:avLst/>
          </a:prstGeom>
          <a:noFill/>
          <a:ln w="6350" cap="flat" cmpd="sng" algn="ctr">
            <a:solidFill>
              <a:schemeClr val="tx2"/>
            </a:solidFill>
            <a:prstDash val="solid"/>
            <a:round/>
            <a:headEnd type="none" w="med" len="med"/>
            <a:tailEnd type="none" w="med" len="med"/>
          </a:ln>
          <a:effectLst/>
        </p:spPr>
      </p:cxnSp>
      <p:cxnSp>
        <p:nvCxnSpPr>
          <p:cNvPr id="19" name="Straight Connector 18"/>
          <p:cNvCxnSpPr/>
          <p:nvPr userDrawn="1"/>
        </p:nvCxnSpPr>
        <p:spPr bwMode="auto">
          <a:xfrm flipH="1">
            <a:off x="8645231" y="6559395"/>
            <a:ext cx="1191" cy="123963"/>
          </a:xfrm>
          <a:prstGeom prst="line">
            <a:avLst/>
          </a:prstGeom>
          <a:noFill/>
          <a:ln w="6350" cap="flat" cmpd="sng" algn="ctr">
            <a:solidFill>
              <a:schemeClr val="tx2"/>
            </a:solidFill>
            <a:prstDash val="solid"/>
            <a:round/>
            <a:headEnd type="none" w="med" len="med"/>
            <a:tailEnd type="none" w="med" len="med"/>
          </a:ln>
          <a:effectLst/>
        </p:spPr>
      </p:cxnSp>
      <p:sp>
        <p:nvSpPr>
          <p:cNvPr id="20" name="Slide Number Placeholder 5"/>
          <p:cNvSpPr txBox="1">
            <a:spLocks/>
          </p:cNvSpPr>
          <p:nvPr userDrawn="1"/>
        </p:nvSpPr>
        <p:spPr>
          <a:xfrm>
            <a:off x="8667353" y="6542961"/>
            <a:ext cx="123432" cy="166507"/>
          </a:xfrm>
          <a:prstGeom prst="rect">
            <a:avLst/>
          </a:prstGeom>
          <a:noFill/>
          <a:ln w="9525">
            <a:noFill/>
            <a:miter lim="800000"/>
            <a:headEnd/>
            <a:tailEnd/>
          </a:ln>
          <a:effectLst/>
        </p:spPr>
        <p:txBody>
          <a:bodyPr vert="horz" wrap="none" lIns="0" tIns="33236" rIns="0" bIns="33236" numCol="1" anchor="ctr" anchorCtr="0" compatLnSpc="1">
            <a:prstTxWarp prst="textNoShape">
              <a:avLst/>
            </a:prstTxWarp>
            <a:spAutoFit/>
          </a:bodyPr>
          <a:lstStyle>
            <a:lvl1pPr algn="r">
              <a:defRPr sz="800" b="1">
                <a:solidFill>
                  <a:schemeClr val="tx1"/>
                </a:solidFill>
                <a:latin typeface="Arial" pitchFamily="34" charset="0"/>
                <a:cs typeface="Arial" pitchFamily="34" charset="0"/>
              </a:defRPr>
            </a:lvl1pPr>
          </a:lstStyle>
          <a:p>
            <a:pPr marL="0" marR="0" lvl="0" indent="0" algn="r" defTabSz="844174" rtl="0" eaLnBrk="1" fontAlgn="base" latinLnBrk="0" hangingPunct="1">
              <a:lnSpc>
                <a:spcPct val="100000"/>
              </a:lnSpc>
              <a:spcBef>
                <a:spcPct val="0"/>
              </a:spcBef>
              <a:spcAft>
                <a:spcPct val="0"/>
              </a:spcAft>
              <a:buClrTx/>
              <a:buSzTx/>
              <a:buFontTx/>
              <a:buNone/>
              <a:tabLst/>
              <a:defRPr/>
            </a:pPr>
            <a:r>
              <a:rPr kumimoji="0" lang="en-GB" sz="646" b="0" i="0" u="none" strike="noStrike" kern="1200" cap="none" spc="0" normalizeH="0" baseline="0" noProof="0" dirty="0" smtClean="0">
                <a:ln>
                  <a:noFill/>
                </a:ln>
                <a:solidFill>
                  <a:schemeClr val="tx2">
                    <a:lumMod val="50000"/>
                  </a:schemeClr>
                </a:solidFill>
                <a:effectLst/>
                <a:uLnTx/>
                <a:uFillTx/>
                <a:latin typeface="+mn-lt"/>
                <a:ea typeface="+mn-ea"/>
                <a:cs typeface="+mn-cs"/>
              </a:rPr>
              <a:t> </a:t>
            </a:r>
            <a:fld id="{C6CC3D56-96BB-45E4-94D9-DF781FE65A81}" type="slidenum">
              <a:rPr kumimoji="0" lang="en-GB" sz="646" b="0" i="0" u="none" strike="noStrike" kern="1200" cap="none" spc="0" normalizeH="0" baseline="0" noProof="0" smtClean="0">
                <a:ln>
                  <a:noFill/>
                </a:ln>
                <a:solidFill>
                  <a:schemeClr val="tx2">
                    <a:lumMod val="50000"/>
                  </a:schemeClr>
                </a:solidFill>
                <a:effectLst/>
                <a:uLnTx/>
                <a:uFillTx/>
                <a:latin typeface="+mn-lt"/>
                <a:ea typeface="+mn-ea"/>
                <a:cs typeface="+mn-cs"/>
              </a:rPr>
              <a:pPr marL="0" marR="0" lvl="0" indent="0" algn="r" defTabSz="844174" rtl="0" eaLnBrk="1" fontAlgn="base" latinLnBrk="0" hangingPunct="1">
                <a:lnSpc>
                  <a:spcPct val="100000"/>
                </a:lnSpc>
                <a:spcBef>
                  <a:spcPct val="0"/>
                </a:spcBef>
                <a:spcAft>
                  <a:spcPct val="0"/>
                </a:spcAft>
                <a:buClrTx/>
                <a:buSzTx/>
                <a:buFontTx/>
                <a:buNone/>
                <a:tabLst/>
                <a:defRPr/>
              </a:pPr>
              <a:t>‹#›</a:t>
            </a:fld>
            <a:endParaRPr kumimoji="0" lang="en-GB" sz="646"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
        <p:nvSpPr>
          <p:cNvPr id="21" name="TextBox 20"/>
          <p:cNvSpPr txBox="1"/>
          <p:nvPr userDrawn="1"/>
        </p:nvSpPr>
        <p:spPr>
          <a:xfrm>
            <a:off x="6279407" y="6536002"/>
            <a:ext cx="1798364" cy="166507"/>
          </a:xfrm>
          <a:prstGeom prst="rect">
            <a:avLst/>
          </a:prstGeom>
          <a:noFill/>
        </p:spPr>
        <p:txBody>
          <a:bodyPr wrap="none" lIns="33236" tIns="33236" rIns="33236" bIns="33236">
            <a:spAutoFit/>
          </a:bodyPr>
          <a:lstStyle/>
          <a:p>
            <a:pPr marL="0" algn="r" defTabSz="844174" rtl="0" eaLnBrk="1" latinLnBrk="0" hangingPunct="1"/>
            <a:r>
              <a:rPr lang="en-US" sz="646" kern="1200" cap="all" baseline="0" dirty="0" smtClean="0">
                <a:solidFill>
                  <a:schemeClr val="bg2"/>
                </a:solidFill>
                <a:latin typeface="+mn-lt"/>
                <a:ea typeface="+mn-ea"/>
                <a:cs typeface="+mn-cs"/>
              </a:rPr>
              <a:t>2</a:t>
            </a:r>
            <a:r>
              <a:rPr lang="en-US" sz="646" kern="1200" cap="all" baseline="30000" dirty="0" smtClean="0">
                <a:solidFill>
                  <a:schemeClr val="bg2"/>
                </a:solidFill>
                <a:latin typeface="+mn-lt"/>
                <a:ea typeface="+mn-ea"/>
                <a:cs typeface="+mn-cs"/>
              </a:rPr>
              <a:t>nd</a:t>
            </a:r>
            <a:r>
              <a:rPr lang="en-US" sz="646" kern="1200" cap="all" baseline="0" dirty="0" smtClean="0">
                <a:solidFill>
                  <a:schemeClr val="bg2"/>
                </a:solidFill>
                <a:latin typeface="+mn-lt"/>
                <a:ea typeface="+mn-ea"/>
                <a:cs typeface="+mn-cs"/>
              </a:rPr>
              <a:t> Quarter and 1</a:t>
            </a:r>
            <a:r>
              <a:rPr lang="en-US" sz="646" kern="1200" cap="all" baseline="30000" dirty="0" smtClean="0">
                <a:solidFill>
                  <a:schemeClr val="bg2"/>
                </a:solidFill>
                <a:latin typeface="+mn-lt"/>
                <a:ea typeface="+mn-ea"/>
                <a:cs typeface="+mn-cs"/>
              </a:rPr>
              <a:t>st</a:t>
            </a:r>
            <a:r>
              <a:rPr lang="en-US" sz="646" kern="1200" cap="all" baseline="0" dirty="0" smtClean="0">
                <a:solidFill>
                  <a:schemeClr val="bg2"/>
                </a:solidFill>
                <a:latin typeface="+mn-lt"/>
                <a:ea typeface="+mn-ea"/>
                <a:cs typeface="+mn-cs"/>
              </a:rPr>
              <a:t> Half </a:t>
            </a:r>
            <a:r>
              <a:rPr lang="fr-FR" sz="646" kern="1200" cap="all" baseline="0" dirty="0" smtClean="0">
                <a:solidFill>
                  <a:schemeClr val="bg2"/>
                </a:solidFill>
                <a:latin typeface="+mn-lt"/>
                <a:ea typeface="+mn-ea"/>
                <a:cs typeface="+mn-cs"/>
              </a:rPr>
              <a:t>2020 RESULTS</a:t>
            </a:r>
            <a:endParaRPr lang="en-US" sz="646" kern="1200" cap="all" baseline="0" dirty="0" err="1" smtClean="0">
              <a:solidFill>
                <a:schemeClr val="bg2"/>
              </a:solidFill>
              <a:latin typeface="+mn-lt"/>
              <a:ea typeface="+mn-ea"/>
              <a:cs typeface="+mn-cs"/>
            </a:endParaRPr>
          </a:p>
        </p:txBody>
      </p:sp>
      <p:pic>
        <p:nvPicPr>
          <p:cNvPr id="15" name="Picture 10" descr="logo nou BRD.JPG"/>
          <p:cNvPicPr>
            <a:picLocks noChangeAspect="1"/>
          </p:cNvPicPr>
          <p:nvPr userDrawn="1"/>
        </p:nvPicPr>
        <p:blipFill>
          <a:blip r:embed="rId26" cstate="print"/>
          <a:srcRect/>
          <a:stretch>
            <a:fillRect/>
          </a:stretch>
        </p:blipFill>
        <p:spPr bwMode="auto">
          <a:xfrm>
            <a:off x="277324" y="6367034"/>
            <a:ext cx="1234671" cy="443997"/>
          </a:xfrm>
          <a:prstGeom prst="rect">
            <a:avLst/>
          </a:prstGeom>
          <a:noFill/>
          <a:ln w="9525">
            <a:noFill/>
            <a:miter lim="800000"/>
            <a:headEnd/>
            <a:tailEnd/>
          </a:ln>
        </p:spPr>
      </p:pic>
      <p:sp>
        <p:nvSpPr>
          <p:cNvPr id="16" name="Rectangle 15">
            <a:extLst>
              <a:ext uri="{FF2B5EF4-FFF2-40B4-BE49-F238E27FC236}">
                <a16:creationId xmlns:a16="http://schemas.microsoft.com/office/drawing/2014/main" id="{65C8E765-7214-4A36-B32A-D18CCEC2BFC9}"/>
              </a:ext>
            </a:extLst>
          </p:cNvPr>
          <p:cNvSpPr/>
          <p:nvPr userDrawn="1"/>
        </p:nvSpPr>
        <p:spPr>
          <a:xfrm>
            <a:off x="180000" y="756000"/>
            <a:ext cx="2184000" cy="72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975" noProof="0">
              <a:latin typeface="Quicksand Light" pitchFamily="2" charset="0"/>
            </a:endParaRPr>
          </a:p>
        </p:txBody>
      </p:sp>
    </p:spTree>
  </p:cSld>
  <p:clrMap bg1="lt1" tx1="dk1" bg2="lt2" tx2="dk2" accent1="accent1" accent2="accent2" accent3="accent3" accent4="accent4" accent5="accent5" accent6="accent6" hlink="hlink" folHlink="folHlink"/>
  <p:sldLayoutIdLst>
    <p:sldLayoutId id="2147483829" r:id="rId1"/>
    <p:sldLayoutId id="2147483831" r:id="rId2"/>
    <p:sldLayoutId id="2147483833" r:id="rId3"/>
    <p:sldLayoutId id="2147483856" r:id="rId4"/>
    <p:sldLayoutId id="2147483890" r:id="rId5"/>
    <p:sldLayoutId id="2147483855" r:id="rId6"/>
    <p:sldLayoutId id="2147483857" r:id="rId7"/>
    <p:sldLayoutId id="2147483858" r:id="rId8"/>
    <p:sldLayoutId id="2147483859" r:id="rId9"/>
    <p:sldLayoutId id="2147483860" r:id="rId10"/>
    <p:sldLayoutId id="2147483862" r:id="rId11"/>
    <p:sldLayoutId id="2147483861" r:id="rId12"/>
    <p:sldLayoutId id="2147483847" r:id="rId13"/>
    <p:sldLayoutId id="2147483830" r:id="rId14"/>
    <p:sldLayoutId id="2147483883" r:id="rId15"/>
    <p:sldLayoutId id="2147483884" r:id="rId16"/>
    <p:sldLayoutId id="2147483885" r:id="rId17"/>
    <p:sldLayoutId id="2147483886" r:id="rId18"/>
    <p:sldLayoutId id="2147483887" r:id="rId19"/>
    <p:sldLayoutId id="2147483888" r:id="rId20"/>
    <p:sldLayoutId id="2147483889" r:id="rId21"/>
    <p:sldLayoutId id="2147483913" r:id="rId22"/>
    <p:sldLayoutId id="2147483914" r:id="rId23"/>
    <p:sldLayoutId id="2147483916" r:id="rId24"/>
  </p:sldLayoutIdLst>
  <p:timing>
    <p:tnLst>
      <p:par>
        <p:cTn id="1" dur="indefinite" restart="never" nodeType="tmRoot"/>
      </p:par>
    </p:tnLst>
  </p:timing>
  <p:hf hdr="0" ftr="0"/>
  <p:txStyles>
    <p:titleStyle>
      <a:lvl1pPr algn="ctr" defTabSz="844174" rtl="0" eaLnBrk="1" fontAlgn="base" latinLnBrk="0" hangingPunct="1">
        <a:lnSpc>
          <a:spcPct val="90000"/>
        </a:lnSpc>
        <a:spcBef>
          <a:spcPct val="0"/>
        </a:spcBef>
        <a:spcAft>
          <a:spcPct val="0"/>
        </a:spcAft>
        <a:buNone/>
        <a:defRPr lang="en-GB" sz="1477" b="0" kern="1200" cap="all" baseline="0" noProof="0" dirty="0" smtClean="0">
          <a:solidFill>
            <a:schemeClr val="bg2"/>
          </a:solidFill>
          <a:latin typeface="Arial" pitchFamily="34" charset="0"/>
          <a:ea typeface="+mj-ea"/>
          <a:cs typeface="Arial" pitchFamily="34" charset="0"/>
        </a:defRPr>
      </a:lvl1pPr>
    </p:titleStyle>
    <p:bodyStyle>
      <a:lvl1pPr marL="166176" indent="-166176" algn="l" defTabSz="844174" rtl="0" eaLnBrk="1" latinLnBrk="0" hangingPunct="1">
        <a:spcBef>
          <a:spcPts val="1108"/>
        </a:spcBef>
        <a:buClr>
          <a:schemeClr val="tx2">
            <a:lumMod val="75000"/>
          </a:schemeClr>
        </a:buClr>
        <a:buSzPct val="90000"/>
        <a:buFont typeface="Wingdings" pitchFamily="2" charset="2"/>
        <a:buChar char="n"/>
        <a:defRPr lang="en-US" sz="1016" b="0" kern="1200" baseline="0" dirty="0" smtClean="0">
          <a:solidFill>
            <a:schemeClr val="tx1"/>
          </a:solidFill>
          <a:latin typeface="Arial" pitchFamily="34" charset="0"/>
          <a:ea typeface="+mn-ea"/>
          <a:cs typeface="Arial" pitchFamily="34" charset="0"/>
        </a:defRPr>
      </a:lvl1pPr>
      <a:lvl2pPr marL="332352" indent="-166176" algn="l" defTabSz="844174" rtl="0" eaLnBrk="1" latinLnBrk="0" hangingPunct="1">
        <a:spcBef>
          <a:spcPts val="554"/>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2pPr>
      <a:lvl3pPr marL="498297" indent="-166176" algn="l" defTabSz="844174" rtl="0" eaLnBrk="1" latinLnBrk="0" hangingPunct="1">
        <a:spcBef>
          <a:spcPts val="277"/>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3pPr>
      <a:lvl4pPr marL="664704" indent="-166176" algn="l" defTabSz="844174" rtl="0" eaLnBrk="1" latinLnBrk="0" hangingPunct="1">
        <a:spcBef>
          <a:spcPts val="277"/>
        </a:spcBef>
        <a:buClr>
          <a:schemeClr val="tx2">
            <a:lumMod val="75000"/>
          </a:schemeClr>
        </a:buClr>
        <a:buFont typeface="Wingdings" pitchFamily="2" charset="2"/>
        <a:buChar char=""/>
        <a:defRPr lang="en-US" sz="1016" kern="1200" dirty="0" smtClean="0">
          <a:solidFill>
            <a:schemeClr val="tx1"/>
          </a:solidFill>
          <a:latin typeface="Arial" pitchFamily="34" charset="0"/>
          <a:ea typeface="+mn-ea"/>
          <a:cs typeface="Arial" pitchFamily="34" charset="0"/>
        </a:defRPr>
      </a:lvl4pPr>
      <a:lvl5pPr marL="0" indent="0" algn="l" defTabSz="844174" rtl="0" eaLnBrk="1" latinLnBrk="0" hangingPunct="1">
        <a:spcBef>
          <a:spcPts val="2216"/>
        </a:spcBef>
        <a:buClr>
          <a:schemeClr val="tx2"/>
        </a:buClr>
        <a:buFontTx/>
        <a:buNone/>
        <a:defRPr lang="en-GB" sz="1108" b="1" kern="1200" dirty="0">
          <a:solidFill>
            <a:schemeClr val="bg2"/>
          </a:solidFill>
          <a:latin typeface="Arial" pitchFamily="34" charset="0"/>
          <a:ea typeface="+mn-ea"/>
          <a:cs typeface="Arial" pitchFamily="34" charset="0"/>
        </a:defRPr>
      </a:lvl5pPr>
      <a:lvl6pPr marL="2321479" indent="-211044" algn="l" defTabSz="844174" rtl="0" eaLnBrk="1" latinLnBrk="0" hangingPunct="1">
        <a:spcBef>
          <a:spcPct val="20000"/>
        </a:spcBef>
        <a:buFont typeface="Arial" pitchFamily="34" charset="0"/>
        <a:buNone/>
        <a:defRPr sz="1846" kern="1200">
          <a:solidFill>
            <a:schemeClr val="tx1"/>
          </a:solidFill>
          <a:latin typeface="+mn-lt"/>
          <a:ea typeface="+mn-ea"/>
          <a:cs typeface="+mn-cs"/>
        </a:defRPr>
      </a:lvl6pPr>
      <a:lvl7pPr marL="2743566"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653"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740"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174" rtl="0" eaLnBrk="1" latinLnBrk="0" hangingPunct="1">
        <a:defRPr sz="1662" kern="1200">
          <a:solidFill>
            <a:schemeClr val="tx1"/>
          </a:solidFill>
          <a:latin typeface="+mn-lt"/>
          <a:ea typeface="+mn-ea"/>
          <a:cs typeface="+mn-cs"/>
        </a:defRPr>
      </a:lvl1pPr>
      <a:lvl2pPr marL="422087" algn="l" defTabSz="844174" rtl="0" eaLnBrk="1" latinLnBrk="0" hangingPunct="1">
        <a:defRPr sz="1662" kern="1200">
          <a:solidFill>
            <a:schemeClr val="tx1"/>
          </a:solidFill>
          <a:latin typeface="+mn-lt"/>
          <a:ea typeface="+mn-ea"/>
          <a:cs typeface="+mn-cs"/>
        </a:defRPr>
      </a:lvl2pPr>
      <a:lvl3pPr marL="844174" algn="l" defTabSz="844174" rtl="0" eaLnBrk="1" latinLnBrk="0" hangingPunct="1">
        <a:defRPr sz="1662" kern="1200">
          <a:solidFill>
            <a:schemeClr val="tx1"/>
          </a:solidFill>
          <a:latin typeface="+mn-lt"/>
          <a:ea typeface="+mn-ea"/>
          <a:cs typeface="+mn-cs"/>
        </a:defRPr>
      </a:lvl3pPr>
      <a:lvl4pPr marL="1266261" algn="l" defTabSz="844174" rtl="0" eaLnBrk="1" latinLnBrk="0" hangingPunct="1">
        <a:defRPr sz="1662" kern="1200">
          <a:solidFill>
            <a:schemeClr val="tx1"/>
          </a:solidFill>
          <a:latin typeface="+mn-lt"/>
          <a:ea typeface="+mn-ea"/>
          <a:cs typeface="+mn-cs"/>
        </a:defRPr>
      </a:lvl4pPr>
      <a:lvl5pPr marL="1688348" algn="l" defTabSz="844174" rtl="0" eaLnBrk="1" latinLnBrk="0" hangingPunct="1">
        <a:defRPr sz="1662" kern="1200">
          <a:solidFill>
            <a:schemeClr val="tx1"/>
          </a:solidFill>
          <a:latin typeface="+mn-lt"/>
          <a:ea typeface="+mn-ea"/>
          <a:cs typeface="+mn-cs"/>
        </a:defRPr>
      </a:lvl5pPr>
      <a:lvl6pPr marL="2110435" algn="l" defTabSz="844174" rtl="0" eaLnBrk="1" latinLnBrk="0" hangingPunct="1">
        <a:defRPr sz="1662" kern="1200">
          <a:solidFill>
            <a:schemeClr val="tx1"/>
          </a:solidFill>
          <a:latin typeface="+mn-lt"/>
          <a:ea typeface="+mn-ea"/>
          <a:cs typeface="+mn-cs"/>
        </a:defRPr>
      </a:lvl6pPr>
      <a:lvl7pPr marL="2532522" algn="l" defTabSz="844174" rtl="0" eaLnBrk="1" latinLnBrk="0" hangingPunct="1">
        <a:defRPr sz="1662" kern="1200">
          <a:solidFill>
            <a:schemeClr val="tx1"/>
          </a:solidFill>
          <a:latin typeface="+mn-lt"/>
          <a:ea typeface="+mn-ea"/>
          <a:cs typeface="+mn-cs"/>
        </a:defRPr>
      </a:lvl7pPr>
      <a:lvl8pPr marL="2954609" algn="l" defTabSz="844174" rtl="0" eaLnBrk="1" latinLnBrk="0" hangingPunct="1">
        <a:defRPr sz="1662" kern="1200">
          <a:solidFill>
            <a:schemeClr val="tx1"/>
          </a:solidFill>
          <a:latin typeface="+mn-lt"/>
          <a:ea typeface="+mn-ea"/>
          <a:cs typeface="+mn-cs"/>
        </a:defRPr>
      </a:lvl8pPr>
      <a:lvl9pPr marL="3376696" algn="l" defTabSz="844174"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extBox 21"/>
          <p:cNvSpPr txBox="1"/>
          <p:nvPr userDrawn="1"/>
        </p:nvSpPr>
        <p:spPr>
          <a:xfrm>
            <a:off x="8134295" y="6536002"/>
            <a:ext cx="483903" cy="166507"/>
          </a:xfrm>
          <a:prstGeom prst="rect">
            <a:avLst/>
          </a:prstGeom>
          <a:noFill/>
        </p:spPr>
        <p:txBody>
          <a:bodyPr wrap="none" lIns="33236" tIns="33236" rIns="33236" bIns="33236">
            <a:spAutoFit/>
          </a:bodyPr>
          <a:lstStyle/>
          <a:p>
            <a:pPr marL="0" algn="r" defTabSz="844174" rtl="0" eaLnBrk="1" latinLnBrk="0" hangingPunct="1"/>
            <a:r>
              <a:rPr lang="fr-FR" sz="646" kern="1200" dirty="0" smtClean="0">
                <a:solidFill>
                  <a:schemeClr val="tx2">
                    <a:lumMod val="50000"/>
                  </a:schemeClr>
                </a:solidFill>
                <a:latin typeface="+mn-lt"/>
                <a:ea typeface="+mn-ea"/>
                <a:cs typeface="+mn-cs"/>
              </a:rPr>
              <a:t>04/08/2020</a:t>
            </a:r>
            <a:endParaRPr lang="en-US" sz="646" kern="1200" dirty="0" err="1" smtClean="0">
              <a:solidFill>
                <a:schemeClr val="tx2">
                  <a:lumMod val="50000"/>
                </a:schemeClr>
              </a:solidFill>
              <a:latin typeface="+mn-lt"/>
              <a:ea typeface="+mn-ea"/>
              <a:cs typeface="+mn-cs"/>
            </a:endParaRPr>
          </a:p>
        </p:txBody>
      </p:sp>
      <p:sp>
        <p:nvSpPr>
          <p:cNvPr id="10" name="Text Placeholder 9"/>
          <p:cNvSpPr>
            <a:spLocks noGrp="1"/>
          </p:cNvSpPr>
          <p:nvPr>
            <p:ph type="body" idx="1"/>
          </p:nvPr>
        </p:nvSpPr>
        <p:spPr>
          <a:xfrm>
            <a:off x="366405" y="1060452"/>
            <a:ext cx="8424380" cy="1231812"/>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13" name="Straight Connector 12"/>
          <p:cNvCxnSpPr/>
          <p:nvPr userDrawn="1"/>
        </p:nvCxnSpPr>
        <p:spPr bwMode="auto">
          <a:xfrm>
            <a:off x="360553" y="6247020"/>
            <a:ext cx="8430243" cy="0"/>
          </a:xfrm>
          <a:prstGeom prst="line">
            <a:avLst/>
          </a:prstGeom>
          <a:noFill/>
          <a:ln w="6350" cap="flat" cmpd="sng" algn="ctr">
            <a:solidFill>
              <a:schemeClr val="tx2"/>
            </a:solidFill>
            <a:prstDash val="solid"/>
            <a:round/>
            <a:headEnd type="none" w="med" len="med"/>
            <a:tailEnd type="none" w="med" len="med"/>
          </a:ln>
          <a:effectLst/>
        </p:spPr>
      </p:cxnSp>
      <p:cxnSp>
        <p:nvCxnSpPr>
          <p:cNvPr id="18" name="Straight Connector 17"/>
          <p:cNvCxnSpPr/>
          <p:nvPr userDrawn="1"/>
        </p:nvCxnSpPr>
        <p:spPr bwMode="auto">
          <a:xfrm flipH="1">
            <a:off x="8111014" y="6559395"/>
            <a:ext cx="1191" cy="123963"/>
          </a:xfrm>
          <a:prstGeom prst="line">
            <a:avLst/>
          </a:prstGeom>
          <a:noFill/>
          <a:ln w="6350" cap="flat" cmpd="sng" algn="ctr">
            <a:solidFill>
              <a:schemeClr val="tx2"/>
            </a:solidFill>
            <a:prstDash val="solid"/>
            <a:round/>
            <a:headEnd type="none" w="med" len="med"/>
            <a:tailEnd type="none" w="med" len="med"/>
          </a:ln>
          <a:effectLst/>
        </p:spPr>
      </p:cxnSp>
      <p:cxnSp>
        <p:nvCxnSpPr>
          <p:cNvPr id="19" name="Straight Connector 18"/>
          <p:cNvCxnSpPr/>
          <p:nvPr userDrawn="1"/>
        </p:nvCxnSpPr>
        <p:spPr bwMode="auto">
          <a:xfrm flipH="1">
            <a:off x="8645231" y="6559395"/>
            <a:ext cx="1191" cy="123963"/>
          </a:xfrm>
          <a:prstGeom prst="line">
            <a:avLst/>
          </a:prstGeom>
          <a:noFill/>
          <a:ln w="6350" cap="flat" cmpd="sng" algn="ctr">
            <a:solidFill>
              <a:schemeClr val="tx2"/>
            </a:solidFill>
            <a:prstDash val="solid"/>
            <a:round/>
            <a:headEnd type="none" w="med" len="med"/>
            <a:tailEnd type="none" w="med" len="med"/>
          </a:ln>
          <a:effectLst/>
        </p:spPr>
      </p:cxnSp>
      <p:sp>
        <p:nvSpPr>
          <p:cNvPr id="20" name="Slide Number Placeholder 5"/>
          <p:cNvSpPr txBox="1">
            <a:spLocks/>
          </p:cNvSpPr>
          <p:nvPr userDrawn="1"/>
        </p:nvSpPr>
        <p:spPr>
          <a:xfrm>
            <a:off x="8667353" y="6542961"/>
            <a:ext cx="123432" cy="166507"/>
          </a:xfrm>
          <a:prstGeom prst="rect">
            <a:avLst/>
          </a:prstGeom>
          <a:noFill/>
          <a:ln w="9525">
            <a:noFill/>
            <a:miter lim="800000"/>
            <a:headEnd/>
            <a:tailEnd/>
          </a:ln>
          <a:effectLst/>
        </p:spPr>
        <p:txBody>
          <a:bodyPr vert="horz" wrap="none" lIns="0" tIns="33236" rIns="0" bIns="33236" numCol="1" anchor="ctr" anchorCtr="0" compatLnSpc="1">
            <a:prstTxWarp prst="textNoShape">
              <a:avLst/>
            </a:prstTxWarp>
            <a:spAutoFit/>
          </a:bodyPr>
          <a:lstStyle>
            <a:lvl1pPr algn="r">
              <a:defRPr sz="800" b="1">
                <a:solidFill>
                  <a:schemeClr val="tx1"/>
                </a:solidFill>
                <a:latin typeface="Arial" pitchFamily="34" charset="0"/>
                <a:cs typeface="Arial" pitchFamily="34" charset="0"/>
              </a:defRPr>
            </a:lvl1pPr>
          </a:lstStyle>
          <a:p>
            <a:pPr marL="0" marR="0" lvl="0" indent="0" algn="r" defTabSz="844174" rtl="0" eaLnBrk="1" fontAlgn="base" latinLnBrk="0" hangingPunct="1">
              <a:lnSpc>
                <a:spcPct val="100000"/>
              </a:lnSpc>
              <a:spcBef>
                <a:spcPct val="0"/>
              </a:spcBef>
              <a:spcAft>
                <a:spcPct val="0"/>
              </a:spcAft>
              <a:buClrTx/>
              <a:buSzTx/>
              <a:buFontTx/>
              <a:buNone/>
              <a:tabLst/>
              <a:defRPr/>
            </a:pPr>
            <a:r>
              <a:rPr kumimoji="0" lang="en-GB" sz="646" b="0" i="0" u="none" strike="noStrike" kern="1200" cap="none" spc="0" normalizeH="0" baseline="0" noProof="0" dirty="0" smtClean="0">
                <a:ln>
                  <a:noFill/>
                </a:ln>
                <a:solidFill>
                  <a:schemeClr val="tx2">
                    <a:lumMod val="50000"/>
                  </a:schemeClr>
                </a:solidFill>
                <a:effectLst/>
                <a:uLnTx/>
                <a:uFillTx/>
                <a:latin typeface="+mn-lt"/>
                <a:ea typeface="+mn-ea"/>
                <a:cs typeface="+mn-cs"/>
              </a:rPr>
              <a:t> </a:t>
            </a:r>
            <a:fld id="{C6CC3D56-96BB-45E4-94D9-DF781FE65A81}" type="slidenum">
              <a:rPr kumimoji="0" lang="en-GB" sz="646" b="0" i="0" u="none" strike="noStrike" kern="1200" cap="none" spc="0" normalizeH="0" baseline="0" noProof="0" smtClean="0">
                <a:ln>
                  <a:noFill/>
                </a:ln>
                <a:solidFill>
                  <a:schemeClr val="tx2">
                    <a:lumMod val="50000"/>
                  </a:schemeClr>
                </a:solidFill>
                <a:effectLst/>
                <a:uLnTx/>
                <a:uFillTx/>
                <a:latin typeface="+mn-lt"/>
                <a:ea typeface="+mn-ea"/>
                <a:cs typeface="+mn-cs"/>
              </a:rPr>
              <a:pPr marL="0" marR="0" lvl="0" indent="0" algn="r" defTabSz="844174" rtl="0" eaLnBrk="1" fontAlgn="base" latinLnBrk="0" hangingPunct="1">
                <a:lnSpc>
                  <a:spcPct val="100000"/>
                </a:lnSpc>
                <a:spcBef>
                  <a:spcPct val="0"/>
                </a:spcBef>
                <a:spcAft>
                  <a:spcPct val="0"/>
                </a:spcAft>
                <a:buClrTx/>
                <a:buSzTx/>
                <a:buFontTx/>
                <a:buNone/>
                <a:tabLst/>
                <a:defRPr/>
              </a:pPr>
              <a:t>‹#›</a:t>
            </a:fld>
            <a:endParaRPr kumimoji="0" lang="en-GB" sz="646"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
        <p:nvSpPr>
          <p:cNvPr id="21" name="TextBox 20"/>
          <p:cNvSpPr txBox="1"/>
          <p:nvPr userDrawn="1"/>
        </p:nvSpPr>
        <p:spPr>
          <a:xfrm>
            <a:off x="6279407" y="6536002"/>
            <a:ext cx="1798364" cy="166507"/>
          </a:xfrm>
          <a:prstGeom prst="rect">
            <a:avLst/>
          </a:prstGeom>
          <a:noFill/>
        </p:spPr>
        <p:txBody>
          <a:bodyPr wrap="none" lIns="33236" tIns="33236" rIns="33236" bIns="33236">
            <a:spAutoFit/>
          </a:bodyPr>
          <a:lstStyle/>
          <a:p>
            <a:pPr algn="r" defTabSz="844174"/>
            <a:r>
              <a:rPr lang="en-US" sz="646" cap="all" dirty="0" smtClean="0">
                <a:solidFill>
                  <a:schemeClr val="bg2"/>
                </a:solidFill>
              </a:rPr>
              <a:t>2</a:t>
            </a:r>
            <a:r>
              <a:rPr lang="en-US" sz="646" cap="all" baseline="30000" dirty="0" smtClean="0">
                <a:solidFill>
                  <a:schemeClr val="bg2"/>
                </a:solidFill>
              </a:rPr>
              <a:t>nd</a:t>
            </a:r>
            <a:r>
              <a:rPr lang="en-US" sz="646" cap="all" dirty="0" smtClean="0">
                <a:solidFill>
                  <a:schemeClr val="bg2"/>
                </a:solidFill>
              </a:rPr>
              <a:t> Quarter and 1</a:t>
            </a:r>
            <a:r>
              <a:rPr lang="en-US" sz="646" cap="all" baseline="30000" dirty="0" smtClean="0">
                <a:solidFill>
                  <a:schemeClr val="bg2"/>
                </a:solidFill>
              </a:rPr>
              <a:t>st</a:t>
            </a:r>
            <a:r>
              <a:rPr lang="en-US" sz="646" cap="all" dirty="0" smtClean="0">
                <a:solidFill>
                  <a:schemeClr val="bg2"/>
                </a:solidFill>
              </a:rPr>
              <a:t> Half </a:t>
            </a:r>
            <a:r>
              <a:rPr lang="fr-FR" sz="646" cap="all" dirty="0" smtClean="0">
                <a:solidFill>
                  <a:schemeClr val="bg2"/>
                </a:solidFill>
              </a:rPr>
              <a:t>2020 RESULTS</a:t>
            </a:r>
            <a:endParaRPr lang="en-US" sz="646" cap="all" dirty="0" err="1">
              <a:solidFill>
                <a:schemeClr val="bg2"/>
              </a:solidFill>
            </a:endParaRPr>
          </a:p>
        </p:txBody>
      </p:sp>
      <p:pic>
        <p:nvPicPr>
          <p:cNvPr id="15" name="Picture 10" descr="logo nou BRD.JPG"/>
          <p:cNvPicPr>
            <a:picLocks noChangeAspect="1"/>
          </p:cNvPicPr>
          <p:nvPr userDrawn="1"/>
        </p:nvPicPr>
        <p:blipFill>
          <a:blip r:embed="rId24" cstate="print"/>
          <a:srcRect/>
          <a:stretch>
            <a:fillRect/>
          </a:stretch>
        </p:blipFill>
        <p:spPr bwMode="auto">
          <a:xfrm>
            <a:off x="277324" y="6367034"/>
            <a:ext cx="1234671" cy="443997"/>
          </a:xfrm>
          <a:prstGeom prst="rect">
            <a:avLst/>
          </a:prstGeom>
          <a:noFill/>
          <a:ln w="9525">
            <a:noFill/>
            <a:miter lim="800000"/>
            <a:headEnd/>
            <a:tailEnd/>
          </a:ln>
        </p:spPr>
      </p:pic>
      <p:sp>
        <p:nvSpPr>
          <p:cNvPr id="16" name="Rectangle 15">
            <a:extLst>
              <a:ext uri="{FF2B5EF4-FFF2-40B4-BE49-F238E27FC236}">
                <a16:creationId xmlns:a16="http://schemas.microsoft.com/office/drawing/2014/main" id="{65C8E765-7214-4A36-B32A-D18CCEC2BFC9}"/>
              </a:ext>
            </a:extLst>
          </p:cNvPr>
          <p:cNvSpPr/>
          <p:nvPr userDrawn="1"/>
        </p:nvSpPr>
        <p:spPr>
          <a:xfrm>
            <a:off x="180000" y="756000"/>
            <a:ext cx="2184000" cy="72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975" noProof="0">
              <a:latin typeface="Quicksand Light" pitchFamily="2" charset="0"/>
            </a:endParaRPr>
          </a:p>
        </p:txBody>
      </p:sp>
    </p:spTree>
    <p:extLst>
      <p:ext uri="{BB962C8B-B14F-4D97-AF65-F5344CB8AC3E}">
        <p14:creationId xmlns:p14="http://schemas.microsoft.com/office/powerpoint/2010/main" val="3518582218"/>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 id="2147483908" r:id="rId17"/>
    <p:sldLayoutId id="2147483909" r:id="rId18"/>
    <p:sldLayoutId id="2147483910" r:id="rId19"/>
    <p:sldLayoutId id="2147483911" r:id="rId20"/>
    <p:sldLayoutId id="2147483912" r:id="rId21"/>
    <p:sldLayoutId id="2147483915" r:id="rId22"/>
  </p:sldLayoutIdLst>
  <p:timing>
    <p:tnLst>
      <p:par>
        <p:cTn id="1" dur="indefinite" restart="never" nodeType="tmRoot"/>
      </p:par>
    </p:tnLst>
  </p:timing>
  <p:hf hdr="0" ftr="0"/>
  <p:txStyles>
    <p:titleStyle>
      <a:lvl1pPr algn="ctr" defTabSz="844174" rtl="0" eaLnBrk="1" fontAlgn="base" latinLnBrk="0" hangingPunct="1">
        <a:lnSpc>
          <a:spcPct val="90000"/>
        </a:lnSpc>
        <a:spcBef>
          <a:spcPct val="0"/>
        </a:spcBef>
        <a:spcAft>
          <a:spcPct val="0"/>
        </a:spcAft>
        <a:buNone/>
        <a:defRPr lang="en-GB" sz="1477" b="0" kern="1200" cap="all" baseline="0" noProof="0" dirty="0" smtClean="0">
          <a:solidFill>
            <a:schemeClr val="bg2"/>
          </a:solidFill>
          <a:latin typeface="Arial" pitchFamily="34" charset="0"/>
          <a:ea typeface="+mj-ea"/>
          <a:cs typeface="Arial" pitchFamily="34" charset="0"/>
        </a:defRPr>
      </a:lvl1pPr>
    </p:titleStyle>
    <p:bodyStyle>
      <a:lvl1pPr marL="166176" indent="-166176" algn="l" defTabSz="844174" rtl="0" eaLnBrk="1" latinLnBrk="0" hangingPunct="1">
        <a:spcBef>
          <a:spcPts val="1108"/>
        </a:spcBef>
        <a:buClr>
          <a:schemeClr val="tx2">
            <a:lumMod val="75000"/>
          </a:schemeClr>
        </a:buClr>
        <a:buSzPct val="90000"/>
        <a:buFont typeface="Wingdings" pitchFamily="2" charset="2"/>
        <a:buChar char="n"/>
        <a:defRPr lang="en-US" sz="1016" b="0" kern="1200" baseline="0" dirty="0" smtClean="0">
          <a:solidFill>
            <a:schemeClr val="tx1"/>
          </a:solidFill>
          <a:latin typeface="Arial" pitchFamily="34" charset="0"/>
          <a:ea typeface="+mn-ea"/>
          <a:cs typeface="Arial" pitchFamily="34" charset="0"/>
        </a:defRPr>
      </a:lvl1pPr>
      <a:lvl2pPr marL="332352" indent="-166176" algn="l" defTabSz="844174" rtl="0" eaLnBrk="1" latinLnBrk="0" hangingPunct="1">
        <a:spcBef>
          <a:spcPts val="554"/>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2pPr>
      <a:lvl3pPr marL="498297" indent="-166176" algn="l" defTabSz="844174" rtl="0" eaLnBrk="1" latinLnBrk="0" hangingPunct="1">
        <a:spcBef>
          <a:spcPts val="277"/>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3pPr>
      <a:lvl4pPr marL="664704" indent="-166176" algn="l" defTabSz="844174" rtl="0" eaLnBrk="1" latinLnBrk="0" hangingPunct="1">
        <a:spcBef>
          <a:spcPts val="277"/>
        </a:spcBef>
        <a:buClr>
          <a:schemeClr val="tx2">
            <a:lumMod val="75000"/>
          </a:schemeClr>
        </a:buClr>
        <a:buFont typeface="Wingdings" pitchFamily="2" charset="2"/>
        <a:buChar char=""/>
        <a:defRPr lang="en-US" sz="1016" kern="1200" dirty="0" smtClean="0">
          <a:solidFill>
            <a:schemeClr val="tx1"/>
          </a:solidFill>
          <a:latin typeface="Arial" pitchFamily="34" charset="0"/>
          <a:ea typeface="+mn-ea"/>
          <a:cs typeface="Arial" pitchFamily="34" charset="0"/>
        </a:defRPr>
      </a:lvl4pPr>
      <a:lvl5pPr marL="0" indent="0" algn="l" defTabSz="844174" rtl="0" eaLnBrk="1" latinLnBrk="0" hangingPunct="1">
        <a:spcBef>
          <a:spcPts val="2216"/>
        </a:spcBef>
        <a:buClr>
          <a:schemeClr val="tx2"/>
        </a:buClr>
        <a:buFontTx/>
        <a:buNone/>
        <a:defRPr lang="en-GB" sz="1108" b="1" kern="1200" dirty="0">
          <a:solidFill>
            <a:schemeClr val="bg2"/>
          </a:solidFill>
          <a:latin typeface="Arial" pitchFamily="34" charset="0"/>
          <a:ea typeface="+mn-ea"/>
          <a:cs typeface="Arial" pitchFamily="34" charset="0"/>
        </a:defRPr>
      </a:lvl5pPr>
      <a:lvl6pPr marL="2321479" indent="-211044" algn="l" defTabSz="844174" rtl="0" eaLnBrk="1" latinLnBrk="0" hangingPunct="1">
        <a:spcBef>
          <a:spcPct val="20000"/>
        </a:spcBef>
        <a:buFont typeface="Arial" pitchFamily="34" charset="0"/>
        <a:buNone/>
        <a:defRPr sz="1846" kern="1200">
          <a:solidFill>
            <a:schemeClr val="tx1"/>
          </a:solidFill>
          <a:latin typeface="+mn-lt"/>
          <a:ea typeface="+mn-ea"/>
          <a:cs typeface="+mn-cs"/>
        </a:defRPr>
      </a:lvl6pPr>
      <a:lvl7pPr marL="2743566"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653"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740"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174" rtl="0" eaLnBrk="1" latinLnBrk="0" hangingPunct="1">
        <a:defRPr sz="1662" kern="1200">
          <a:solidFill>
            <a:schemeClr val="tx1"/>
          </a:solidFill>
          <a:latin typeface="+mn-lt"/>
          <a:ea typeface="+mn-ea"/>
          <a:cs typeface="+mn-cs"/>
        </a:defRPr>
      </a:lvl1pPr>
      <a:lvl2pPr marL="422087" algn="l" defTabSz="844174" rtl="0" eaLnBrk="1" latinLnBrk="0" hangingPunct="1">
        <a:defRPr sz="1662" kern="1200">
          <a:solidFill>
            <a:schemeClr val="tx1"/>
          </a:solidFill>
          <a:latin typeface="+mn-lt"/>
          <a:ea typeface="+mn-ea"/>
          <a:cs typeface="+mn-cs"/>
        </a:defRPr>
      </a:lvl2pPr>
      <a:lvl3pPr marL="844174" algn="l" defTabSz="844174" rtl="0" eaLnBrk="1" latinLnBrk="0" hangingPunct="1">
        <a:defRPr sz="1662" kern="1200">
          <a:solidFill>
            <a:schemeClr val="tx1"/>
          </a:solidFill>
          <a:latin typeface="+mn-lt"/>
          <a:ea typeface="+mn-ea"/>
          <a:cs typeface="+mn-cs"/>
        </a:defRPr>
      </a:lvl3pPr>
      <a:lvl4pPr marL="1266261" algn="l" defTabSz="844174" rtl="0" eaLnBrk="1" latinLnBrk="0" hangingPunct="1">
        <a:defRPr sz="1662" kern="1200">
          <a:solidFill>
            <a:schemeClr val="tx1"/>
          </a:solidFill>
          <a:latin typeface="+mn-lt"/>
          <a:ea typeface="+mn-ea"/>
          <a:cs typeface="+mn-cs"/>
        </a:defRPr>
      </a:lvl4pPr>
      <a:lvl5pPr marL="1688348" algn="l" defTabSz="844174" rtl="0" eaLnBrk="1" latinLnBrk="0" hangingPunct="1">
        <a:defRPr sz="1662" kern="1200">
          <a:solidFill>
            <a:schemeClr val="tx1"/>
          </a:solidFill>
          <a:latin typeface="+mn-lt"/>
          <a:ea typeface="+mn-ea"/>
          <a:cs typeface="+mn-cs"/>
        </a:defRPr>
      </a:lvl5pPr>
      <a:lvl6pPr marL="2110435" algn="l" defTabSz="844174" rtl="0" eaLnBrk="1" latinLnBrk="0" hangingPunct="1">
        <a:defRPr sz="1662" kern="1200">
          <a:solidFill>
            <a:schemeClr val="tx1"/>
          </a:solidFill>
          <a:latin typeface="+mn-lt"/>
          <a:ea typeface="+mn-ea"/>
          <a:cs typeface="+mn-cs"/>
        </a:defRPr>
      </a:lvl6pPr>
      <a:lvl7pPr marL="2532522" algn="l" defTabSz="844174" rtl="0" eaLnBrk="1" latinLnBrk="0" hangingPunct="1">
        <a:defRPr sz="1662" kern="1200">
          <a:solidFill>
            <a:schemeClr val="tx1"/>
          </a:solidFill>
          <a:latin typeface="+mn-lt"/>
          <a:ea typeface="+mn-ea"/>
          <a:cs typeface="+mn-cs"/>
        </a:defRPr>
      </a:lvl7pPr>
      <a:lvl8pPr marL="2954609" algn="l" defTabSz="844174" rtl="0" eaLnBrk="1" latinLnBrk="0" hangingPunct="1">
        <a:defRPr sz="1662" kern="1200">
          <a:solidFill>
            <a:schemeClr val="tx1"/>
          </a:solidFill>
          <a:latin typeface="+mn-lt"/>
          <a:ea typeface="+mn-ea"/>
          <a:cs typeface="+mn-cs"/>
        </a:defRPr>
      </a:lvl8pPr>
      <a:lvl9pPr marL="3376696" algn="l" defTabSz="844174"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1.xml"/><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31.xml"/><Relationship Id="rId6" Type="http://schemas.openxmlformats.org/officeDocument/2006/relationships/image" Target="../media/image18.emf"/><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emf"/><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emf"/><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6.xml"/><Relationship Id="rId1" Type="http://schemas.openxmlformats.org/officeDocument/2006/relationships/slideLayout" Target="../slideLayouts/slideLayout31.xml"/><Relationship Id="rId5" Type="http://schemas.openxmlformats.org/officeDocument/2006/relationships/image" Target="../media/image26.emf"/><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microsoft.com/office/2014/relationships/chartEx" Target="../charts/chartEx1.xml"/><Relationship Id="rId1" Type="http://schemas.openxmlformats.org/officeDocument/2006/relationships/slideLayout" Target="../slideLayouts/slideLayout31.xml"/><Relationship Id="rId4" Type="http://schemas.openxmlformats.org/officeDocument/2006/relationships/image" Target="../media/image30.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xml"/><Relationship Id="rId5" Type="http://schemas.openxmlformats.org/officeDocument/2006/relationships/hyperlink" Target="http://www.brd.ro/" TargetMode="External"/><Relationship Id="rId4" Type="http://schemas.openxmlformats.org/officeDocument/2006/relationships/hyperlink" Target="mailto:investor@brd.r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a:extLst>
              <a:ext uri="{FF2B5EF4-FFF2-40B4-BE49-F238E27FC236}">
                <a16:creationId xmlns:a16="http://schemas.microsoft.com/office/drawing/2014/main" id="{1D36D427-7EB6-4A7E-A11E-3AC4AC5CC530}"/>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quarter and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half </a:t>
            </a:r>
            <a:r>
              <a:rPr lang="en-US" dirty="0" smtClean="0">
                <a:latin typeface="Arial" panose="020B0604020202020204" pitchFamily="34" charset="0"/>
                <a:cs typeface="Arial" panose="020B0604020202020204" pitchFamily="34" charset="0"/>
              </a:rPr>
              <a:t>2020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04.08.2020</a:t>
            </a:r>
            <a:endParaRPr lang="en-US"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F939C08A-1407-411B-9061-E1D21D92B7B7}"/>
              </a:ext>
            </a:extLst>
          </p:cNvPr>
          <p:cNvSpPr>
            <a:spLocks noGrp="1"/>
          </p:cNvSpPr>
          <p:nvPr>
            <p:ph type="ctrTitle"/>
          </p:nvPr>
        </p:nvSpPr>
        <p:spPr>
          <a:xfrm>
            <a:off x="3816001" y="3168770"/>
            <a:ext cx="5005738" cy="410526"/>
          </a:xfrm>
        </p:spPr>
        <p:txBody>
          <a:bodyPr/>
          <a:lstStyle/>
          <a:p>
            <a:r>
              <a:rPr lang="en-US" noProof="0" dirty="0" smtClean="0">
                <a:latin typeface="Arial" panose="020B0604020202020204" pitchFamily="34" charset="0"/>
                <a:cs typeface="Arial" panose="020B0604020202020204" pitchFamily="34" charset="0"/>
              </a:rPr>
              <a:t>BRD GROUP RESULTS</a:t>
            </a:r>
            <a:endParaRPr lang="en-US" noProof="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1DCD062-A3D5-4409-9978-73C8F63AB809}"/>
              </a:ext>
            </a:extLst>
          </p:cNvPr>
          <p:cNvSpPr/>
          <p:nvPr/>
        </p:nvSpPr>
        <p:spPr>
          <a:xfrm>
            <a:off x="2125786" y="3705684"/>
            <a:ext cx="3672000"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1146512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3" y="279217"/>
            <a:ext cx="8424381" cy="319639"/>
          </a:xfrm>
        </p:spPr>
        <p:txBody>
          <a:bodyPr/>
          <a:lstStyle/>
          <a:p>
            <a:pPr algn="l"/>
            <a:r>
              <a:rPr lang="en-US" dirty="0" smtClean="0">
                <a:solidFill>
                  <a:srgbClr val="E60028"/>
                </a:solidFill>
              </a:rPr>
              <a:t>Romanian BANKING SECTOR entered the crisis with a healthy profile</a:t>
            </a:r>
            <a:endParaRPr lang="en-US" dirty="0"/>
          </a:p>
        </p:txBody>
      </p:sp>
      <p:sp>
        <p:nvSpPr>
          <p:cNvPr id="15" name="TextBox 14"/>
          <p:cNvSpPr txBox="1"/>
          <p:nvPr/>
        </p:nvSpPr>
        <p:spPr>
          <a:xfrm>
            <a:off x="366404" y="3493678"/>
            <a:ext cx="4366280" cy="1437179"/>
          </a:xfrm>
          <a:prstGeom prst="rect">
            <a:avLst/>
          </a:prstGeom>
          <a:noFill/>
        </p:spPr>
        <p:txBody>
          <a:bodyPr wrap="square" lIns="36000" tIns="36000" rIns="36000" bIns="36000" rtlCol="0" anchor="ctr">
            <a:spAutoFit/>
          </a:bodyPr>
          <a:lstStyle/>
          <a:p>
            <a:pPr>
              <a:spcBef>
                <a:spcPts val="400"/>
              </a:spcBef>
              <a:spcAft>
                <a:spcPts val="400"/>
              </a:spcAft>
              <a:buClr>
                <a:srgbClr val="F0001E"/>
              </a:buClr>
              <a:buSzPct val="90000"/>
              <a:defRPr/>
            </a:pPr>
            <a:r>
              <a:rPr lang="en-US" sz="1200" b="1" kern="0" dirty="0" smtClean="0">
                <a:solidFill>
                  <a:srgbClr val="D80409"/>
                </a:solidFill>
              </a:rPr>
              <a:t>Sound risk profile</a:t>
            </a:r>
          </a:p>
          <a:p>
            <a:pPr>
              <a:spcBef>
                <a:spcPts val="600"/>
              </a:spcBef>
              <a:spcAft>
                <a:spcPts val="200"/>
              </a:spcAft>
              <a:defRPr/>
            </a:pPr>
            <a:r>
              <a:rPr lang="en-US" sz="1100" dirty="0"/>
              <a:t>NPL ratio </a:t>
            </a:r>
            <a:r>
              <a:rPr lang="en-US" sz="1100" dirty="0" smtClean="0"/>
              <a:t>decreased to 4.0% at May 2020 end vs 4.1</a:t>
            </a:r>
            <a:r>
              <a:rPr lang="en-US" sz="1100" dirty="0"/>
              <a:t>% at 2019 </a:t>
            </a:r>
            <a:r>
              <a:rPr lang="en-US" sz="1100" dirty="0" smtClean="0"/>
              <a:t>end</a:t>
            </a:r>
          </a:p>
          <a:p>
            <a:pPr>
              <a:spcBef>
                <a:spcPts val="600"/>
              </a:spcBef>
              <a:spcAft>
                <a:spcPts val="200"/>
              </a:spcAft>
              <a:defRPr/>
            </a:pPr>
            <a:r>
              <a:rPr lang="en-US" sz="1100" dirty="0" smtClean="0"/>
              <a:t>NPL </a:t>
            </a:r>
            <a:r>
              <a:rPr lang="en-US" sz="1100" dirty="0"/>
              <a:t>coverage ratio </a:t>
            </a:r>
            <a:r>
              <a:rPr lang="en-US" sz="1100" dirty="0" smtClean="0"/>
              <a:t>increased to 61.0% (60.6</a:t>
            </a:r>
            <a:r>
              <a:rPr lang="en-US" sz="1100" dirty="0"/>
              <a:t>% at 2019 end) well above EU average (44.7% at 2019 end</a:t>
            </a:r>
            <a:r>
              <a:rPr lang="en-US" sz="1100" dirty="0" smtClean="0"/>
              <a:t>)</a:t>
            </a:r>
          </a:p>
          <a:p>
            <a:pPr lvl="0">
              <a:spcBef>
                <a:spcPts val="600"/>
              </a:spcBef>
              <a:spcAft>
                <a:spcPts val="200"/>
              </a:spcAft>
              <a:defRPr/>
            </a:pPr>
            <a:r>
              <a:rPr lang="en-US" sz="1100" dirty="0" smtClean="0"/>
              <a:t>Share of FX loans at 32% at March 2020 end (compared to 56% at 2008 end)</a:t>
            </a:r>
            <a:endParaRPr lang="en-US" sz="1100" dirty="0"/>
          </a:p>
        </p:txBody>
      </p:sp>
      <p:sp>
        <p:nvSpPr>
          <p:cNvPr id="16" name="TextBox 15"/>
          <p:cNvSpPr txBox="1"/>
          <p:nvPr/>
        </p:nvSpPr>
        <p:spPr>
          <a:xfrm>
            <a:off x="366404" y="1039814"/>
            <a:ext cx="4272974" cy="2114288"/>
          </a:xfrm>
          <a:prstGeom prst="rect">
            <a:avLst/>
          </a:prstGeom>
          <a:noFill/>
        </p:spPr>
        <p:txBody>
          <a:bodyPr wrap="square" lIns="36000" tIns="36000" rIns="36000" bIns="36000" rtlCol="0" anchor="ctr">
            <a:spAutoFit/>
          </a:bodyPr>
          <a:lstStyle/>
          <a:p>
            <a:pPr lvl="0">
              <a:spcBef>
                <a:spcPts val="400"/>
              </a:spcBef>
              <a:spcAft>
                <a:spcPts val="400"/>
              </a:spcAft>
              <a:buClr>
                <a:srgbClr val="F0001E"/>
              </a:buClr>
              <a:buSzPct val="90000"/>
              <a:defRPr/>
            </a:pPr>
            <a:r>
              <a:rPr lang="en-US" sz="1200" b="1" kern="0" dirty="0" smtClean="0">
                <a:solidFill>
                  <a:srgbClr val="D80409"/>
                </a:solidFill>
              </a:rPr>
              <a:t>Solid </a:t>
            </a:r>
            <a:r>
              <a:rPr lang="en-US" sz="1200" b="1" kern="0" dirty="0">
                <a:solidFill>
                  <a:srgbClr val="D80409"/>
                </a:solidFill>
              </a:rPr>
              <a:t>capital and liquidity positions</a:t>
            </a:r>
          </a:p>
          <a:p>
            <a:pPr lvl="0">
              <a:spcBef>
                <a:spcPts val="600"/>
              </a:spcBef>
              <a:spcAft>
                <a:spcPts val="200"/>
              </a:spcAft>
              <a:defRPr/>
            </a:pPr>
            <a:r>
              <a:rPr lang="en-US" sz="1100" dirty="0"/>
              <a:t>Loan to deposit ratio at 71% </a:t>
            </a:r>
            <a:r>
              <a:rPr lang="en-US" sz="1100" dirty="0" smtClean="0"/>
              <a:t>at March 2020, same as at 2019 </a:t>
            </a:r>
            <a:r>
              <a:rPr lang="en-US" sz="1100" dirty="0"/>
              <a:t>end (vs 122% at 2008 end)</a:t>
            </a:r>
          </a:p>
          <a:p>
            <a:pPr>
              <a:spcBef>
                <a:spcPts val="600"/>
              </a:spcBef>
              <a:spcAft>
                <a:spcPts val="200"/>
              </a:spcAft>
            </a:pPr>
            <a:r>
              <a:rPr lang="en-US" sz="1100" dirty="0"/>
              <a:t>Average liquidity coverage ratio </a:t>
            </a:r>
            <a:r>
              <a:rPr lang="en-US" sz="1100" dirty="0" smtClean="0"/>
              <a:t>of 245% at March 2020 end vs. 240% </a:t>
            </a:r>
            <a:r>
              <a:rPr lang="en-US" sz="1100" dirty="0"/>
              <a:t>at </a:t>
            </a:r>
            <a:r>
              <a:rPr lang="en-US" sz="1100" dirty="0" smtClean="0"/>
              <a:t>December 2019 </a:t>
            </a:r>
            <a:r>
              <a:rPr lang="en-US" sz="1100" dirty="0"/>
              <a:t>end, well above regulatory requirement (100</a:t>
            </a:r>
            <a:r>
              <a:rPr lang="en-US" sz="1100" dirty="0" smtClean="0"/>
              <a:t>%) </a:t>
            </a:r>
            <a:r>
              <a:rPr lang="en-US" sz="1100" dirty="0"/>
              <a:t>and European average (</a:t>
            </a:r>
            <a:r>
              <a:rPr lang="en-US" sz="1100" dirty="0" smtClean="0"/>
              <a:t>150% </a:t>
            </a:r>
            <a:r>
              <a:rPr lang="en-US" sz="1100" dirty="0"/>
              <a:t>at </a:t>
            </a:r>
            <a:r>
              <a:rPr lang="en-US" sz="1100" dirty="0" smtClean="0"/>
              <a:t>2019 end), indicating a comfortable resilience capacity of the </a:t>
            </a:r>
            <a:r>
              <a:rPr lang="en-US" sz="1100" dirty="0"/>
              <a:t>banking sector </a:t>
            </a:r>
            <a:r>
              <a:rPr lang="en-US" sz="1100" dirty="0" smtClean="0"/>
              <a:t>to liquidity shocks</a:t>
            </a:r>
            <a:r>
              <a:rPr lang="en-US" sz="1100" dirty="0"/>
              <a:t>. </a:t>
            </a:r>
          </a:p>
          <a:p>
            <a:pPr>
              <a:spcBef>
                <a:spcPts val="600"/>
              </a:spcBef>
              <a:spcAft>
                <a:spcPts val="200"/>
              </a:spcAft>
              <a:defRPr/>
            </a:pPr>
            <a:r>
              <a:rPr lang="en-US" sz="1100" dirty="0"/>
              <a:t>Total capital ratio of </a:t>
            </a:r>
            <a:r>
              <a:rPr lang="en-US" sz="1100" dirty="0" smtClean="0"/>
              <a:t>20.3% at March 2020 vs. 20.0</a:t>
            </a:r>
            <a:r>
              <a:rPr lang="en-US" sz="1100" dirty="0"/>
              <a:t>% at 2019 </a:t>
            </a:r>
            <a:r>
              <a:rPr lang="en-US" sz="1100" dirty="0" smtClean="0"/>
              <a:t>end (compared </a:t>
            </a:r>
            <a:r>
              <a:rPr lang="en-US" sz="1100" dirty="0"/>
              <a:t>to 13.8% at 2008 </a:t>
            </a:r>
            <a:r>
              <a:rPr lang="en-US" sz="1100" dirty="0" smtClean="0"/>
              <a:t>end)</a:t>
            </a:r>
            <a:endParaRPr lang="en-US" sz="1100" dirty="0"/>
          </a:p>
        </p:txBody>
      </p:sp>
      <p:sp>
        <p:nvSpPr>
          <p:cNvPr id="5" name="Text Placeholder 6"/>
          <p:cNvSpPr>
            <a:spLocks noGrp="1"/>
          </p:cNvSpPr>
          <p:nvPr>
            <p:ph type="body" sz="quarter" idx="21"/>
          </p:nvPr>
        </p:nvSpPr>
        <p:spPr>
          <a:xfrm>
            <a:off x="5202486" y="1140671"/>
            <a:ext cx="3841401" cy="2312647"/>
          </a:xfrm>
        </p:spPr>
        <p:txBody>
          <a:bodyPr/>
          <a:lstStyle/>
          <a:p>
            <a:endParaRPr lang="en-US" dirty="0"/>
          </a:p>
        </p:txBody>
      </p:sp>
      <p:sp>
        <p:nvSpPr>
          <p:cNvPr id="6" name="Text Placeholder 5"/>
          <p:cNvSpPr>
            <a:spLocks noGrp="1"/>
          </p:cNvSpPr>
          <p:nvPr>
            <p:ph type="body" sz="quarter" idx="18"/>
          </p:nvPr>
        </p:nvSpPr>
        <p:spPr>
          <a:xfrm>
            <a:off x="5990380" y="933038"/>
            <a:ext cx="2265611" cy="436649"/>
          </a:xfrm>
        </p:spPr>
        <p:txBody>
          <a:bodyPr/>
          <a:lstStyle/>
          <a:p>
            <a:pPr>
              <a:spcBef>
                <a:spcPts val="400"/>
              </a:spcBef>
            </a:pPr>
            <a:r>
              <a:rPr lang="fr-FR" dirty="0"/>
              <a:t>ROMANIAN BANKING SYSTEM </a:t>
            </a:r>
            <a:endParaRPr lang="fr-FR" dirty="0" smtClean="0"/>
          </a:p>
          <a:p>
            <a:pPr>
              <a:spcBef>
                <a:spcPts val="400"/>
              </a:spcBef>
            </a:pPr>
            <a:r>
              <a:rPr lang="fr-FR" dirty="0" smtClean="0"/>
              <a:t>NPL AND NPL COVERAGE RATIOS</a:t>
            </a:r>
            <a:endParaRPr lang="en-US" dirty="0" smtClean="0"/>
          </a:p>
        </p:txBody>
      </p:sp>
      <p:sp>
        <p:nvSpPr>
          <p:cNvPr id="7" name="Text Placeholder 6"/>
          <p:cNvSpPr>
            <a:spLocks noGrp="1"/>
          </p:cNvSpPr>
          <p:nvPr>
            <p:ph type="body" sz="quarter" idx="21"/>
          </p:nvPr>
        </p:nvSpPr>
        <p:spPr>
          <a:xfrm>
            <a:off x="5202486" y="3824118"/>
            <a:ext cx="3841401" cy="2312647"/>
          </a:xfrm>
        </p:spPr>
        <p:txBody>
          <a:bodyPr/>
          <a:lstStyle/>
          <a:p>
            <a:endParaRPr lang="en-US" dirty="0"/>
          </a:p>
        </p:txBody>
      </p:sp>
      <p:sp>
        <p:nvSpPr>
          <p:cNvPr id="8" name="Text Placeholder 5"/>
          <p:cNvSpPr>
            <a:spLocks noGrp="1"/>
          </p:cNvSpPr>
          <p:nvPr>
            <p:ph type="body" sz="quarter" idx="18"/>
          </p:nvPr>
        </p:nvSpPr>
        <p:spPr>
          <a:xfrm>
            <a:off x="5813078" y="3605793"/>
            <a:ext cx="2629493" cy="436649"/>
          </a:xfrm>
        </p:spPr>
        <p:txBody>
          <a:bodyPr/>
          <a:lstStyle/>
          <a:p>
            <a:pPr>
              <a:spcBef>
                <a:spcPts val="400"/>
              </a:spcBef>
            </a:pPr>
            <a:r>
              <a:rPr lang="fr-FR" dirty="0"/>
              <a:t>ROMANIAN BANKING SYSTEM </a:t>
            </a:r>
            <a:endParaRPr lang="fr-FR" dirty="0" smtClean="0"/>
          </a:p>
          <a:p>
            <a:pPr>
              <a:spcBef>
                <a:spcPts val="400"/>
              </a:spcBef>
            </a:pPr>
            <a:r>
              <a:rPr lang="en-US" dirty="0" smtClean="0"/>
              <a:t>SHARE OF FX LOANS TO TOTAL LOANS</a:t>
            </a:r>
          </a:p>
        </p:txBody>
      </p:sp>
      <p:grpSp>
        <p:nvGrpSpPr>
          <p:cNvPr id="11" name="Group 10"/>
          <p:cNvGrpSpPr/>
          <p:nvPr/>
        </p:nvGrpSpPr>
        <p:grpSpPr>
          <a:xfrm>
            <a:off x="8529691" y="2596814"/>
            <a:ext cx="455507" cy="320589"/>
            <a:chOff x="4324480" y="2891321"/>
            <a:chExt cx="455507" cy="320589"/>
          </a:xfrm>
        </p:grpSpPr>
        <p:sp>
          <p:nvSpPr>
            <p:cNvPr id="12" name="Rectangle 11"/>
            <p:cNvSpPr/>
            <p:nvPr/>
          </p:nvSpPr>
          <p:spPr>
            <a:xfrm>
              <a:off x="4370554" y="3058022"/>
              <a:ext cx="409433" cy="153888"/>
            </a:xfrm>
            <a:prstGeom prst="rect">
              <a:avLst/>
            </a:prstGeom>
          </p:spPr>
          <p:txBody>
            <a:bodyPr wrap="square" lIns="0" tIns="0" rIns="0" bIns="0" rtlCol="0" anchor="ctr">
              <a:spAutoFit/>
            </a:bodyPr>
            <a:lstStyle/>
            <a:p>
              <a:pPr algn="ctr">
                <a:spcBef>
                  <a:spcPts val="1200"/>
                </a:spcBef>
              </a:pPr>
              <a:r>
                <a:rPr lang="en-US" sz="1000" b="1" dirty="0" smtClean="0">
                  <a:solidFill>
                    <a:srgbClr val="FF0000"/>
                  </a:solidFill>
                  <a:latin typeface="Arial" panose="020B0604020202020204" pitchFamily="34" charset="0"/>
                  <a:ea typeface="Source Sans Pro" pitchFamily="34" charset="0"/>
                  <a:cs typeface="Arial" panose="020B0604020202020204" pitchFamily="34" charset="0"/>
                </a:rPr>
                <a:t>2.7%</a:t>
              </a:r>
              <a:endParaRPr lang="en-US" sz="1000" b="1" dirty="0">
                <a:solidFill>
                  <a:srgbClr val="FF0000"/>
                </a:solidFill>
                <a:latin typeface="Arial" panose="020B0604020202020204" pitchFamily="34" charset="0"/>
                <a:ea typeface="Source Sans Pro" pitchFamily="34" charset="0"/>
                <a:cs typeface="Arial" panose="020B0604020202020204" pitchFamily="34" charset="0"/>
              </a:endParaRPr>
            </a:p>
          </p:txBody>
        </p:sp>
        <p:sp>
          <p:nvSpPr>
            <p:cNvPr id="13" name="Rectangle 12"/>
            <p:cNvSpPr/>
            <p:nvPr/>
          </p:nvSpPr>
          <p:spPr>
            <a:xfrm>
              <a:off x="4324480" y="2891321"/>
              <a:ext cx="333107" cy="153888"/>
            </a:xfrm>
            <a:prstGeom prst="rect">
              <a:avLst/>
            </a:prstGeom>
          </p:spPr>
          <p:txBody>
            <a:bodyPr wrap="square" lIns="0" tIns="0" rIns="0" bIns="0" rtlCol="0" anchor="ctr">
              <a:spAutoFit/>
            </a:bodyPr>
            <a:lstStyle/>
            <a:p>
              <a:pPr algn="ctr">
                <a:spcBef>
                  <a:spcPts val="1200"/>
                </a:spcBef>
              </a:pPr>
              <a:r>
                <a:rPr lang="en-US" sz="1000" b="1" dirty="0" smtClean="0">
                  <a:solidFill>
                    <a:srgbClr val="FF0000"/>
                  </a:solidFill>
                  <a:ea typeface="Source Sans Pro" pitchFamily="34" charset="0"/>
                </a:rPr>
                <a:t>  EU*</a:t>
              </a:r>
              <a:endParaRPr lang="en-US" sz="1000" b="1" dirty="0">
                <a:solidFill>
                  <a:srgbClr val="FF0000"/>
                </a:solidFill>
                <a:ea typeface="Source Sans Pro" pitchFamily="34" charset="0"/>
              </a:endParaRPr>
            </a:p>
          </p:txBody>
        </p:sp>
      </p:grpSp>
      <p:grpSp>
        <p:nvGrpSpPr>
          <p:cNvPr id="14" name="Group 13"/>
          <p:cNvGrpSpPr/>
          <p:nvPr/>
        </p:nvGrpSpPr>
        <p:grpSpPr>
          <a:xfrm>
            <a:off x="8556987" y="1791799"/>
            <a:ext cx="455507" cy="320589"/>
            <a:chOff x="4324480" y="2891321"/>
            <a:chExt cx="455507" cy="320589"/>
          </a:xfrm>
        </p:grpSpPr>
        <p:sp>
          <p:nvSpPr>
            <p:cNvPr id="17" name="Rectangle 16"/>
            <p:cNvSpPr/>
            <p:nvPr/>
          </p:nvSpPr>
          <p:spPr>
            <a:xfrm>
              <a:off x="4370554" y="3058022"/>
              <a:ext cx="409433" cy="153888"/>
            </a:xfrm>
            <a:prstGeom prst="rect">
              <a:avLst/>
            </a:prstGeom>
          </p:spPr>
          <p:txBody>
            <a:bodyPr wrap="square" lIns="0" tIns="0" rIns="0" bIns="0" rtlCol="0" anchor="ctr">
              <a:spAutoFit/>
            </a:bodyPr>
            <a:lstStyle/>
            <a:p>
              <a:pPr algn="ctr">
                <a:spcBef>
                  <a:spcPts val="1200"/>
                </a:spcBef>
              </a:pPr>
              <a:r>
                <a:rPr lang="en-US" sz="1000" b="1" dirty="0" smtClean="0">
                  <a:solidFill>
                    <a:srgbClr val="FF0000"/>
                  </a:solidFill>
                  <a:latin typeface="Arial" panose="020B0604020202020204" pitchFamily="34" charset="0"/>
                  <a:ea typeface="Source Sans Pro" pitchFamily="34" charset="0"/>
                  <a:cs typeface="Arial" panose="020B0604020202020204" pitchFamily="34" charset="0"/>
                </a:rPr>
                <a:t>44.7%</a:t>
              </a:r>
              <a:endParaRPr lang="en-US" sz="1000" b="1" dirty="0">
                <a:solidFill>
                  <a:srgbClr val="FF0000"/>
                </a:solidFill>
                <a:latin typeface="Arial" panose="020B0604020202020204" pitchFamily="34" charset="0"/>
                <a:ea typeface="Source Sans Pro" pitchFamily="34" charset="0"/>
                <a:cs typeface="Arial" panose="020B0604020202020204" pitchFamily="34" charset="0"/>
              </a:endParaRPr>
            </a:p>
          </p:txBody>
        </p:sp>
        <p:sp>
          <p:nvSpPr>
            <p:cNvPr id="18" name="Rectangle 17"/>
            <p:cNvSpPr/>
            <p:nvPr/>
          </p:nvSpPr>
          <p:spPr>
            <a:xfrm>
              <a:off x="4324480" y="2891321"/>
              <a:ext cx="333107" cy="153888"/>
            </a:xfrm>
            <a:prstGeom prst="rect">
              <a:avLst/>
            </a:prstGeom>
          </p:spPr>
          <p:txBody>
            <a:bodyPr wrap="square" lIns="0" tIns="0" rIns="0" bIns="0" rtlCol="0" anchor="ctr">
              <a:spAutoFit/>
            </a:bodyPr>
            <a:lstStyle/>
            <a:p>
              <a:pPr algn="ctr">
                <a:spcBef>
                  <a:spcPts val="1200"/>
                </a:spcBef>
              </a:pPr>
              <a:r>
                <a:rPr lang="en-US" sz="1000" b="1" dirty="0" smtClean="0">
                  <a:solidFill>
                    <a:srgbClr val="FF0000"/>
                  </a:solidFill>
                  <a:ea typeface="Source Sans Pro" pitchFamily="34" charset="0"/>
                </a:rPr>
                <a:t>EU*</a:t>
              </a:r>
              <a:endParaRPr lang="en-US" sz="1000" b="1" dirty="0">
                <a:solidFill>
                  <a:srgbClr val="FF0000"/>
                </a:solidFill>
                <a:ea typeface="Source Sans Pro" pitchFamily="34" charset="0"/>
              </a:endParaRPr>
            </a:p>
          </p:txBody>
        </p:sp>
      </p:grpSp>
      <p:pic>
        <p:nvPicPr>
          <p:cNvPr id="10" name="Picture 9"/>
          <p:cNvPicPr/>
          <p:nvPr>
            <p:extLst>
              <p:ext uri="{D42A27DB-BD31-4B8C-83A1-F6EECF244321}">
                <p14:modId xmlns:p14="http://schemas.microsoft.com/office/powerpoint/2010/main" val="650160581"/>
              </p:ext>
            </p:extLst>
          </p:nvPr>
        </p:nvPicPr>
        <p:blipFill>
          <a:blip r:embed="rId2"/>
          <a:stretch>
            <a:fillRect/>
          </a:stretch>
        </p:blipFill>
        <p:spPr>
          <a:xfrm>
            <a:off x="5289622" y="4137897"/>
            <a:ext cx="3667125" cy="1903412"/>
          </a:xfrm>
          <a:prstGeom prst="rect">
            <a:avLst/>
          </a:prstGeom>
        </p:spPr>
      </p:pic>
      <p:pic>
        <p:nvPicPr>
          <p:cNvPr id="9" name="Picture 8"/>
          <p:cNvPicPr/>
          <p:nvPr>
            <p:extLst/>
          </p:nvPr>
        </p:nvPicPr>
        <p:blipFill>
          <a:blip r:embed="rId3"/>
          <a:stretch>
            <a:fillRect/>
          </a:stretch>
        </p:blipFill>
        <p:spPr>
          <a:xfrm>
            <a:off x="5319713" y="1368425"/>
            <a:ext cx="3468687" cy="2051050"/>
          </a:xfrm>
          <a:prstGeom prst="rect">
            <a:avLst/>
          </a:prstGeom>
        </p:spPr>
      </p:pic>
      <p:sp>
        <p:nvSpPr>
          <p:cNvPr id="19" name="TextBox 18"/>
          <p:cNvSpPr txBox="1"/>
          <p:nvPr/>
        </p:nvSpPr>
        <p:spPr>
          <a:xfrm>
            <a:off x="312847" y="6001349"/>
            <a:ext cx="1206949" cy="226591"/>
          </a:xfrm>
          <a:prstGeom prst="rect">
            <a:avLst/>
          </a:prstGeom>
          <a:noFill/>
        </p:spPr>
        <p:txBody>
          <a:bodyPr wrap="square" lIns="36000" tIns="36000" rIns="36000" bIns="36000" rtlCol="0" anchor="ctr">
            <a:spAutoFit/>
          </a:bodyPr>
          <a:lstStyle/>
          <a:p>
            <a:pPr lvl="0">
              <a:spcBef>
                <a:spcPts val="200"/>
              </a:spcBef>
              <a:spcAft>
                <a:spcPts val="400"/>
              </a:spcAft>
              <a:buClr>
                <a:srgbClr val="F0001E"/>
              </a:buClr>
              <a:buSzPct val="90000"/>
            </a:pPr>
            <a:r>
              <a:rPr lang="en-US" sz="1000" i="1" dirty="0" smtClean="0"/>
              <a:t>* As of Dec 2019</a:t>
            </a:r>
            <a:endParaRPr lang="en-US" sz="1000" i="1" dirty="0"/>
          </a:p>
        </p:txBody>
      </p:sp>
    </p:spTree>
    <p:extLst>
      <p:ext uri="{BB962C8B-B14F-4D97-AF65-F5344CB8AC3E}">
        <p14:creationId xmlns:p14="http://schemas.microsoft.com/office/powerpoint/2010/main" val="1680040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08000" y="3439740"/>
            <a:ext cx="3960000" cy="553998"/>
          </a:xfrm>
        </p:spPr>
        <p:txBody>
          <a:bodyPr/>
          <a:lstStyle/>
          <a:p>
            <a:pPr algn="l"/>
            <a:r>
              <a:rPr lang="en-US" sz="2000" dirty="0">
                <a:latin typeface="Arial" panose="020B0604020202020204" pitchFamily="34" charset="0"/>
                <a:cs typeface="Arial" panose="020B0604020202020204" pitchFamily="34" charset="0"/>
              </a:rPr>
              <a:t>2</a:t>
            </a:r>
            <a:r>
              <a:rPr lang="en-US" sz="2000" baseline="30000" dirty="0">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quarter and 1</a:t>
            </a:r>
            <a:r>
              <a:rPr lang="en-US" sz="2000" baseline="30000" dirty="0">
                <a:latin typeface="Arial" panose="020B0604020202020204" pitchFamily="34" charset="0"/>
                <a:cs typeface="Arial" panose="020B0604020202020204" pitchFamily="34" charset="0"/>
              </a:rPr>
              <a:t>st</a:t>
            </a:r>
            <a:r>
              <a:rPr lang="en-US" sz="2000" dirty="0">
                <a:latin typeface="Arial" panose="020B0604020202020204" pitchFamily="34" charset="0"/>
                <a:cs typeface="Arial" panose="020B0604020202020204" pitchFamily="34" charset="0"/>
              </a:rPr>
              <a:t> half </a:t>
            </a:r>
            <a:r>
              <a:rPr lang="en-US" sz="2000" dirty="0" smtClean="0">
                <a:latin typeface="Arial" panose="020B0604020202020204" pitchFamily="34" charset="0"/>
                <a:cs typeface="Arial" panose="020B0604020202020204" pitchFamily="34" charset="0"/>
              </a:rPr>
              <a:t>2020 </a:t>
            </a:r>
            <a:r>
              <a:rPr lang="en-US" sz="2000" dirty="0" err="1">
                <a:latin typeface="Arial" panose="020B0604020202020204" pitchFamily="34" charset="0"/>
                <a:cs typeface="Arial" panose="020B0604020202020204" pitchFamily="34" charset="0"/>
              </a:rPr>
              <a:t>brd</a:t>
            </a:r>
            <a:r>
              <a:rPr lang="en-US" sz="2000" dirty="0">
                <a:latin typeface="Arial" panose="020B0604020202020204" pitchFamily="34" charset="0"/>
                <a:cs typeface="Arial" panose="020B0604020202020204" pitchFamily="34" charset="0"/>
              </a:rPr>
              <a:t> group results</a:t>
            </a:r>
          </a:p>
        </p:txBody>
      </p:sp>
      <p:sp>
        <p:nvSpPr>
          <p:cNvPr id="12" name="Text Placeholder 11">
            <a:extLst>
              <a:ext uri="{FF2B5EF4-FFF2-40B4-BE49-F238E27FC236}">
                <a16:creationId xmlns:a16="http://schemas.microsoft.com/office/drawing/2014/main" id="{0B12A996-3031-4E65-BFBA-E2A5378AEEAF}"/>
              </a:ext>
            </a:extLst>
          </p:cNvPr>
          <p:cNvSpPr>
            <a:spLocks noGrp="1"/>
          </p:cNvSpPr>
          <p:nvPr>
            <p:ph type="body" sz="quarter" idx="11"/>
          </p:nvPr>
        </p:nvSpPr>
        <p:spPr>
          <a:xfrm>
            <a:off x="1008004" y="2311042"/>
            <a:ext cx="355867" cy="769441"/>
          </a:xfrm>
        </p:spPr>
        <p:txBody>
          <a:bodyPr/>
          <a:lstStyle/>
          <a:p>
            <a:r>
              <a:rPr lang="en-US" sz="5000" noProof="0" dirty="0"/>
              <a:t>3</a:t>
            </a:r>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1686929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5" y="211666"/>
            <a:ext cx="8424381" cy="546945"/>
          </a:xfrm>
        </p:spPr>
        <p:txBody>
          <a:bodyPr/>
          <a:lstStyle/>
          <a:p>
            <a:pPr algn="l"/>
            <a:r>
              <a:rPr lang="en-US" dirty="0" smtClean="0">
                <a:solidFill>
                  <a:srgbClr val="DE0025"/>
                </a:solidFill>
              </a:rPr>
              <a:t>Quickly adapting to address the crisis situation, ensure business continuity and provide operational support to our clients</a:t>
            </a:r>
            <a:endParaRPr lang="en-US" dirty="0">
              <a:solidFill>
                <a:srgbClr val="DE0025"/>
              </a:solidFill>
            </a:endParaRPr>
          </a:p>
        </p:txBody>
      </p:sp>
      <p:sp>
        <p:nvSpPr>
          <p:cNvPr id="24" name="TextBox 23"/>
          <p:cNvSpPr txBox="1"/>
          <p:nvPr/>
        </p:nvSpPr>
        <p:spPr>
          <a:xfrm>
            <a:off x="366405" y="1093732"/>
            <a:ext cx="8172911" cy="3637319"/>
          </a:xfrm>
          <a:prstGeom prst="rect">
            <a:avLst/>
          </a:prstGeom>
          <a:noFill/>
        </p:spPr>
        <p:txBody>
          <a:bodyPr wrap="square" lIns="33231" tIns="33231" rIns="33231" bIns="33231" rtlCol="0" anchor="ctr">
            <a:spAutoFit/>
          </a:bodyPr>
          <a:lstStyle/>
          <a:p>
            <a:pPr algn="just">
              <a:buSzPct val="90000"/>
            </a:pPr>
            <a:endParaRPr lang="en-US" sz="1100" dirty="0" smtClean="0">
              <a:latin typeface="Arial" panose="020B0604020202020204" pitchFamily="34" charset="0"/>
              <a:cs typeface="Arial" panose="020B0604020202020204" pitchFamily="34" charset="0"/>
            </a:endParaRPr>
          </a:p>
          <a:p>
            <a:pPr marL="176213" indent="-176213">
              <a:spcBef>
                <a:spcPts val="1800"/>
              </a:spcBef>
              <a:buClr>
                <a:schemeClr val="bg2"/>
              </a:buClr>
              <a:buSzPct val="90000"/>
              <a:buFont typeface="Wingdings" panose="05000000000000000000" pitchFamily="2" charset="2"/>
              <a:buChar char="§"/>
              <a:tabLst>
                <a:tab pos="117475" algn="l"/>
                <a:tab pos="236538" algn="l"/>
              </a:tabLst>
            </a:pPr>
            <a:r>
              <a:rPr lang="en-US" sz="1100" b="1" dirty="0">
                <a:latin typeface="Arial" panose="020B0604020202020204" pitchFamily="34" charset="0"/>
                <a:cs typeface="Arial" panose="020B0604020202020204" pitchFamily="34" charset="0"/>
              </a:rPr>
              <a:t>Protect our customers and employees </a:t>
            </a:r>
            <a:r>
              <a:rPr lang="en-US" sz="1100" dirty="0">
                <a:latin typeface="Arial" panose="020B0604020202020204" pitchFamily="34" charset="0"/>
                <a:cs typeface="Arial" panose="020B0604020202020204" pitchFamily="34" charset="0"/>
              </a:rPr>
              <a:t>through implementation of adequate sanitary measures and prevention actions in all business outlets</a:t>
            </a:r>
          </a:p>
          <a:p>
            <a:pPr marL="176213" indent="-176213">
              <a:spcBef>
                <a:spcPts val="1800"/>
              </a:spcBef>
              <a:buClr>
                <a:schemeClr val="bg2"/>
              </a:buClr>
              <a:buSzPct val="90000"/>
              <a:buFont typeface="Wingdings" panose="05000000000000000000" pitchFamily="2" charset="2"/>
              <a:buChar char="§"/>
            </a:pPr>
            <a:r>
              <a:rPr lang="en-US" sz="1100" b="1" dirty="0" smtClean="0">
                <a:latin typeface="Arial" panose="020B0604020202020204" pitchFamily="34" charset="0"/>
                <a:cs typeface="Arial" panose="020B0604020202020204" pitchFamily="34" charset="0"/>
              </a:rPr>
              <a:t>Ensure business continuity </a:t>
            </a:r>
            <a:r>
              <a:rPr lang="en-US" sz="1100" dirty="0" smtClean="0">
                <a:latin typeface="Arial" panose="020B0604020202020204" pitchFamily="34" charset="0"/>
                <a:cs typeface="Arial" panose="020B0604020202020204" pitchFamily="34" charset="0"/>
              </a:rPr>
              <a:t>with extended WFH, split teams deployed in different work locations</a:t>
            </a:r>
          </a:p>
          <a:p>
            <a:pPr marL="176213" indent="-176213">
              <a:spcBef>
                <a:spcPts val="1800"/>
              </a:spcBef>
              <a:buClr>
                <a:schemeClr val="bg2"/>
              </a:buClr>
              <a:buSzPct val="90000"/>
              <a:buFont typeface="Wingdings" panose="05000000000000000000" pitchFamily="2" charset="2"/>
              <a:buChar char="§"/>
            </a:pPr>
            <a:r>
              <a:rPr lang="en-US" sz="1100" b="1" dirty="0" smtClean="0">
                <a:latin typeface="Arial" panose="020B0604020202020204" pitchFamily="34" charset="0"/>
                <a:cs typeface="Arial" panose="020B0604020202020204" pitchFamily="34" charset="0"/>
              </a:rPr>
              <a:t>Facilitate access to banking services </a:t>
            </a:r>
            <a:r>
              <a:rPr lang="en-US" sz="1100" dirty="0" smtClean="0">
                <a:latin typeface="Arial" panose="020B0604020202020204" pitchFamily="34" charset="0"/>
                <a:cs typeface="Arial" panose="020B0604020202020204" pitchFamily="34" charset="0"/>
              </a:rPr>
              <a:t>for our customers</a:t>
            </a:r>
          </a:p>
          <a:p>
            <a:pPr marL="515938" indent="-171450" algn="just">
              <a:spcBef>
                <a:spcPts val="1200"/>
              </a:spcBef>
              <a:buClr>
                <a:schemeClr val="bg2"/>
              </a:buClr>
              <a:buSzPct val="90000"/>
              <a:buFont typeface="Wingdings" panose="05000000000000000000" pitchFamily="2" charset="2"/>
              <a:buChar char="ü"/>
            </a:pPr>
            <a:r>
              <a:rPr lang="en-US" sz="1100" dirty="0" smtClean="0">
                <a:cs typeface="Arial" panose="020B0604020202020204" pitchFamily="34" charset="0"/>
              </a:rPr>
              <a:t>Permanent </a:t>
            </a:r>
            <a:r>
              <a:rPr lang="en-US" sz="1100" dirty="0">
                <a:cs typeface="Arial" panose="020B0604020202020204" pitchFamily="34" charset="0"/>
              </a:rPr>
              <a:t>communication with the clients, a dedicated web page and integrated communication (website, branches, ATMs, Facebook, etc.)</a:t>
            </a:r>
          </a:p>
          <a:p>
            <a:pPr marL="515938" indent="-171450" algn="just">
              <a:spcBef>
                <a:spcPts val="1200"/>
              </a:spcBef>
              <a:buClr>
                <a:schemeClr val="bg2"/>
              </a:buClr>
              <a:buSzPct val="90000"/>
              <a:buFont typeface="Wingdings" panose="05000000000000000000" pitchFamily="2" charset="2"/>
              <a:buChar char="ü"/>
            </a:pPr>
            <a:r>
              <a:rPr lang="en-GB" sz="1100" dirty="0">
                <a:cs typeface="Arial" panose="020B0604020202020204" pitchFamily="34" charset="0"/>
              </a:rPr>
              <a:t>Enhanced contact centre capabilities</a:t>
            </a:r>
            <a:r>
              <a:rPr lang="en-US" sz="1100" dirty="0">
                <a:cs typeface="Arial" panose="020B0604020202020204" pitchFamily="34" charset="0"/>
              </a:rPr>
              <a:t>: number of answered </a:t>
            </a:r>
            <a:r>
              <a:rPr lang="en-US" sz="1100" kern="0" dirty="0">
                <a:solidFill>
                  <a:srgbClr val="000000"/>
                </a:solidFill>
                <a:sym typeface="Symbol" pitchFamily="18" charset="2"/>
              </a:rPr>
              <a:t>customer calls </a:t>
            </a:r>
            <a:r>
              <a:rPr lang="en-US" sz="1100" dirty="0">
                <a:cs typeface="Arial" panose="020B0604020202020204" pitchFamily="34" charset="0"/>
              </a:rPr>
              <a:t>increased by +46% y/y in H1 </a:t>
            </a:r>
            <a:r>
              <a:rPr lang="en-US" sz="1100" dirty="0" smtClean="0">
                <a:cs typeface="Arial" panose="020B0604020202020204" pitchFamily="34" charset="0"/>
              </a:rPr>
              <a:t>2020</a:t>
            </a:r>
          </a:p>
          <a:p>
            <a:pPr marL="515938" indent="-171450" algn="just">
              <a:spcBef>
                <a:spcPts val="1200"/>
              </a:spcBef>
              <a:buClr>
                <a:schemeClr val="bg2"/>
              </a:buClr>
              <a:buSzPct val="90000"/>
              <a:buFont typeface="Wingdings" panose="05000000000000000000" pitchFamily="2" charset="2"/>
              <a:buChar char="ü"/>
            </a:pPr>
            <a:r>
              <a:rPr lang="en-US" sz="1100" dirty="0">
                <a:latin typeface="Arial" panose="020B0604020202020204" pitchFamily="34" charset="0"/>
                <a:cs typeface="Arial" panose="020B0604020202020204" pitchFamily="34" charset="0"/>
              </a:rPr>
              <a:t>Promoting digital channels, with My BRD Mobile and My BRD Net free of charge for 3 months</a:t>
            </a:r>
          </a:p>
          <a:p>
            <a:pPr marL="171450" indent="-171450" algn="just">
              <a:spcBef>
                <a:spcPts val="554"/>
              </a:spcBef>
              <a:buClr>
                <a:schemeClr val="bg2"/>
              </a:buClr>
              <a:buSzPct val="90000"/>
              <a:buFont typeface="Wingdings" panose="05000000000000000000" pitchFamily="2" charset="2"/>
              <a:buChar char="§"/>
            </a:pPr>
            <a:endParaRPr lang="en-US" sz="1100" dirty="0">
              <a:cs typeface="Arial" panose="020B0604020202020204" pitchFamily="34" charset="0"/>
            </a:endParaRPr>
          </a:p>
          <a:p>
            <a:pPr marL="176213" indent="-176213">
              <a:spcBef>
                <a:spcPts val="1200"/>
              </a:spcBef>
              <a:buClr>
                <a:schemeClr val="bg2"/>
              </a:buClr>
              <a:buSzPct val="90000"/>
              <a:buFont typeface="Wingdings" panose="05000000000000000000" pitchFamily="2" charset="2"/>
              <a:buChar char="§"/>
            </a:pPr>
            <a:endParaRPr lang="en-US" sz="1100" dirty="0" smtClean="0">
              <a:latin typeface="Arial" panose="020B0604020202020204" pitchFamily="34" charset="0"/>
              <a:cs typeface="Arial" panose="020B0604020202020204" pitchFamily="34" charset="0"/>
            </a:endParaRPr>
          </a:p>
          <a:p>
            <a:pPr marL="176213" indent="-176213">
              <a:spcBef>
                <a:spcPts val="1200"/>
              </a:spcBef>
              <a:buClr>
                <a:schemeClr val="bg2"/>
              </a:buClr>
              <a:buSzPct val="90000"/>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954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5" y="270658"/>
            <a:ext cx="8424381" cy="319639"/>
          </a:xfrm>
        </p:spPr>
        <p:txBody>
          <a:bodyPr/>
          <a:lstStyle/>
          <a:p>
            <a:pPr algn="l"/>
            <a:r>
              <a:rPr lang="en-US" dirty="0">
                <a:solidFill>
                  <a:srgbClr val="DE0025"/>
                </a:solidFill>
              </a:rPr>
              <a:t>Fully committed </a:t>
            </a:r>
            <a:r>
              <a:rPr lang="en-US" dirty="0" smtClean="0">
                <a:solidFill>
                  <a:srgbClr val="DE0025"/>
                </a:solidFill>
              </a:rPr>
              <a:t>TO support our clients WITH FINANCING SOLUTIONS</a:t>
            </a:r>
            <a:endParaRPr lang="en-US" dirty="0">
              <a:solidFill>
                <a:srgbClr val="DE0025"/>
              </a:solidFill>
            </a:endParaRPr>
          </a:p>
        </p:txBody>
      </p:sp>
      <p:sp>
        <p:nvSpPr>
          <p:cNvPr id="4" name="TextBox 3"/>
          <p:cNvSpPr txBox="1"/>
          <p:nvPr/>
        </p:nvSpPr>
        <p:spPr>
          <a:xfrm>
            <a:off x="366405" y="1133040"/>
            <a:ext cx="8424382" cy="1105857"/>
          </a:xfrm>
          <a:prstGeom prst="rect">
            <a:avLst/>
          </a:prstGeom>
          <a:noFill/>
        </p:spPr>
        <p:txBody>
          <a:bodyPr wrap="square" lIns="33231" tIns="33231" rIns="33231" bIns="33231" rtlCol="0" anchor="ctr">
            <a:spAutoFit/>
          </a:bodyPr>
          <a:lstStyle/>
          <a:p>
            <a:pPr marL="171450" indent="-171450" algn="just">
              <a:spcBef>
                <a:spcPts val="800"/>
              </a:spcBef>
              <a:buClr>
                <a:schemeClr val="bg2"/>
              </a:buClr>
              <a:buSzPct val="90000"/>
              <a:buFont typeface="Wingdings" panose="05000000000000000000" pitchFamily="2" charset="2"/>
              <a:buChar char="§"/>
            </a:pPr>
            <a:r>
              <a:rPr lang="en-US" sz="1050" b="1" dirty="0" smtClean="0">
                <a:latin typeface="+mj-lt"/>
                <a:cs typeface="Arial" panose="020B0604020202020204" pitchFamily="34" charset="0"/>
              </a:rPr>
              <a:t>Moratorium</a:t>
            </a:r>
          </a:p>
          <a:p>
            <a:pPr marL="633413" indent="-176213" algn="just">
              <a:spcBef>
                <a:spcPts val="554"/>
              </a:spcBef>
              <a:buClr>
                <a:schemeClr val="bg2"/>
              </a:buClr>
              <a:buSzPct val="90000"/>
              <a:buFont typeface="Wingdings" panose="05000000000000000000" pitchFamily="2" charset="2"/>
              <a:buChar char="ü"/>
            </a:pPr>
            <a:r>
              <a:rPr lang="en-GB" sz="1050" dirty="0" smtClean="0">
                <a:latin typeface="+mj-lt"/>
              </a:rPr>
              <a:t>Deferral </a:t>
            </a:r>
            <a:r>
              <a:rPr lang="en-GB" sz="1050" dirty="0">
                <a:latin typeface="+mj-lt"/>
              </a:rPr>
              <a:t>in loan repayment granted </a:t>
            </a:r>
            <a:r>
              <a:rPr lang="en-GB" sz="1050" dirty="0" smtClean="0">
                <a:latin typeface="+mj-lt"/>
              </a:rPr>
              <a:t>for 4</a:t>
            </a:r>
            <a:r>
              <a:rPr lang="ro-RO" sz="1050" dirty="0" smtClean="0">
                <a:latin typeface="+mj-lt"/>
              </a:rPr>
              <a:t>4</a:t>
            </a:r>
            <a:r>
              <a:rPr lang="en-GB" sz="1050" dirty="0" smtClean="0">
                <a:latin typeface="+mj-lt"/>
              </a:rPr>
              <a:t>k individuals clients as of June 2020 end, </a:t>
            </a:r>
            <a:r>
              <a:rPr lang="en-US" sz="1050" b="1" dirty="0" smtClean="0">
                <a:latin typeface="+mj-lt"/>
                <a:cs typeface="Arial" panose="020B0604020202020204" pitchFamily="34" charset="0"/>
              </a:rPr>
              <a:t>postponements </a:t>
            </a:r>
            <a:r>
              <a:rPr lang="en-US" sz="1050" b="1" dirty="0">
                <a:latin typeface="+mj-lt"/>
                <a:cs typeface="Arial" panose="020B0604020202020204" pitchFamily="34" charset="0"/>
              </a:rPr>
              <a:t>granted between 3 and 9 </a:t>
            </a:r>
            <a:r>
              <a:rPr lang="ro-RO" sz="1050" b="1" dirty="0">
                <a:latin typeface="+mj-lt"/>
                <a:cs typeface="Arial" panose="020B0604020202020204" pitchFamily="34" charset="0"/>
              </a:rPr>
              <a:t>m</a:t>
            </a:r>
            <a:r>
              <a:rPr lang="en-US" sz="1050" b="1" dirty="0" err="1" smtClean="0">
                <a:latin typeface="+mj-lt"/>
                <a:cs typeface="Arial" panose="020B0604020202020204" pitchFamily="34" charset="0"/>
              </a:rPr>
              <a:t>onths</a:t>
            </a:r>
            <a:r>
              <a:rPr lang="en-US" sz="1050" b="1" dirty="0" smtClean="0">
                <a:latin typeface="+mj-lt"/>
                <a:cs typeface="Arial" panose="020B0604020202020204" pitchFamily="34" charset="0"/>
              </a:rPr>
              <a:t>, for RON 2.9 </a:t>
            </a:r>
            <a:r>
              <a:rPr lang="en-US" sz="1050" b="1" dirty="0" err="1" smtClean="0">
                <a:latin typeface="+mj-lt"/>
                <a:cs typeface="Arial" panose="020B0604020202020204" pitchFamily="34" charset="0"/>
              </a:rPr>
              <a:t>bn</a:t>
            </a:r>
            <a:r>
              <a:rPr lang="en-US" sz="1050" b="1" dirty="0" smtClean="0">
                <a:latin typeface="+mj-lt"/>
                <a:cs typeface="Arial" panose="020B0604020202020204" pitchFamily="34" charset="0"/>
              </a:rPr>
              <a:t> </a:t>
            </a:r>
            <a:r>
              <a:rPr lang="en-US" sz="1050" dirty="0" smtClean="0">
                <a:latin typeface="+mj-lt"/>
                <a:cs typeface="Arial" panose="020B0604020202020204" pitchFamily="34" charset="0"/>
              </a:rPr>
              <a:t>(~14 % </a:t>
            </a:r>
            <a:r>
              <a:rPr lang="en-US" sz="1050" dirty="0">
                <a:latin typeface="+mj-lt"/>
                <a:cs typeface="Arial" panose="020B0604020202020204" pitchFamily="34" charset="0"/>
              </a:rPr>
              <a:t>of </a:t>
            </a:r>
            <a:r>
              <a:rPr lang="en-US" sz="1050" dirty="0" smtClean="0">
                <a:latin typeface="+mj-lt"/>
                <a:cs typeface="Arial" panose="020B0604020202020204" pitchFamily="34" charset="0"/>
              </a:rPr>
              <a:t>portfolio)</a:t>
            </a:r>
          </a:p>
          <a:p>
            <a:pPr marL="633413" indent="-176213" algn="just">
              <a:spcBef>
                <a:spcPts val="554"/>
              </a:spcBef>
              <a:buClr>
                <a:schemeClr val="bg2"/>
              </a:buClr>
              <a:buSzPct val="90000"/>
              <a:buFont typeface="Wingdings" panose="05000000000000000000" pitchFamily="2" charset="2"/>
              <a:buChar char="ü"/>
            </a:pPr>
            <a:r>
              <a:rPr lang="en-US" sz="1050" b="1" dirty="0" smtClean="0">
                <a:latin typeface="+mj-lt"/>
                <a:cs typeface="Arial" panose="020B0604020202020204" pitchFamily="34" charset="0"/>
              </a:rPr>
              <a:t>Grace </a:t>
            </a:r>
            <a:r>
              <a:rPr lang="en-US" sz="1050" b="1" dirty="0">
                <a:latin typeface="+mj-lt"/>
                <a:cs typeface="Arial" panose="020B0604020202020204" pitchFamily="34" charset="0"/>
              </a:rPr>
              <a:t>period for SB</a:t>
            </a:r>
            <a:r>
              <a:rPr lang="en-US" sz="1050" dirty="0">
                <a:latin typeface="+mj-lt"/>
                <a:cs typeface="Arial" panose="020B0604020202020204" pitchFamily="34" charset="0"/>
              </a:rPr>
              <a:t> </a:t>
            </a:r>
            <a:r>
              <a:rPr lang="en-US" sz="1050" b="1" dirty="0" smtClean="0">
                <a:latin typeface="+mj-lt"/>
                <a:cs typeface="Arial" panose="020B0604020202020204" pitchFamily="34" charset="0"/>
              </a:rPr>
              <a:t>clients</a:t>
            </a:r>
            <a:r>
              <a:rPr lang="en-US" sz="1050" dirty="0" smtClean="0">
                <a:latin typeface="+mj-lt"/>
                <a:cs typeface="Arial" panose="020B0604020202020204" pitchFamily="34" charset="0"/>
              </a:rPr>
              <a:t>:</a:t>
            </a:r>
            <a:r>
              <a:rPr lang="ro-RO" sz="1050" dirty="0" smtClean="0">
                <a:latin typeface="+mj-lt"/>
                <a:cs typeface="Arial" panose="020B0604020202020204" pitchFamily="34" charset="0"/>
              </a:rPr>
              <a:t> </a:t>
            </a:r>
            <a:r>
              <a:rPr lang="en-US" sz="1050" dirty="0" smtClean="0">
                <a:latin typeface="+mj-lt"/>
                <a:cs typeface="Arial" panose="020B0604020202020204" pitchFamily="34" charset="0"/>
              </a:rPr>
              <a:t>RON </a:t>
            </a:r>
            <a:r>
              <a:rPr lang="en-US" sz="1050" dirty="0">
                <a:latin typeface="+mj-lt"/>
                <a:cs typeface="Arial" panose="020B0604020202020204" pitchFamily="34" charset="0"/>
              </a:rPr>
              <a:t>65m </a:t>
            </a:r>
            <a:r>
              <a:rPr lang="en-US" sz="1050" dirty="0" smtClean="0">
                <a:latin typeface="+mj-lt"/>
                <a:cs typeface="Arial" panose="020B0604020202020204" pitchFamily="34" charset="0"/>
              </a:rPr>
              <a:t>(~12</a:t>
            </a:r>
            <a:r>
              <a:rPr lang="en-US" sz="1050" dirty="0">
                <a:latin typeface="+mj-lt"/>
                <a:cs typeface="Arial" panose="020B0604020202020204" pitchFamily="34" charset="0"/>
              </a:rPr>
              <a:t>% of portfolio)</a:t>
            </a:r>
          </a:p>
          <a:p>
            <a:pPr marL="633413" lvl="1" indent="-176213" algn="just">
              <a:spcBef>
                <a:spcPts val="554"/>
              </a:spcBef>
              <a:buClr>
                <a:schemeClr val="bg2"/>
              </a:buClr>
              <a:buSzPct val="90000"/>
              <a:buFont typeface="Wingdings" panose="05000000000000000000" pitchFamily="2" charset="2"/>
              <a:buChar char="ü"/>
            </a:pPr>
            <a:r>
              <a:rPr lang="en-US" sz="1050" b="1" dirty="0">
                <a:latin typeface="+mj-lt"/>
                <a:cs typeface="Arial" panose="020B0604020202020204" pitchFamily="34" charset="0"/>
              </a:rPr>
              <a:t>SMEs</a:t>
            </a:r>
            <a:r>
              <a:rPr lang="en-US" sz="1050" dirty="0">
                <a:latin typeface="+mj-lt"/>
                <a:cs typeface="Arial" panose="020B0604020202020204" pitchFamily="34" charset="0"/>
              </a:rPr>
              <a:t> </a:t>
            </a:r>
            <a:r>
              <a:rPr lang="en-US" sz="1050" dirty="0" smtClean="0">
                <a:latin typeface="+mj-lt"/>
                <a:cs typeface="Arial" panose="020B0604020202020204" pitchFamily="34" charset="0"/>
              </a:rPr>
              <a:t>possibility to benefit </a:t>
            </a:r>
            <a:r>
              <a:rPr lang="en-US" sz="1050" dirty="0">
                <a:latin typeface="+mj-lt"/>
                <a:cs typeface="Arial" panose="020B0604020202020204" pitchFamily="34" charset="0"/>
              </a:rPr>
              <a:t>from </a:t>
            </a:r>
            <a:r>
              <a:rPr lang="en-US" sz="1050" dirty="0" smtClean="0">
                <a:latin typeface="+mj-lt"/>
                <a:cs typeface="Arial" panose="020B0604020202020204" pitchFamily="34" charset="0"/>
              </a:rPr>
              <a:t>moratorium, though a limited number accessed this </a:t>
            </a:r>
            <a:r>
              <a:rPr lang="en-US" sz="1050" dirty="0">
                <a:latin typeface="+mj-lt"/>
                <a:cs typeface="Arial" panose="020B0604020202020204" pitchFamily="34" charset="0"/>
              </a:rPr>
              <a:t>option </a:t>
            </a:r>
            <a:r>
              <a:rPr lang="en-US" sz="1050" dirty="0" smtClean="0">
                <a:latin typeface="+mj-lt"/>
                <a:cs typeface="Arial" panose="020B0604020202020204" pitchFamily="34" charset="0"/>
              </a:rPr>
              <a:t>(~2</a:t>
            </a:r>
            <a:r>
              <a:rPr lang="en-US" sz="1050" dirty="0">
                <a:latin typeface="+mj-lt"/>
                <a:cs typeface="Arial" panose="020B0604020202020204" pitchFamily="34" charset="0"/>
              </a:rPr>
              <a:t>% of portfolio</a:t>
            </a:r>
            <a:r>
              <a:rPr lang="en-US" sz="1050" dirty="0" smtClean="0">
                <a:latin typeface="+mj-lt"/>
                <a:cs typeface="Arial" panose="020B0604020202020204" pitchFamily="34" charset="0"/>
              </a:rPr>
              <a:t>)</a:t>
            </a:r>
            <a:endParaRPr lang="en-US" sz="1050" b="1" dirty="0" smtClean="0">
              <a:latin typeface="+mj-lt"/>
              <a:cs typeface="Arial" panose="020B0604020202020204" pitchFamily="34" charset="0"/>
            </a:endParaRPr>
          </a:p>
        </p:txBody>
      </p:sp>
      <p:pic>
        <p:nvPicPr>
          <p:cNvPr id="5" name="Picture 4"/>
          <p:cNvPicPr/>
          <p:nvPr>
            <p:extLst/>
          </p:nvPr>
        </p:nvPicPr>
        <p:blipFill>
          <a:blip r:embed="rId2"/>
          <a:stretch>
            <a:fillRect/>
          </a:stretch>
        </p:blipFill>
        <p:spPr>
          <a:xfrm>
            <a:off x="-104775" y="2749803"/>
            <a:ext cx="4333875" cy="2390775"/>
          </a:xfrm>
          <a:prstGeom prst="rect">
            <a:avLst/>
          </a:prstGeom>
        </p:spPr>
      </p:pic>
      <p:pic>
        <p:nvPicPr>
          <p:cNvPr id="6" name="Picture 5"/>
          <p:cNvPicPr/>
          <p:nvPr>
            <p:extLst/>
          </p:nvPr>
        </p:nvPicPr>
        <p:blipFill>
          <a:blip r:embed="rId3"/>
          <a:stretch>
            <a:fillRect/>
          </a:stretch>
        </p:blipFill>
        <p:spPr>
          <a:xfrm>
            <a:off x="2727325" y="3167315"/>
            <a:ext cx="4010025" cy="1905000"/>
          </a:xfrm>
          <a:prstGeom prst="rect">
            <a:avLst/>
          </a:prstGeom>
        </p:spPr>
      </p:pic>
      <p:pic>
        <p:nvPicPr>
          <p:cNvPr id="7" name="Picture 6"/>
          <p:cNvPicPr/>
          <p:nvPr>
            <p:extLst/>
          </p:nvPr>
        </p:nvPicPr>
        <p:blipFill>
          <a:blip r:embed="rId4"/>
          <a:stretch>
            <a:fillRect/>
          </a:stretch>
        </p:blipFill>
        <p:spPr>
          <a:xfrm>
            <a:off x="4856163" y="3199065"/>
            <a:ext cx="4095750" cy="1841500"/>
          </a:xfrm>
          <a:prstGeom prst="rect">
            <a:avLst/>
          </a:prstGeom>
        </p:spPr>
      </p:pic>
      <p:pic>
        <p:nvPicPr>
          <p:cNvPr id="8" name="Picture 7"/>
          <p:cNvPicPr/>
          <p:nvPr>
            <p:extLst>
              <p:ext uri="{D42A27DB-BD31-4B8C-83A1-F6EECF244321}">
                <p14:modId xmlns:p14="http://schemas.microsoft.com/office/powerpoint/2010/main" val="3404943153"/>
              </p:ext>
            </p:extLst>
          </p:nvPr>
        </p:nvPicPr>
        <p:blipFill>
          <a:blip r:embed="rId5"/>
          <a:stretch>
            <a:fillRect/>
          </a:stretch>
        </p:blipFill>
        <p:spPr>
          <a:xfrm>
            <a:off x="6099175" y="3155124"/>
            <a:ext cx="4095750" cy="1905000"/>
          </a:xfrm>
          <a:prstGeom prst="rect">
            <a:avLst/>
          </a:prstGeom>
        </p:spPr>
      </p:pic>
      <p:sp>
        <p:nvSpPr>
          <p:cNvPr id="15" name="Text Placeholder 7"/>
          <p:cNvSpPr>
            <a:spLocks noGrp="1"/>
          </p:cNvSpPr>
          <p:nvPr>
            <p:ph type="body" sz="quarter" idx="22"/>
          </p:nvPr>
        </p:nvSpPr>
        <p:spPr>
          <a:xfrm>
            <a:off x="1283911" y="2542771"/>
            <a:ext cx="1273353" cy="243199"/>
          </a:xfrm>
        </p:spPr>
        <p:txBody>
          <a:bodyPr/>
          <a:lstStyle/>
          <a:p>
            <a:pPr>
              <a:spcBef>
                <a:spcPts val="0"/>
              </a:spcBef>
            </a:pPr>
            <a:r>
              <a:rPr lang="en-US" sz="1108" dirty="0" smtClean="0"/>
              <a:t>HOUSING LOANS</a:t>
            </a:r>
            <a:endParaRPr lang="en-US" sz="1108" dirty="0"/>
          </a:p>
        </p:txBody>
      </p:sp>
      <p:sp>
        <p:nvSpPr>
          <p:cNvPr id="17" name="Text Placeholder 7"/>
          <p:cNvSpPr>
            <a:spLocks noGrp="1"/>
          </p:cNvSpPr>
          <p:nvPr>
            <p:ph type="body" sz="quarter" idx="22"/>
          </p:nvPr>
        </p:nvSpPr>
        <p:spPr>
          <a:xfrm>
            <a:off x="3358535" y="2534194"/>
            <a:ext cx="1438462" cy="243199"/>
          </a:xfrm>
        </p:spPr>
        <p:txBody>
          <a:bodyPr/>
          <a:lstStyle/>
          <a:p>
            <a:pPr>
              <a:spcBef>
                <a:spcPts val="0"/>
              </a:spcBef>
            </a:pPr>
            <a:r>
              <a:rPr lang="en-US" sz="1108" dirty="0" smtClean="0"/>
              <a:t>CONSUMER LOANS</a:t>
            </a:r>
            <a:endParaRPr lang="en-US" sz="1108" dirty="0"/>
          </a:p>
        </p:txBody>
      </p:sp>
      <p:sp>
        <p:nvSpPr>
          <p:cNvPr id="18" name="Text Placeholder 7"/>
          <p:cNvSpPr>
            <a:spLocks noGrp="1"/>
          </p:cNvSpPr>
          <p:nvPr>
            <p:ph type="body" sz="quarter" idx="22"/>
          </p:nvPr>
        </p:nvSpPr>
        <p:spPr>
          <a:xfrm>
            <a:off x="5385727" y="2527057"/>
            <a:ext cx="806878" cy="243199"/>
          </a:xfrm>
        </p:spPr>
        <p:txBody>
          <a:bodyPr/>
          <a:lstStyle/>
          <a:p>
            <a:pPr>
              <a:spcBef>
                <a:spcPts val="0"/>
              </a:spcBef>
            </a:pPr>
            <a:r>
              <a:rPr lang="en-US" sz="1108" dirty="0" smtClean="0"/>
              <a:t>SB LOANS</a:t>
            </a:r>
            <a:endParaRPr lang="en-US" sz="1108" dirty="0"/>
          </a:p>
        </p:txBody>
      </p:sp>
      <p:sp>
        <p:nvSpPr>
          <p:cNvPr id="19" name="Text Placeholder 7"/>
          <p:cNvSpPr>
            <a:spLocks noGrp="1"/>
          </p:cNvSpPr>
          <p:nvPr>
            <p:ph type="body" sz="quarter" idx="22"/>
          </p:nvPr>
        </p:nvSpPr>
        <p:spPr>
          <a:xfrm>
            <a:off x="6930554" y="2542770"/>
            <a:ext cx="1517009" cy="243199"/>
          </a:xfrm>
        </p:spPr>
        <p:txBody>
          <a:bodyPr/>
          <a:lstStyle/>
          <a:p>
            <a:pPr>
              <a:spcBef>
                <a:spcPts val="0"/>
              </a:spcBef>
            </a:pPr>
            <a:r>
              <a:rPr lang="en-US" sz="1108" dirty="0" smtClean="0"/>
              <a:t>CORPORATE LOANS</a:t>
            </a:r>
            <a:endParaRPr lang="en-US" sz="1108" dirty="0"/>
          </a:p>
        </p:txBody>
      </p:sp>
      <p:sp>
        <p:nvSpPr>
          <p:cNvPr id="16" name="TextBox 15"/>
          <p:cNvSpPr txBox="1"/>
          <p:nvPr/>
        </p:nvSpPr>
        <p:spPr>
          <a:xfrm>
            <a:off x="366405" y="5400625"/>
            <a:ext cx="8424382" cy="467221"/>
          </a:xfrm>
          <a:prstGeom prst="rect">
            <a:avLst/>
          </a:prstGeom>
          <a:noFill/>
        </p:spPr>
        <p:txBody>
          <a:bodyPr wrap="square" lIns="33231" tIns="33231" rIns="33231" bIns="33231" rtlCol="0" anchor="ctr">
            <a:spAutoFit/>
          </a:bodyPr>
          <a:lstStyle/>
          <a:p>
            <a:pPr marL="171450" indent="-171450" algn="just">
              <a:spcBef>
                <a:spcPts val="800"/>
              </a:spcBef>
              <a:buClr>
                <a:schemeClr val="bg2"/>
              </a:buClr>
              <a:buSzPct val="90000"/>
              <a:buFont typeface="Wingdings" panose="05000000000000000000" pitchFamily="2" charset="2"/>
              <a:buChar char="§"/>
            </a:pPr>
            <a:r>
              <a:rPr lang="en-US" sz="1050" b="1" dirty="0" smtClean="0">
                <a:latin typeface="Arial" panose="020B0604020202020204" pitchFamily="34" charset="0"/>
                <a:cs typeface="Arial" panose="020B0604020202020204" pitchFamily="34" charset="0"/>
              </a:rPr>
              <a:t>Active participation in IMM Invest</a:t>
            </a:r>
            <a:endParaRPr lang="en-US" sz="1050" dirty="0">
              <a:latin typeface="Arial" panose="020B0604020202020204" pitchFamily="34" charset="0"/>
              <a:cs typeface="Arial" panose="020B0604020202020204" pitchFamily="34" charset="0"/>
            </a:endParaRPr>
          </a:p>
          <a:p>
            <a:pPr marL="633413" indent="-176213" algn="just">
              <a:spcBef>
                <a:spcPts val="554"/>
              </a:spcBef>
              <a:buClr>
                <a:schemeClr val="bg2"/>
              </a:buClr>
              <a:buSzPct val="90000"/>
              <a:buFont typeface="Wingdings" panose="05000000000000000000" pitchFamily="2" charset="2"/>
              <a:buChar char="ü"/>
            </a:pPr>
            <a:r>
              <a:rPr lang="en-US" sz="1050" dirty="0">
                <a:latin typeface="+mj-lt"/>
              </a:rPr>
              <a:t>1052 requests approved (both Non Retail and Small Business clients), for app RON 600 m, as of 23rd of July</a:t>
            </a:r>
          </a:p>
        </p:txBody>
      </p:sp>
    </p:spTree>
    <p:extLst>
      <p:ext uri="{BB962C8B-B14F-4D97-AF65-F5344CB8AC3E}">
        <p14:creationId xmlns:p14="http://schemas.microsoft.com/office/powerpoint/2010/main" val="2059206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88" y="309508"/>
            <a:ext cx="8424381" cy="320088"/>
          </a:xfrm>
        </p:spPr>
        <p:txBody>
          <a:bodyPr/>
          <a:lstStyle/>
          <a:p>
            <a:pPr algn="l"/>
            <a:r>
              <a:rPr lang="en-US" sz="1480" dirty="0" smtClean="0"/>
              <a:t>Acceleration of our digital roadmap</a:t>
            </a:r>
            <a:endParaRPr lang="en-US" sz="1480" dirty="0"/>
          </a:p>
        </p:txBody>
      </p:sp>
      <p:sp>
        <p:nvSpPr>
          <p:cNvPr id="7" name="TextBox 6"/>
          <p:cNvSpPr txBox="1"/>
          <p:nvPr/>
        </p:nvSpPr>
        <p:spPr>
          <a:xfrm>
            <a:off x="6338493" y="1837824"/>
            <a:ext cx="2080013" cy="734423"/>
          </a:xfrm>
          <a:prstGeom prst="rect">
            <a:avLst/>
          </a:prstGeom>
          <a:noFill/>
        </p:spPr>
        <p:txBody>
          <a:bodyPr wrap="square" lIns="36000" tIns="36000" rIns="36000" bIns="36000" rtlCol="0" anchor="ctr">
            <a:spAutoFit/>
          </a:bodyPr>
          <a:lstStyle/>
          <a:p>
            <a:pPr marL="171450" lvl="0" indent="-171450">
              <a:spcBef>
                <a:spcPts val="600"/>
              </a:spcBef>
              <a:buSzPct val="90000"/>
              <a:buFont typeface="Wingdings" panose="05000000000000000000" pitchFamily="2" charset="2"/>
              <a:buChar char="ü"/>
              <a:defRPr/>
            </a:pPr>
            <a:r>
              <a:rPr lang="en-GB" sz="1100" kern="0" dirty="0" smtClean="0">
                <a:sym typeface="Wingdings" pitchFamily="2" charset="2"/>
              </a:rPr>
              <a:t>Fewer branches</a:t>
            </a:r>
          </a:p>
          <a:p>
            <a:pPr marL="171450" lvl="0" indent="-171450">
              <a:spcBef>
                <a:spcPts val="600"/>
              </a:spcBef>
              <a:buSzPct val="90000"/>
              <a:buFont typeface="Wingdings" panose="05000000000000000000" pitchFamily="2" charset="2"/>
              <a:buChar char="ü"/>
              <a:defRPr/>
            </a:pPr>
            <a:r>
              <a:rPr lang="en-GB" sz="1100" kern="0" dirty="0" smtClean="0">
                <a:sym typeface="Wingdings" pitchFamily="2" charset="2"/>
              </a:rPr>
              <a:t>More specialized</a:t>
            </a:r>
          </a:p>
          <a:p>
            <a:pPr marL="171450" lvl="0" indent="-171450">
              <a:spcBef>
                <a:spcPts val="600"/>
              </a:spcBef>
              <a:buSzPct val="90000"/>
              <a:buFont typeface="Wingdings" panose="05000000000000000000" pitchFamily="2" charset="2"/>
              <a:buChar char="ü"/>
              <a:defRPr/>
            </a:pPr>
            <a:r>
              <a:rPr lang="en-GB" sz="1100" kern="0" dirty="0" smtClean="0">
                <a:sym typeface="Wingdings" pitchFamily="2" charset="2"/>
              </a:rPr>
              <a:t>Better service</a:t>
            </a:r>
          </a:p>
        </p:txBody>
      </p:sp>
      <p:sp>
        <p:nvSpPr>
          <p:cNvPr id="140" name="ZoneTexte 123">
            <a:extLst>
              <a:ext uri="{FF2B5EF4-FFF2-40B4-BE49-F238E27FC236}">
                <a16:creationId xmlns:a16="http://schemas.microsoft.com/office/drawing/2014/main" id="{0911A7DC-38EC-4CFD-9D24-995D6E8A9396}"/>
              </a:ext>
            </a:extLst>
          </p:cNvPr>
          <p:cNvSpPr txBox="1"/>
          <p:nvPr/>
        </p:nvSpPr>
        <p:spPr>
          <a:xfrm>
            <a:off x="6621083" y="978594"/>
            <a:ext cx="590699" cy="253522"/>
          </a:xfrm>
          <a:prstGeom prst="rect">
            <a:avLst/>
          </a:prstGeom>
          <a:noFill/>
        </p:spPr>
        <p:txBody>
          <a:bodyPr wrap="square" lIns="36000" tIns="36000" rIns="36000" bIns="36000" rtlCol="0">
            <a:spAutoFit/>
          </a:bodyPr>
          <a:lstStyle/>
          <a:p>
            <a:pPr algn="ctr">
              <a:lnSpc>
                <a:spcPts val="700"/>
              </a:lnSpc>
              <a:defRPr/>
            </a:pPr>
            <a:r>
              <a:rPr lang="en-US" sz="700" b="1" dirty="0">
                <a:solidFill>
                  <a:prstClr val="white"/>
                </a:solidFill>
              </a:rPr>
              <a:t>Contact Center</a:t>
            </a:r>
          </a:p>
        </p:txBody>
      </p:sp>
      <p:sp>
        <p:nvSpPr>
          <p:cNvPr id="161" name="ZoneTexte 151">
            <a:extLst>
              <a:ext uri="{FF2B5EF4-FFF2-40B4-BE49-F238E27FC236}">
                <a16:creationId xmlns:a16="http://schemas.microsoft.com/office/drawing/2014/main" id="{76CDED04-050D-40EA-A83A-E1968403FA68}"/>
              </a:ext>
            </a:extLst>
          </p:cNvPr>
          <p:cNvSpPr txBox="1"/>
          <p:nvPr/>
        </p:nvSpPr>
        <p:spPr>
          <a:xfrm>
            <a:off x="464159" y="3704222"/>
            <a:ext cx="510085" cy="252239"/>
          </a:xfrm>
          <a:prstGeom prst="rect">
            <a:avLst/>
          </a:prstGeom>
          <a:noFill/>
        </p:spPr>
        <p:txBody>
          <a:bodyPr wrap="square" lIns="36000" tIns="36000" rIns="36000" bIns="36000" rtlCol="0">
            <a:spAutoFit/>
          </a:bodyPr>
          <a:lstStyle/>
          <a:p>
            <a:pPr>
              <a:lnSpc>
                <a:spcPts val="700"/>
              </a:lnSpc>
              <a:defRPr/>
            </a:pPr>
            <a:r>
              <a:rPr lang="en-US" sz="700" b="1" dirty="0">
                <a:solidFill>
                  <a:prstClr val="white"/>
                </a:solidFill>
              </a:rPr>
              <a:t>Apps &amp; website</a:t>
            </a:r>
          </a:p>
        </p:txBody>
      </p:sp>
      <p:sp>
        <p:nvSpPr>
          <p:cNvPr id="165" name="TextBox 164"/>
          <p:cNvSpPr txBox="1"/>
          <p:nvPr/>
        </p:nvSpPr>
        <p:spPr>
          <a:xfrm>
            <a:off x="337918" y="4905694"/>
            <a:ext cx="4149776" cy="1057588"/>
          </a:xfrm>
          <a:prstGeom prst="rect">
            <a:avLst/>
          </a:prstGeom>
          <a:noFill/>
        </p:spPr>
        <p:txBody>
          <a:bodyPr wrap="square" lIns="36000" tIns="36000" rIns="36000" bIns="36000" rtlCol="0" anchor="ctr">
            <a:spAutoFit/>
          </a:bodyPr>
          <a:lstStyle/>
          <a:p>
            <a:pPr marL="287338" indent="-177800" defTabSz="2006600">
              <a:spcBef>
                <a:spcPts val="1800"/>
              </a:spcBef>
              <a:spcAft>
                <a:spcPts val="600"/>
              </a:spcAft>
              <a:buSzPct val="90000"/>
              <a:buFont typeface="Wingdings" panose="05000000000000000000" pitchFamily="2" charset="2"/>
              <a:buChar char="ü"/>
              <a:defRPr/>
            </a:pPr>
            <a:r>
              <a:rPr lang="en-US" sz="1100" kern="0" dirty="0" smtClean="0"/>
              <a:t>Apple Pay, a </a:t>
            </a:r>
            <a:r>
              <a:rPr lang="en-US" sz="1100" kern="0" dirty="0"/>
              <a:t>safer and faster way to pay, available to BRD digital users</a:t>
            </a:r>
          </a:p>
          <a:p>
            <a:pPr marL="287338" indent="-177800" defTabSz="2006600">
              <a:spcBef>
                <a:spcPts val="1800"/>
              </a:spcBef>
              <a:buSzPct val="90000"/>
              <a:buFont typeface="Wingdings" panose="05000000000000000000" pitchFamily="2" charset="2"/>
              <a:buChar char="ü"/>
              <a:defRPr/>
            </a:pPr>
            <a:r>
              <a:rPr lang="en-US" sz="1100" kern="0" dirty="0">
                <a:sym typeface="Symbol" pitchFamily="18" charset="2"/>
              </a:rPr>
              <a:t>P</a:t>
            </a:r>
            <a:r>
              <a:rPr lang="en-US" sz="1100" kern="0" dirty="0" smtClean="0">
                <a:sym typeface="Symbol" pitchFamily="18" charset="2"/>
              </a:rPr>
              <a:t>ossibility </a:t>
            </a:r>
            <a:r>
              <a:rPr lang="en-US" sz="1100" kern="0" dirty="0">
                <a:sym typeface="Symbol" pitchFamily="18" charset="2"/>
              </a:rPr>
              <a:t>for clients to update their data through the website </a:t>
            </a:r>
            <a:r>
              <a:rPr lang="en-US" sz="1100" kern="0" dirty="0" smtClean="0">
                <a:sym typeface="Symbol" pitchFamily="18" charset="2"/>
              </a:rPr>
              <a:t>brd.ro </a:t>
            </a:r>
          </a:p>
        </p:txBody>
      </p:sp>
      <p:sp>
        <p:nvSpPr>
          <p:cNvPr id="45" name="TextBox 44"/>
          <p:cNvSpPr txBox="1"/>
          <p:nvPr/>
        </p:nvSpPr>
        <p:spPr>
          <a:xfrm>
            <a:off x="229281" y="1800337"/>
            <a:ext cx="2905246" cy="1945011"/>
          </a:xfrm>
          <a:prstGeom prst="rect">
            <a:avLst/>
          </a:prstGeom>
          <a:noFill/>
        </p:spPr>
        <p:txBody>
          <a:bodyPr wrap="square" lIns="36000" tIns="36000" rIns="36000" bIns="36000" rtlCol="0" anchor="ctr">
            <a:spAutoFit/>
          </a:bodyPr>
          <a:lstStyle/>
          <a:p>
            <a:pPr marL="109538" lvl="0">
              <a:spcBef>
                <a:spcPts val="200"/>
              </a:spcBef>
              <a:spcAft>
                <a:spcPts val="600"/>
              </a:spcAft>
              <a:buSzPct val="90000"/>
              <a:defRPr/>
            </a:pPr>
            <a:r>
              <a:rPr lang="en-US" sz="1200" b="1" dirty="0" smtClean="0">
                <a:solidFill>
                  <a:srgbClr val="D80409"/>
                </a:solidFill>
                <a:sym typeface="Symbol" pitchFamily="18" charset="2"/>
              </a:rPr>
              <a:t>Growing digital penetration</a:t>
            </a:r>
          </a:p>
          <a:p>
            <a:pPr marL="109538">
              <a:spcBef>
                <a:spcPts val="200"/>
              </a:spcBef>
              <a:spcAft>
                <a:spcPts val="600"/>
              </a:spcAft>
              <a:buSzPct val="90000"/>
              <a:defRPr/>
            </a:pPr>
            <a:r>
              <a:rPr lang="da-DK" sz="1300" b="1" kern="0" dirty="0" smtClean="0">
                <a:solidFill>
                  <a:srgbClr val="D80409"/>
                </a:solidFill>
                <a:cs typeface="Aharoni" pitchFamily="2" charset="-79"/>
              </a:rPr>
              <a:t>651k</a:t>
            </a:r>
            <a:r>
              <a:rPr lang="da-DK" sz="2000" b="1" kern="0" dirty="0" smtClean="0">
                <a:solidFill>
                  <a:srgbClr val="595392"/>
                </a:solidFill>
                <a:cs typeface="Aharoni" pitchFamily="2" charset="-79"/>
              </a:rPr>
              <a:t> </a:t>
            </a:r>
            <a:r>
              <a:rPr lang="da-DK" sz="1100" kern="0" dirty="0">
                <a:cs typeface="Aharoni" pitchFamily="2" charset="-79"/>
              </a:rPr>
              <a:t>MyBRD </a:t>
            </a:r>
            <a:r>
              <a:rPr lang="da-DK" sz="1100" kern="0" dirty="0">
                <a:solidFill>
                  <a:sysClr val="windowText" lastClr="000000"/>
                </a:solidFill>
                <a:cs typeface="Aharoni" pitchFamily="2" charset="-79"/>
              </a:rPr>
              <a:t>Mobile &amp; </a:t>
            </a:r>
            <a:r>
              <a:rPr lang="da-DK" sz="1100" kern="0" dirty="0">
                <a:cs typeface="Aharoni" pitchFamily="2" charset="-79"/>
              </a:rPr>
              <a:t>MyBRD Net active clients </a:t>
            </a:r>
            <a:r>
              <a:rPr lang="da-DK" sz="1100" kern="0" dirty="0">
                <a:solidFill>
                  <a:sysClr val="windowText" lastClr="000000"/>
                </a:solidFill>
                <a:cs typeface="Aharoni" pitchFamily="2" charset="-79"/>
              </a:rPr>
              <a:t>at </a:t>
            </a:r>
            <a:r>
              <a:rPr lang="da-DK" sz="1100" kern="0" dirty="0" smtClean="0">
                <a:solidFill>
                  <a:sysClr val="windowText" lastClr="000000"/>
                </a:solidFill>
                <a:cs typeface="Aharoni" pitchFamily="2" charset="-79"/>
              </a:rPr>
              <a:t>June 2020 </a:t>
            </a:r>
            <a:r>
              <a:rPr lang="da-DK" sz="1100" kern="0" dirty="0">
                <a:solidFill>
                  <a:sysClr val="windowText" lastClr="000000"/>
                </a:solidFill>
                <a:cs typeface="Aharoni" pitchFamily="2" charset="-79"/>
              </a:rPr>
              <a:t>end, </a:t>
            </a:r>
            <a:r>
              <a:rPr lang="da-DK" sz="1300" b="1" kern="0" dirty="0" smtClean="0">
                <a:solidFill>
                  <a:srgbClr val="D80409"/>
                </a:solidFill>
                <a:cs typeface="Aharoni" pitchFamily="2" charset="-79"/>
              </a:rPr>
              <a:t>+19% </a:t>
            </a:r>
            <a:r>
              <a:rPr lang="da-DK" sz="1100" kern="0" dirty="0" smtClean="0">
                <a:cs typeface="Aharoni" pitchFamily="2" charset="-79"/>
              </a:rPr>
              <a:t>y/y</a:t>
            </a:r>
            <a:endParaRPr lang="da-DK" sz="1100" kern="0" dirty="0">
              <a:cs typeface="Aharoni" pitchFamily="2" charset="-79"/>
            </a:endParaRPr>
          </a:p>
          <a:p>
            <a:pPr marL="109538">
              <a:spcBef>
                <a:spcPts val="200"/>
              </a:spcBef>
              <a:spcAft>
                <a:spcPts val="600"/>
              </a:spcAft>
              <a:buSzPct val="90000"/>
              <a:defRPr/>
            </a:pPr>
            <a:r>
              <a:rPr lang="da-DK" sz="1300" b="1" kern="0" dirty="0" smtClean="0">
                <a:solidFill>
                  <a:srgbClr val="D80409"/>
                </a:solidFill>
                <a:cs typeface="Aharoni" pitchFamily="2" charset="-79"/>
              </a:rPr>
              <a:t>+32% </a:t>
            </a:r>
            <a:r>
              <a:rPr lang="da-DK" sz="1100" kern="0" dirty="0">
                <a:solidFill>
                  <a:srgbClr val="000000"/>
                </a:solidFill>
                <a:cs typeface="Aharoni" pitchFamily="2" charset="-79"/>
              </a:rPr>
              <a:t>volume of transactions vs H1 2019</a:t>
            </a:r>
          </a:p>
          <a:p>
            <a:pPr marL="109538">
              <a:spcBef>
                <a:spcPts val="200"/>
              </a:spcBef>
              <a:spcAft>
                <a:spcPts val="600"/>
              </a:spcAft>
              <a:buSzPct val="90000"/>
              <a:defRPr/>
            </a:pPr>
            <a:r>
              <a:rPr lang="da-DK" sz="1300" b="1" kern="0" dirty="0">
                <a:solidFill>
                  <a:srgbClr val="D80409"/>
                </a:solidFill>
                <a:cs typeface="Aharoni" pitchFamily="2" charset="-79"/>
                <a:sym typeface="Symbol" pitchFamily="18" charset="2"/>
              </a:rPr>
              <a:t>+35% </a:t>
            </a:r>
            <a:r>
              <a:rPr lang="da-DK" sz="1100" kern="0" dirty="0">
                <a:solidFill>
                  <a:srgbClr val="000000"/>
                </a:solidFill>
                <a:cs typeface="Aharoni" pitchFamily="2" charset="-79"/>
                <a:sym typeface="Symbol" pitchFamily="18" charset="2"/>
              </a:rPr>
              <a:t>nb of connections vs H</a:t>
            </a:r>
            <a:r>
              <a:rPr lang="da-DK" sz="1100" kern="0" dirty="0">
                <a:solidFill>
                  <a:srgbClr val="000000"/>
                </a:solidFill>
                <a:cs typeface="Aharoni" pitchFamily="2" charset="-79"/>
              </a:rPr>
              <a:t>1 2019</a:t>
            </a:r>
          </a:p>
          <a:p>
            <a:pPr marL="109538">
              <a:spcBef>
                <a:spcPts val="200"/>
              </a:spcBef>
              <a:spcAft>
                <a:spcPts val="600"/>
              </a:spcAft>
              <a:buSzPct val="90000"/>
              <a:defRPr/>
            </a:pPr>
            <a:r>
              <a:rPr lang="da-DK" sz="1300" b="1" kern="0" dirty="0">
                <a:solidFill>
                  <a:srgbClr val="D80409"/>
                </a:solidFill>
                <a:cs typeface="Aharoni" pitchFamily="2" charset="-79"/>
              </a:rPr>
              <a:t>96% </a:t>
            </a:r>
            <a:r>
              <a:rPr lang="da-DK" sz="1100" kern="0" dirty="0">
                <a:solidFill>
                  <a:srgbClr val="000000"/>
                </a:solidFill>
                <a:cs typeface="Aharoni" pitchFamily="2" charset="-79"/>
              </a:rPr>
              <a:t>of corporate clients’ transactions </a:t>
            </a:r>
            <a:r>
              <a:rPr lang="en-GB" sz="1100" kern="0" dirty="0">
                <a:solidFill>
                  <a:srgbClr val="000000"/>
                </a:solidFill>
                <a:cs typeface="Aharoni" pitchFamily="2" charset="-79"/>
              </a:rPr>
              <a:t>performed via digital channels </a:t>
            </a:r>
            <a:endParaRPr lang="da-DK" sz="1100" kern="0" dirty="0">
              <a:solidFill>
                <a:srgbClr val="000000"/>
              </a:solidFill>
              <a:cs typeface="Aharoni" pitchFamily="2" charset="-79"/>
            </a:endParaRPr>
          </a:p>
        </p:txBody>
      </p:sp>
      <p:graphicFrame>
        <p:nvGraphicFramePr>
          <p:cNvPr id="25" name="Table 24"/>
          <p:cNvGraphicFramePr>
            <a:graphicFrameLocks noGrp="1"/>
          </p:cNvGraphicFramePr>
          <p:nvPr>
            <p:extLst/>
          </p:nvPr>
        </p:nvGraphicFramePr>
        <p:xfrm>
          <a:off x="6419771" y="2637826"/>
          <a:ext cx="2215154" cy="1096797"/>
        </p:xfrm>
        <a:graphic>
          <a:graphicData uri="http://schemas.openxmlformats.org/drawingml/2006/table">
            <a:tbl>
              <a:tblPr firstRow="1" bandRow="1">
                <a:tableStyleId>{2D5ABB26-0587-4C30-8999-92F81FD0307C}</a:tableStyleId>
              </a:tblPr>
              <a:tblGrid>
                <a:gridCol w="1107577">
                  <a:extLst>
                    <a:ext uri="{9D8B030D-6E8A-4147-A177-3AD203B41FA5}">
                      <a16:colId xmlns:a16="http://schemas.microsoft.com/office/drawing/2014/main" val="1113656692"/>
                    </a:ext>
                  </a:extLst>
                </a:gridCol>
                <a:gridCol w="1107577">
                  <a:extLst>
                    <a:ext uri="{9D8B030D-6E8A-4147-A177-3AD203B41FA5}">
                      <a16:colId xmlns:a16="http://schemas.microsoft.com/office/drawing/2014/main" val="1931364831"/>
                    </a:ext>
                  </a:extLst>
                </a:gridCol>
              </a:tblGrid>
              <a:tr h="673290">
                <a:tc gridSpan="2">
                  <a:txBody>
                    <a:bodyPr/>
                    <a:lstStyle/>
                    <a:p>
                      <a:pPr algn="ctr"/>
                      <a:r>
                        <a:rPr lang="en-US" sz="1300" b="1" dirty="0" smtClean="0">
                          <a:solidFill>
                            <a:srgbClr val="002060"/>
                          </a:solidFill>
                        </a:rPr>
                        <a:t>-74</a:t>
                      </a:r>
                      <a:r>
                        <a:rPr lang="en-US" sz="1300" b="1" baseline="0" dirty="0" smtClean="0">
                          <a:solidFill>
                            <a:srgbClr val="002060"/>
                          </a:solidFill>
                        </a:rPr>
                        <a:t> </a:t>
                      </a:r>
                      <a:r>
                        <a:rPr lang="en-US" sz="1100" b="1" baseline="0" dirty="0" smtClean="0">
                          <a:solidFill>
                            <a:schemeClr val="tx1"/>
                          </a:solidFill>
                        </a:rPr>
                        <a:t>branches, to </a:t>
                      </a:r>
                      <a:r>
                        <a:rPr lang="en-US" sz="1300" b="1" baseline="0" dirty="0" smtClean="0">
                          <a:solidFill>
                            <a:srgbClr val="002060"/>
                          </a:solidFill>
                        </a:rPr>
                        <a:t>625</a:t>
                      </a:r>
                    </a:p>
                    <a:p>
                      <a:pPr algn="ctr"/>
                      <a:endParaRPr lang="en-US" sz="500" b="1" baseline="0" dirty="0" smtClean="0">
                        <a:solidFill>
                          <a:srgbClr val="002060"/>
                        </a:solidFill>
                      </a:endParaRPr>
                    </a:p>
                    <a:p>
                      <a:pPr algn="ctr"/>
                      <a:r>
                        <a:rPr lang="en-GB" sz="1300" b="1" kern="1200" dirty="0" smtClean="0">
                          <a:solidFill>
                            <a:srgbClr val="002060"/>
                          </a:solidFill>
                          <a:latin typeface="+mn-lt"/>
                          <a:ea typeface="+mn-ea"/>
                          <a:cs typeface="+mn-cs"/>
                          <a:sym typeface="Wingdings" pitchFamily="2" charset="2"/>
                        </a:rPr>
                        <a:t>+17% </a:t>
                      </a:r>
                      <a:r>
                        <a:rPr lang="en-GB" sz="1100" b="1" kern="0" dirty="0" smtClean="0">
                          <a:solidFill>
                            <a:srgbClr val="000000"/>
                          </a:solidFill>
                          <a:sym typeface="Wingdings" pitchFamily="2" charset="2"/>
                        </a:rPr>
                        <a:t>24/7 banking points </a:t>
                      </a:r>
                      <a:endParaRPr lang="en-US" sz="1100" b="1" dirty="0">
                        <a:solidFill>
                          <a:srgbClr val="000000"/>
                        </a:solidFill>
                      </a:endParaRPr>
                    </a:p>
                  </a:txBody>
                  <a:tcPr>
                    <a:noFill/>
                  </a:tcPr>
                </a:tc>
                <a:tc hMerge="1">
                  <a:txBody>
                    <a:bodyPr/>
                    <a:lstStyle/>
                    <a:p>
                      <a:pPr algn="ctr"/>
                      <a:endParaRPr lang="en-US" sz="1200" b="1" dirty="0">
                        <a:solidFill>
                          <a:srgbClr val="002060"/>
                        </a:solidFill>
                      </a:endParaRPr>
                    </a:p>
                  </a:txBody>
                  <a:tcPr>
                    <a:noFill/>
                  </a:tcPr>
                </a:tc>
                <a:extLst>
                  <a:ext uri="{0D108BD9-81ED-4DB2-BD59-A6C34878D82A}">
                    <a16:rowId xmlns:a16="http://schemas.microsoft.com/office/drawing/2014/main" val="2788510795"/>
                  </a:ext>
                </a:extLst>
              </a:tr>
              <a:tr h="423507">
                <a:tc>
                  <a:txBody>
                    <a:bodyPr/>
                    <a:lstStyle/>
                    <a:p>
                      <a:pPr marL="0" indent="0" algn="l"/>
                      <a:r>
                        <a:rPr lang="en-US" sz="1100" b="1" dirty="0" smtClean="0">
                          <a:solidFill>
                            <a:schemeClr val="tx1"/>
                          </a:solidFill>
                        </a:rPr>
                        <a:t> Jun 2019</a:t>
                      </a:r>
                      <a:endParaRPr lang="en-US" sz="1100" b="1" dirty="0">
                        <a:solidFill>
                          <a:schemeClr val="tx1"/>
                        </a:solidFill>
                      </a:endParaRPr>
                    </a:p>
                  </a:txBody>
                  <a:tcPr>
                    <a:noFill/>
                  </a:tcPr>
                </a:tc>
                <a:tc>
                  <a:txBody>
                    <a:bodyPr/>
                    <a:lstStyle/>
                    <a:p>
                      <a:pPr algn="ctr"/>
                      <a:r>
                        <a:rPr lang="en-US" sz="1100" b="1" dirty="0" smtClean="0">
                          <a:solidFill>
                            <a:schemeClr val="tx1"/>
                          </a:solidFill>
                        </a:rPr>
                        <a:t>      Jun 2020</a:t>
                      </a:r>
                      <a:endParaRPr lang="en-US" sz="1100" b="1" dirty="0">
                        <a:solidFill>
                          <a:schemeClr val="tx1"/>
                        </a:solidFill>
                      </a:endParaRPr>
                    </a:p>
                  </a:txBody>
                  <a:tcPr>
                    <a:noFill/>
                  </a:tcPr>
                </a:tc>
                <a:extLst>
                  <a:ext uri="{0D108BD9-81ED-4DB2-BD59-A6C34878D82A}">
                    <a16:rowId xmlns:a16="http://schemas.microsoft.com/office/drawing/2014/main" val="1206961151"/>
                  </a:ext>
                </a:extLst>
              </a:tr>
            </a:tbl>
          </a:graphicData>
        </a:graphic>
      </p:graphicFrame>
      <p:sp>
        <p:nvSpPr>
          <p:cNvPr id="27" name="Rectangle 26"/>
          <p:cNvSpPr/>
          <p:nvPr/>
        </p:nvSpPr>
        <p:spPr>
          <a:xfrm>
            <a:off x="337918" y="1030017"/>
            <a:ext cx="2854536" cy="540427"/>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lgn="ctr" defTabSz="742950">
              <a:spcBef>
                <a:spcPct val="30000"/>
              </a:spcBef>
              <a:defRPr/>
            </a:pPr>
            <a:r>
              <a:rPr lang="en-US" sz="1100" b="1" dirty="0" smtClean="0"/>
              <a:t>FAST ADOPTION OF DIGITAL CHANNELS</a:t>
            </a:r>
            <a:endParaRPr lang="en-US" sz="1100" b="1" kern="0" dirty="0">
              <a:solidFill>
                <a:srgbClr val="FFFFFF"/>
              </a:solidFill>
              <a:latin typeface="Arial" pitchFamily="34" charset="0"/>
              <a:cs typeface="Arial" pitchFamily="34" charset="0"/>
            </a:endParaRPr>
          </a:p>
        </p:txBody>
      </p:sp>
      <p:sp>
        <p:nvSpPr>
          <p:cNvPr id="28" name="Rectangle 27"/>
          <p:cNvSpPr/>
          <p:nvPr/>
        </p:nvSpPr>
        <p:spPr>
          <a:xfrm>
            <a:off x="6269645" y="1046710"/>
            <a:ext cx="2575206" cy="522162"/>
          </a:xfrm>
          <a:prstGeom prst="rect">
            <a:avLst/>
          </a:prstGeom>
          <a:solidFill>
            <a:srgbClr val="0020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lgn="ctr" defTabSz="742950">
              <a:spcBef>
                <a:spcPct val="30000"/>
              </a:spcBef>
              <a:defRPr/>
            </a:pPr>
            <a:r>
              <a:rPr lang="en-US" sz="1100" b="1" dirty="0" smtClean="0"/>
              <a:t>ADAPTED PHYSICAL SET UP</a:t>
            </a:r>
            <a:endParaRPr lang="en-US" sz="1100" b="1" kern="0" dirty="0">
              <a:solidFill>
                <a:srgbClr val="FFFFFF"/>
              </a:solidFill>
              <a:latin typeface="Arial" pitchFamily="34" charset="0"/>
              <a:cs typeface="Arial" pitchFamily="34" charset="0"/>
            </a:endParaRPr>
          </a:p>
        </p:txBody>
      </p:sp>
      <p:sp>
        <p:nvSpPr>
          <p:cNvPr id="29" name="Rectangle 28"/>
          <p:cNvSpPr/>
          <p:nvPr/>
        </p:nvSpPr>
        <p:spPr>
          <a:xfrm>
            <a:off x="3364703" y="1046709"/>
            <a:ext cx="2624816" cy="522162"/>
          </a:xfrm>
          <a:prstGeom prst="rect">
            <a:avLst/>
          </a:prstGeom>
          <a:solidFill>
            <a:schemeClr val="tx1">
              <a:lumMod val="65000"/>
              <a:lumOff val="3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lgn="ctr" defTabSz="742950">
              <a:spcBef>
                <a:spcPct val="30000"/>
              </a:spcBef>
              <a:defRPr/>
            </a:pPr>
            <a:r>
              <a:rPr lang="en-US" sz="1100" b="1" dirty="0" smtClean="0"/>
              <a:t>HIGHLY REACTIVE CUSTOMER INTERACTION CENTER</a:t>
            </a:r>
            <a:endParaRPr lang="en-US" sz="1100" b="1" kern="0" dirty="0">
              <a:solidFill>
                <a:srgbClr val="FFFFFF"/>
              </a:solidFill>
              <a:latin typeface="Arial" pitchFamily="34" charset="0"/>
              <a:cs typeface="Arial" pitchFamily="34" charset="0"/>
            </a:endParaRPr>
          </a:p>
        </p:txBody>
      </p:sp>
      <p:cxnSp>
        <p:nvCxnSpPr>
          <p:cNvPr id="8" name="Straight Connector 7"/>
          <p:cNvCxnSpPr/>
          <p:nvPr/>
        </p:nvCxnSpPr>
        <p:spPr>
          <a:xfrm flipV="1">
            <a:off x="6452961" y="3296934"/>
            <a:ext cx="2031330" cy="1472"/>
          </a:xfrm>
          <a:prstGeom prst="line">
            <a:avLst/>
          </a:prstGeom>
          <a:ln w="6350">
            <a:solidFill>
              <a:srgbClr val="002060"/>
            </a:solidFill>
            <a:prstDash val="dashDot"/>
          </a:ln>
        </p:spPr>
        <p:style>
          <a:lnRef idx="1">
            <a:schemeClr val="accent1"/>
          </a:lnRef>
          <a:fillRef idx="0">
            <a:schemeClr val="accent1"/>
          </a:fillRef>
          <a:effectRef idx="0">
            <a:schemeClr val="accent1"/>
          </a:effectRef>
          <a:fontRef idx="minor">
            <a:schemeClr val="tx1"/>
          </a:fontRef>
        </p:style>
      </p:cxnSp>
      <p:grpSp>
        <p:nvGrpSpPr>
          <p:cNvPr id="35" name="Groupe 149">
            <a:extLst>
              <a:ext uri="{FF2B5EF4-FFF2-40B4-BE49-F238E27FC236}">
                <a16:creationId xmlns:a16="http://schemas.microsoft.com/office/drawing/2014/main" id="{34FABBC9-3C7C-42B6-B3D0-650D1FAC6B7C}"/>
              </a:ext>
            </a:extLst>
          </p:cNvPr>
          <p:cNvGrpSpPr/>
          <p:nvPr/>
        </p:nvGrpSpPr>
        <p:grpSpPr>
          <a:xfrm>
            <a:off x="433702" y="1196059"/>
            <a:ext cx="464924" cy="251344"/>
            <a:chOff x="161922" y="3083620"/>
            <a:chExt cx="717118" cy="387683"/>
          </a:xfrm>
        </p:grpSpPr>
        <p:grpSp>
          <p:nvGrpSpPr>
            <p:cNvPr id="36" name="Group 136">
              <a:extLst>
                <a:ext uri="{FF2B5EF4-FFF2-40B4-BE49-F238E27FC236}">
                  <a16:creationId xmlns:a16="http://schemas.microsoft.com/office/drawing/2014/main" id="{BBAD2B73-CE1B-41B7-91A3-584DC987BC5B}"/>
                </a:ext>
              </a:extLst>
            </p:cNvPr>
            <p:cNvGrpSpPr>
              <a:grpSpLocks noChangeAspect="1"/>
            </p:cNvGrpSpPr>
            <p:nvPr/>
          </p:nvGrpSpPr>
          <p:grpSpPr bwMode="auto">
            <a:xfrm>
              <a:off x="243595" y="3083620"/>
              <a:ext cx="472412" cy="387683"/>
              <a:chOff x="-4918" y="0"/>
              <a:chExt cx="4650" cy="3816"/>
            </a:xfrm>
            <a:solidFill>
              <a:sysClr val="window" lastClr="FFFFFF"/>
            </a:solidFill>
          </p:grpSpPr>
          <p:sp>
            <p:nvSpPr>
              <p:cNvPr id="39" name="Freeform 137">
                <a:extLst>
                  <a:ext uri="{FF2B5EF4-FFF2-40B4-BE49-F238E27FC236}">
                    <a16:creationId xmlns:a16="http://schemas.microsoft.com/office/drawing/2014/main" id="{C0030FE3-497E-4401-9CAD-569F09EE9402}"/>
                  </a:ext>
                </a:extLst>
              </p:cNvPr>
              <p:cNvSpPr>
                <a:spLocks noEditPoints="1"/>
              </p:cNvSpPr>
              <p:nvPr/>
            </p:nvSpPr>
            <p:spPr bwMode="auto">
              <a:xfrm>
                <a:off x="-4402" y="0"/>
                <a:ext cx="3618" cy="2474"/>
              </a:xfrm>
              <a:custGeom>
                <a:avLst/>
                <a:gdLst/>
                <a:ahLst/>
                <a:cxnLst>
                  <a:cxn ang="0">
                    <a:pos x="12" y="2456"/>
                  </a:cxn>
                  <a:cxn ang="0">
                    <a:pos x="14" y="2464"/>
                  </a:cxn>
                  <a:cxn ang="0">
                    <a:pos x="32" y="2474"/>
                  </a:cxn>
                  <a:cxn ang="0">
                    <a:pos x="40" y="2474"/>
                  </a:cxn>
                  <a:cxn ang="0">
                    <a:pos x="50" y="2474"/>
                  </a:cxn>
                  <a:cxn ang="0">
                    <a:pos x="3570" y="2474"/>
                  </a:cxn>
                  <a:cxn ang="0">
                    <a:pos x="3578" y="2474"/>
                  </a:cxn>
                  <a:cxn ang="0">
                    <a:pos x="3588" y="2474"/>
                  </a:cxn>
                  <a:cxn ang="0">
                    <a:pos x="3602" y="2464"/>
                  </a:cxn>
                  <a:cxn ang="0">
                    <a:pos x="3610" y="2456"/>
                  </a:cxn>
                  <a:cxn ang="0">
                    <a:pos x="3618" y="2450"/>
                  </a:cxn>
                  <a:cxn ang="0">
                    <a:pos x="3618" y="2442"/>
                  </a:cxn>
                  <a:cxn ang="0">
                    <a:pos x="3618" y="2436"/>
                  </a:cxn>
                  <a:cxn ang="0">
                    <a:pos x="3618" y="42"/>
                  </a:cxn>
                  <a:cxn ang="0">
                    <a:pos x="3618" y="32"/>
                  </a:cxn>
                  <a:cxn ang="0">
                    <a:pos x="3618" y="24"/>
                  </a:cxn>
                  <a:cxn ang="0">
                    <a:pos x="3610" y="18"/>
                  </a:cxn>
                  <a:cxn ang="0">
                    <a:pos x="3602" y="10"/>
                  </a:cxn>
                  <a:cxn ang="0">
                    <a:pos x="3588" y="2"/>
                  </a:cxn>
                  <a:cxn ang="0">
                    <a:pos x="3578" y="0"/>
                  </a:cxn>
                  <a:cxn ang="0">
                    <a:pos x="3570" y="0"/>
                  </a:cxn>
                  <a:cxn ang="0">
                    <a:pos x="50" y="0"/>
                  </a:cxn>
                  <a:cxn ang="0">
                    <a:pos x="40" y="0"/>
                  </a:cxn>
                  <a:cxn ang="0">
                    <a:pos x="32" y="2"/>
                  </a:cxn>
                  <a:cxn ang="0">
                    <a:pos x="14" y="10"/>
                  </a:cxn>
                  <a:cxn ang="0">
                    <a:pos x="12" y="18"/>
                  </a:cxn>
                  <a:cxn ang="0">
                    <a:pos x="4" y="24"/>
                  </a:cxn>
                  <a:cxn ang="0">
                    <a:pos x="0" y="32"/>
                  </a:cxn>
                  <a:cxn ang="0">
                    <a:pos x="0" y="42"/>
                  </a:cxn>
                  <a:cxn ang="0">
                    <a:pos x="0" y="2436"/>
                  </a:cxn>
                  <a:cxn ang="0">
                    <a:pos x="0" y="2442"/>
                  </a:cxn>
                  <a:cxn ang="0">
                    <a:pos x="4" y="2450"/>
                  </a:cxn>
                  <a:cxn ang="0">
                    <a:pos x="12" y="2456"/>
                  </a:cxn>
                  <a:cxn ang="0">
                    <a:pos x="186" y="2240"/>
                  </a:cxn>
                  <a:cxn ang="0">
                    <a:pos x="186" y="234"/>
                  </a:cxn>
                  <a:cxn ang="0">
                    <a:pos x="186" y="226"/>
                  </a:cxn>
                  <a:cxn ang="0">
                    <a:pos x="188" y="218"/>
                  </a:cxn>
                  <a:cxn ang="0">
                    <a:pos x="200" y="208"/>
                  </a:cxn>
                  <a:cxn ang="0">
                    <a:pos x="214" y="204"/>
                  </a:cxn>
                  <a:cxn ang="0">
                    <a:pos x="232" y="200"/>
                  </a:cxn>
                  <a:cxn ang="0">
                    <a:pos x="3376" y="200"/>
                  </a:cxn>
                  <a:cxn ang="0">
                    <a:pos x="3394" y="204"/>
                  </a:cxn>
                  <a:cxn ang="0">
                    <a:pos x="3408" y="208"/>
                  </a:cxn>
                  <a:cxn ang="0">
                    <a:pos x="3414" y="218"/>
                  </a:cxn>
                  <a:cxn ang="0">
                    <a:pos x="3418" y="226"/>
                  </a:cxn>
                  <a:cxn ang="0">
                    <a:pos x="3418" y="234"/>
                  </a:cxn>
                  <a:cxn ang="0">
                    <a:pos x="3418" y="2240"/>
                  </a:cxn>
                  <a:cxn ang="0">
                    <a:pos x="3418" y="2248"/>
                  </a:cxn>
                  <a:cxn ang="0">
                    <a:pos x="3414" y="2256"/>
                  </a:cxn>
                  <a:cxn ang="0">
                    <a:pos x="3408" y="2266"/>
                  </a:cxn>
                  <a:cxn ang="0">
                    <a:pos x="3394" y="2274"/>
                  </a:cxn>
                  <a:cxn ang="0">
                    <a:pos x="3376" y="2274"/>
                  </a:cxn>
                  <a:cxn ang="0">
                    <a:pos x="232" y="2274"/>
                  </a:cxn>
                  <a:cxn ang="0">
                    <a:pos x="214" y="2274"/>
                  </a:cxn>
                  <a:cxn ang="0">
                    <a:pos x="200" y="2266"/>
                  </a:cxn>
                  <a:cxn ang="0">
                    <a:pos x="188" y="2256"/>
                  </a:cxn>
                  <a:cxn ang="0">
                    <a:pos x="186" y="2248"/>
                  </a:cxn>
                  <a:cxn ang="0">
                    <a:pos x="186" y="2240"/>
                  </a:cxn>
                </a:cxnLst>
                <a:rect l="0" t="0" r="r" b="b"/>
                <a:pathLst>
                  <a:path w="3618" h="2474">
                    <a:moveTo>
                      <a:pt x="12" y="2456"/>
                    </a:moveTo>
                    <a:lnTo>
                      <a:pt x="14" y="2464"/>
                    </a:lnTo>
                    <a:lnTo>
                      <a:pt x="32" y="2474"/>
                    </a:lnTo>
                    <a:lnTo>
                      <a:pt x="40" y="2474"/>
                    </a:lnTo>
                    <a:lnTo>
                      <a:pt x="50" y="2474"/>
                    </a:lnTo>
                    <a:lnTo>
                      <a:pt x="3570" y="2474"/>
                    </a:lnTo>
                    <a:lnTo>
                      <a:pt x="3578" y="2474"/>
                    </a:lnTo>
                    <a:lnTo>
                      <a:pt x="3588" y="2474"/>
                    </a:lnTo>
                    <a:lnTo>
                      <a:pt x="3602" y="2464"/>
                    </a:lnTo>
                    <a:lnTo>
                      <a:pt x="3610" y="2456"/>
                    </a:lnTo>
                    <a:lnTo>
                      <a:pt x="3618" y="2450"/>
                    </a:lnTo>
                    <a:lnTo>
                      <a:pt x="3618" y="2442"/>
                    </a:lnTo>
                    <a:lnTo>
                      <a:pt x="3618" y="2436"/>
                    </a:lnTo>
                    <a:lnTo>
                      <a:pt x="3618" y="42"/>
                    </a:lnTo>
                    <a:lnTo>
                      <a:pt x="3618" y="32"/>
                    </a:lnTo>
                    <a:lnTo>
                      <a:pt x="3618" y="24"/>
                    </a:lnTo>
                    <a:lnTo>
                      <a:pt x="3610" y="18"/>
                    </a:lnTo>
                    <a:lnTo>
                      <a:pt x="3602" y="10"/>
                    </a:lnTo>
                    <a:lnTo>
                      <a:pt x="3588" y="2"/>
                    </a:lnTo>
                    <a:lnTo>
                      <a:pt x="3578" y="0"/>
                    </a:lnTo>
                    <a:lnTo>
                      <a:pt x="3570" y="0"/>
                    </a:lnTo>
                    <a:lnTo>
                      <a:pt x="50" y="0"/>
                    </a:lnTo>
                    <a:lnTo>
                      <a:pt x="40" y="0"/>
                    </a:lnTo>
                    <a:lnTo>
                      <a:pt x="32" y="2"/>
                    </a:lnTo>
                    <a:lnTo>
                      <a:pt x="14" y="10"/>
                    </a:lnTo>
                    <a:lnTo>
                      <a:pt x="12" y="18"/>
                    </a:lnTo>
                    <a:lnTo>
                      <a:pt x="4" y="24"/>
                    </a:lnTo>
                    <a:lnTo>
                      <a:pt x="0" y="32"/>
                    </a:lnTo>
                    <a:lnTo>
                      <a:pt x="0" y="42"/>
                    </a:lnTo>
                    <a:lnTo>
                      <a:pt x="0" y="2436"/>
                    </a:lnTo>
                    <a:lnTo>
                      <a:pt x="0" y="2442"/>
                    </a:lnTo>
                    <a:lnTo>
                      <a:pt x="4" y="2450"/>
                    </a:lnTo>
                    <a:lnTo>
                      <a:pt x="12" y="2456"/>
                    </a:lnTo>
                    <a:close/>
                    <a:moveTo>
                      <a:pt x="186" y="2240"/>
                    </a:moveTo>
                    <a:lnTo>
                      <a:pt x="186" y="234"/>
                    </a:lnTo>
                    <a:lnTo>
                      <a:pt x="186" y="226"/>
                    </a:lnTo>
                    <a:lnTo>
                      <a:pt x="188" y="218"/>
                    </a:lnTo>
                    <a:lnTo>
                      <a:pt x="200" y="208"/>
                    </a:lnTo>
                    <a:lnTo>
                      <a:pt x="214" y="204"/>
                    </a:lnTo>
                    <a:lnTo>
                      <a:pt x="232" y="200"/>
                    </a:lnTo>
                    <a:lnTo>
                      <a:pt x="3376" y="200"/>
                    </a:lnTo>
                    <a:lnTo>
                      <a:pt x="3394" y="204"/>
                    </a:lnTo>
                    <a:lnTo>
                      <a:pt x="3408" y="208"/>
                    </a:lnTo>
                    <a:lnTo>
                      <a:pt x="3414" y="218"/>
                    </a:lnTo>
                    <a:lnTo>
                      <a:pt x="3418" y="226"/>
                    </a:lnTo>
                    <a:lnTo>
                      <a:pt x="3418" y="234"/>
                    </a:lnTo>
                    <a:lnTo>
                      <a:pt x="3418" y="2240"/>
                    </a:lnTo>
                    <a:lnTo>
                      <a:pt x="3418" y="2248"/>
                    </a:lnTo>
                    <a:lnTo>
                      <a:pt x="3414" y="2256"/>
                    </a:lnTo>
                    <a:lnTo>
                      <a:pt x="3408" y="2266"/>
                    </a:lnTo>
                    <a:lnTo>
                      <a:pt x="3394" y="2274"/>
                    </a:lnTo>
                    <a:lnTo>
                      <a:pt x="3376" y="2274"/>
                    </a:lnTo>
                    <a:lnTo>
                      <a:pt x="232" y="2274"/>
                    </a:lnTo>
                    <a:lnTo>
                      <a:pt x="214" y="2274"/>
                    </a:lnTo>
                    <a:lnTo>
                      <a:pt x="200" y="2266"/>
                    </a:lnTo>
                    <a:lnTo>
                      <a:pt x="188" y="2256"/>
                    </a:lnTo>
                    <a:lnTo>
                      <a:pt x="186" y="2248"/>
                    </a:lnTo>
                    <a:lnTo>
                      <a:pt x="186" y="22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Freeform 138">
                <a:extLst>
                  <a:ext uri="{FF2B5EF4-FFF2-40B4-BE49-F238E27FC236}">
                    <a16:creationId xmlns:a16="http://schemas.microsoft.com/office/drawing/2014/main" id="{3D131836-464D-4175-B102-E00232A4A65A}"/>
                  </a:ext>
                </a:extLst>
              </p:cNvPr>
              <p:cNvSpPr>
                <a:spLocks noEditPoints="1"/>
              </p:cNvSpPr>
              <p:nvPr/>
            </p:nvSpPr>
            <p:spPr bwMode="auto">
              <a:xfrm>
                <a:off x="-4918" y="2618"/>
                <a:ext cx="4650" cy="1198"/>
              </a:xfrm>
              <a:custGeom>
                <a:avLst/>
                <a:gdLst/>
                <a:ahLst/>
                <a:cxnLst>
                  <a:cxn ang="0">
                    <a:pos x="4196" y="0"/>
                  </a:cxn>
                  <a:cxn ang="0">
                    <a:pos x="450" y="0"/>
                  </a:cxn>
                  <a:cxn ang="0">
                    <a:pos x="0" y="992"/>
                  </a:cxn>
                  <a:cxn ang="0">
                    <a:pos x="64" y="1198"/>
                  </a:cxn>
                  <a:cxn ang="0">
                    <a:pos x="4584" y="1194"/>
                  </a:cxn>
                  <a:cxn ang="0">
                    <a:pos x="4650" y="992"/>
                  </a:cxn>
                  <a:cxn ang="0">
                    <a:pos x="4196" y="0"/>
                  </a:cxn>
                  <a:cxn ang="0">
                    <a:pos x="1872" y="662"/>
                  </a:cxn>
                  <a:cxn ang="0">
                    <a:pos x="1992" y="288"/>
                  </a:cxn>
                  <a:cxn ang="0">
                    <a:pos x="2656" y="288"/>
                  </a:cxn>
                  <a:cxn ang="0">
                    <a:pos x="2782" y="662"/>
                  </a:cxn>
                  <a:cxn ang="0">
                    <a:pos x="1872" y="662"/>
                  </a:cxn>
                </a:cxnLst>
                <a:rect l="0" t="0" r="r" b="b"/>
                <a:pathLst>
                  <a:path w="4650" h="1198">
                    <a:moveTo>
                      <a:pt x="4196" y="0"/>
                    </a:moveTo>
                    <a:lnTo>
                      <a:pt x="450" y="0"/>
                    </a:lnTo>
                    <a:lnTo>
                      <a:pt x="0" y="992"/>
                    </a:lnTo>
                    <a:lnTo>
                      <a:pt x="64" y="1198"/>
                    </a:lnTo>
                    <a:lnTo>
                      <a:pt x="4584" y="1194"/>
                    </a:lnTo>
                    <a:lnTo>
                      <a:pt x="4650" y="992"/>
                    </a:lnTo>
                    <a:lnTo>
                      <a:pt x="4196" y="0"/>
                    </a:lnTo>
                    <a:close/>
                    <a:moveTo>
                      <a:pt x="1872" y="662"/>
                    </a:moveTo>
                    <a:lnTo>
                      <a:pt x="1992" y="288"/>
                    </a:lnTo>
                    <a:lnTo>
                      <a:pt x="2656" y="288"/>
                    </a:lnTo>
                    <a:lnTo>
                      <a:pt x="2782" y="662"/>
                    </a:lnTo>
                    <a:lnTo>
                      <a:pt x="1872" y="66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sp>
          <p:nvSpPr>
            <p:cNvPr id="37" name="Freeform 204">
              <a:extLst>
                <a:ext uri="{FF2B5EF4-FFF2-40B4-BE49-F238E27FC236}">
                  <a16:creationId xmlns:a16="http://schemas.microsoft.com/office/drawing/2014/main" id="{5E789A9F-9292-4CB0-8602-D3A4931B34B7}"/>
                </a:ext>
              </a:extLst>
            </p:cNvPr>
            <p:cNvSpPr>
              <a:spLocks noChangeAspect="1" noEditPoints="1"/>
            </p:cNvSpPr>
            <p:nvPr/>
          </p:nvSpPr>
          <p:spPr bwMode="auto">
            <a:xfrm>
              <a:off x="161922" y="3174495"/>
              <a:ext cx="108150" cy="184108"/>
            </a:xfrm>
            <a:custGeom>
              <a:avLst/>
              <a:gdLst/>
              <a:ahLst/>
              <a:cxnLst>
                <a:cxn ang="0">
                  <a:pos x="206" y="2"/>
                </a:cxn>
                <a:cxn ang="0">
                  <a:pos x="120" y="32"/>
                </a:cxn>
                <a:cxn ang="0">
                  <a:pos x="52" y="98"/>
                </a:cxn>
                <a:cxn ang="0">
                  <a:pos x="10" y="190"/>
                </a:cxn>
                <a:cxn ang="0">
                  <a:pos x="0" y="3356"/>
                </a:cxn>
                <a:cxn ang="0">
                  <a:pos x="10" y="3436"/>
                </a:cxn>
                <a:cxn ang="0">
                  <a:pos x="52" y="3528"/>
                </a:cxn>
                <a:cxn ang="0">
                  <a:pos x="120" y="3594"/>
                </a:cxn>
                <a:cxn ang="0">
                  <a:pos x="206" y="3626"/>
                </a:cxn>
                <a:cxn ang="0">
                  <a:pos x="1924" y="3626"/>
                </a:cxn>
                <a:cxn ang="0">
                  <a:pos x="2010" y="3594"/>
                </a:cxn>
                <a:cxn ang="0">
                  <a:pos x="2078" y="3528"/>
                </a:cxn>
                <a:cxn ang="0">
                  <a:pos x="2120" y="3436"/>
                </a:cxn>
                <a:cxn ang="0">
                  <a:pos x="2130" y="270"/>
                </a:cxn>
                <a:cxn ang="0">
                  <a:pos x="2120" y="190"/>
                </a:cxn>
                <a:cxn ang="0">
                  <a:pos x="2078" y="98"/>
                </a:cxn>
                <a:cxn ang="0">
                  <a:pos x="2010" y="32"/>
                </a:cxn>
                <a:cxn ang="0">
                  <a:pos x="1924" y="2"/>
                </a:cxn>
                <a:cxn ang="0">
                  <a:pos x="314" y="2802"/>
                </a:cxn>
                <a:cxn ang="0">
                  <a:pos x="240" y="2772"/>
                </a:cxn>
                <a:cxn ang="0">
                  <a:pos x="206" y="2698"/>
                </a:cxn>
                <a:cxn ang="0">
                  <a:pos x="206" y="556"/>
                </a:cxn>
                <a:cxn ang="0">
                  <a:pos x="216" y="512"/>
                </a:cxn>
                <a:cxn ang="0">
                  <a:pos x="274" y="456"/>
                </a:cxn>
                <a:cxn ang="0">
                  <a:pos x="316" y="448"/>
                </a:cxn>
                <a:cxn ang="0">
                  <a:pos x="1816" y="448"/>
                </a:cxn>
                <a:cxn ang="0">
                  <a:pos x="1892" y="480"/>
                </a:cxn>
                <a:cxn ang="0">
                  <a:pos x="1926" y="556"/>
                </a:cxn>
                <a:cxn ang="0">
                  <a:pos x="1916" y="2736"/>
                </a:cxn>
                <a:cxn ang="0">
                  <a:pos x="1858" y="2794"/>
                </a:cxn>
                <a:cxn ang="0">
                  <a:pos x="688" y="128"/>
                </a:cxn>
                <a:cxn ang="0">
                  <a:pos x="1474" y="136"/>
                </a:cxn>
                <a:cxn ang="0">
                  <a:pos x="1518" y="178"/>
                </a:cxn>
                <a:cxn ang="0">
                  <a:pos x="1524" y="226"/>
                </a:cxn>
                <a:cxn ang="0">
                  <a:pos x="1488" y="278"/>
                </a:cxn>
                <a:cxn ang="0">
                  <a:pos x="688" y="292"/>
                </a:cxn>
                <a:cxn ang="0">
                  <a:pos x="642" y="278"/>
                </a:cxn>
                <a:cxn ang="0">
                  <a:pos x="608" y="226"/>
                </a:cxn>
                <a:cxn ang="0">
                  <a:pos x="612" y="178"/>
                </a:cxn>
                <a:cxn ang="0">
                  <a:pos x="656" y="136"/>
                </a:cxn>
                <a:cxn ang="0">
                  <a:pos x="1240" y="3212"/>
                </a:cxn>
                <a:cxn ang="0">
                  <a:pos x="1218" y="3274"/>
                </a:cxn>
                <a:cxn ang="0">
                  <a:pos x="1176" y="3326"/>
                </a:cxn>
                <a:cxn ang="0">
                  <a:pos x="1118" y="3356"/>
                </a:cxn>
                <a:cxn ang="0">
                  <a:pos x="1048" y="3364"/>
                </a:cxn>
                <a:cxn ang="0">
                  <a:pos x="982" y="3344"/>
                </a:cxn>
                <a:cxn ang="0">
                  <a:pos x="932" y="3302"/>
                </a:cxn>
                <a:cxn ang="0">
                  <a:pos x="898" y="3246"/>
                </a:cxn>
                <a:cxn ang="0">
                  <a:pos x="892" y="3176"/>
                </a:cxn>
                <a:cxn ang="0">
                  <a:pos x="912" y="3114"/>
                </a:cxn>
                <a:cxn ang="0">
                  <a:pos x="954" y="3064"/>
                </a:cxn>
                <a:cxn ang="0">
                  <a:pos x="1014" y="3032"/>
                </a:cxn>
                <a:cxn ang="0">
                  <a:pos x="1082" y="3026"/>
                </a:cxn>
                <a:cxn ang="0">
                  <a:pos x="1150" y="3046"/>
                </a:cxn>
                <a:cxn ang="0">
                  <a:pos x="1200" y="3086"/>
                </a:cxn>
                <a:cxn ang="0">
                  <a:pos x="1232" y="3144"/>
                </a:cxn>
                <a:cxn ang="0">
                  <a:pos x="1240" y="3212"/>
                </a:cxn>
              </a:cxnLst>
              <a:rect l="0" t="0" r="r" b="b"/>
              <a:pathLst>
                <a:path w="2130" h="3626">
                  <a:moveTo>
                    <a:pt x="1900" y="0"/>
                  </a:moveTo>
                  <a:lnTo>
                    <a:pt x="230" y="0"/>
                  </a:lnTo>
                  <a:lnTo>
                    <a:pt x="230" y="0"/>
                  </a:lnTo>
                  <a:lnTo>
                    <a:pt x="206" y="2"/>
                  </a:lnTo>
                  <a:lnTo>
                    <a:pt x="184" y="6"/>
                  </a:lnTo>
                  <a:lnTo>
                    <a:pt x="162" y="12"/>
                  </a:lnTo>
                  <a:lnTo>
                    <a:pt x="140" y="20"/>
                  </a:lnTo>
                  <a:lnTo>
                    <a:pt x="120" y="32"/>
                  </a:lnTo>
                  <a:lnTo>
                    <a:pt x="102" y="46"/>
                  </a:lnTo>
                  <a:lnTo>
                    <a:pt x="84" y="62"/>
                  </a:lnTo>
                  <a:lnTo>
                    <a:pt x="68" y="78"/>
                  </a:lnTo>
                  <a:lnTo>
                    <a:pt x="52" y="98"/>
                  </a:lnTo>
                  <a:lnTo>
                    <a:pt x="40" y="118"/>
                  </a:lnTo>
                  <a:lnTo>
                    <a:pt x="28" y="142"/>
                  </a:lnTo>
                  <a:lnTo>
                    <a:pt x="18" y="164"/>
                  </a:lnTo>
                  <a:lnTo>
                    <a:pt x="10" y="190"/>
                  </a:lnTo>
                  <a:lnTo>
                    <a:pt x="4" y="216"/>
                  </a:lnTo>
                  <a:lnTo>
                    <a:pt x="2" y="242"/>
                  </a:lnTo>
                  <a:lnTo>
                    <a:pt x="0" y="270"/>
                  </a:lnTo>
                  <a:lnTo>
                    <a:pt x="0" y="3356"/>
                  </a:lnTo>
                  <a:lnTo>
                    <a:pt x="0" y="3356"/>
                  </a:lnTo>
                  <a:lnTo>
                    <a:pt x="2" y="3384"/>
                  </a:lnTo>
                  <a:lnTo>
                    <a:pt x="4" y="3410"/>
                  </a:lnTo>
                  <a:lnTo>
                    <a:pt x="10" y="3436"/>
                  </a:lnTo>
                  <a:lnTo>
                    <a:pt x="18" y="3462"/>
                  </a:lnTo>
                  <a:lnTo>
                    <a:pt x="28" y="3486"/>
                  </a:lnTo>
                  <a:lnTo>
                    <a:pt x="40" y="3508"/>
                  </a:lnTo>
                  <a:lnTo>
                    <a:pt x="52" y="3528"/>
                  </a:lnTo>
                  <a:lnTo>
                    <a:pt x="68" y="3548"/>
                  </a:lnTo>
                  <a:lnTo>
                    <a:pt x="84" y="3564"/>
                  </a:lnTo>
                  <a:lnTo>
                    <a:pt x="102" y="3580"/>
                  </a:lnTo>
                  <a:lnTo>
                    <a:pt x="120" y="3594"/>
                  </a:lnTo>
                  <a:lnTo>
                    <a:pt x="140" y="3606"/>
                  </a:lnTo>
                  <a:lnTo>
                    <a:pt x="162" y="3614"/>
                  </a:lnTo>
                  <a:lnTo>
                    <a:pt x="184" y="3622"/>
                  </a:lnTo>
                  <a:lnTo>
                    <a:pt x="206" y="3626"/>
                  </a:lnTo>
                  <a:lnTo>
                    <a:pt x="230" y="3626"/>
                  </a:lnTo>
                  <a:lnTo>
                    <a:pt x="1900" y="3626"/>
                  </a:lnTo>
                  <a:lnTo>
                    <a:pt x="1900" y="3626"/>
                  </a:lnTo>
                  <a:lnTo>
                    <a:pt x="1924" y="3626"/>
                  </a:lnTo>
                  <a:lnTo>
                    <a:pt x="1948" y="3622"/>
                  </a:lnTo>
                  <a:lnTo>
                    <a:pt x="1970" y="3614"/>
                  </a:lnTo>
                  <a:lnTo>
                    <a:pt x="1990" y="3606"/>
                  </a:lnTo>
                  <a:lnTo>
                    <a:pt x="2010" y="3594"/>
                  </a:lnTo>
                  <a:lnTo>
                    <a:pt x="2030" y="3580"/>
                  </a:lnTo>
                  <a:lnTo>
                    <a:pt x="2048" y="3564"/>
                  </a:lnTo>
                  <a:lnTo>
                    <a:pt x="2064" y="3548"/>
                  </a:lnTo>
                  <a:lnTo>
                    <a:pt x="2078" y="3528"/>
                  </a:lnTo>
                  <a:lnTo>
                    <a:pt x="2092" y="3508"/>
                  </a:lnTo>
                  <a:lnTo>
                    <a:pt x="2104" y="3486"/>
                  </a:lnTo>
                  <a:lnTo>
                    <a:pt x="2112" y="3462"/>
                  </a:lnTo>
                  <a:lnTo>
                    <a:pt x="2120" y="3436"/>
                  </a:lnTo>
                  <a:lnTo>
                    <a:pt x="2126" y="3410"/>
                  </a:lnTo>
                  <a:lnTo>
                    <a:pt x="2130" y="3384"/>
                  </a:lnTo>
                  <a:lnTo>
                    <a:pt x="2130" y="3356"/>
                  </a:lnTo>
                  <a:lnTo>
                    <a:pt x="2130" y="270"/>
                  </a:lnTo>
                  <a:lnTo>
                    <a:pt x="2130" y="270"/>
                  </a:lnTo>
                  <a:lnTo>
                    <a:pt x="2130" y="242"/>
                  </a:lnTo>
                  <a:lnTo>
                    <a:pt x="2126" y="216"/>
                  </a:lnTo>
                  <a:lnTo>
                    <a:pt x="2120" y="190"/>
                  </a:lnTo>
                  <a:lnTo>
                    <a:pt x="2112" y="164"/>
                  </a:lnTo>
                  <a:lnTo>
                    <a:pt x="2104" y="142"/>
                  </a:lnTo>
                  <a:lnTo>
                    <a:pt x="2092" y="118"/>
                  </a:lnTo>
                  <a:lnTo>
                    <a:pt x="2078" y="98"/>
                  </a:lnTo>
                  <a:lnTo>
                    <a:pt x="2064" y="78"/>
                  </a:lnTo>
                  <a:lnTo>
                    <a:pt x="2048" y="62"/>
                  </a:lnTo>
                  <a:lnTo>
                    <a:pt x="2030" y="46"/>
                  </a:lnTo>
                  <a:lnTo>
                    <a:pt x="2010" y="32"/>
                  </a:lnTo>
                  <a:lnTo>
                    <a:pt x="1990" y="20"/>
                  </a:lnTo>
                  <a:lnTo>
                    <a:pt x="1970" y="12"/>
                  </a:lnTo>
                  <a:lnTo>
                    <a:pt x="1948" y="6"/>
                  </a:lnTo>
                  <a:lnTo>
                    <a:pt x="1924" y="2"/>
                  </a:lnTo>
                  <a:lnTo>
                    <a:pt x="1900" y="0"/>
                  </a:lnTo>
                  <a:lnTo>
                    <a:pt x="1900" y="0"/>
                  </a:lnTo>
                  <a:close/>
                  <a:moveTo>
                    <a:pt x="314" y="2802"/>
                  </a:moveTo>
                  <a:lnTo>
                    <a:pt x="314" y="2802"/>
                  </a:lnTo>
                  <a:lnTo>
                    <a:pt x="294" y="2800"/>
                  </a:lnTo>
                  <a:lnTo>
                    <a:pt x="274" y="2794"/>
                  </a:lnTo>
                  <a:lnTo>
                    <a:pt x="256" y="2784"/>
                  </a:lnTo>
                  <a:lnTo>
                    <a:pt x="240" y="2772"/>
                  </a:lnTo>
                  <a:lnTo>
                    <a:pt x="226" y="2756"/>
                  </a:lnTo>
                  <a:lnTo>
                    <a:pt x="216" y="2738"/>
                  </a:lnTo>
                  <a:lnTo>
                    <a:pt x="210" y="2718"/>
                  </a:lnTo>
                  <a:lnTo>
                    <a:pt x="206" y="2698"/>
                  </a:lnTo>
                  <a:lnTo>
                    <a:pt x="206" y="2698"/>
                  </a:lnTo>
                  <a:lnTo>
                    <a:pt x="206" y="2694"/>
                  </a:lnTo>
                  <a:lnTo>
                    <a:pt x="206" y="556"/>
                  </a:lnTo>
                  <a:lnTo>
                    <a:pt x="206" y="556"/>
                  </a:lnTo>
                  <a:lnTo>
                    <a:pt x="206" y="554"/>
                  </a:lnTo>
                  <a:lnTo>
                    <a:pt x="206" y="554"/>
                  </a:lnTo>
                  <a:lnTo>
                    <a:pt x="210" y="532"/>
                  </a:lnTo>
                  <a:lnTo>
                    <a:pt x="216" y="512"/>
                  </a:lnTo>
                  <a:lnTo>
                    <a:pt x="226" y="494"/>
                  </a:lnTo>
                  <a:lnTo>
                    <a:pt x="240" y="478"/>
                  </a:lnTo>
                  <a:lnTo>
                    <a:pt x="256" y="466"/>
                  </a:lnTo>
                  <a:lnTo>
                    <a:pt x="274" y="456"/>
                  </a:lnTo>
                  <a:lnTo>
                    <a:pt x="294" y="450"/>
                  </a:lnTo>
                  <a:lnTo>
                    <a:pt x="316" y="448"/>
                  </a:lnTo>
                  <a:lnTo>
                    <a:pt x="316" y="448"/>
                  </a:lnTo>
                  <a:lnTo>
                    <a:pt x="316" y="448"/>
                  </a:lnTo>
                  <a:lnTo>
                    <a:pt x="1816" y="448"/>
                  </a:lnTo>
                  <a:lnTo>
                    <a:pt x="1816" y="448"/>
                  </a:lnTo>
                  <a:lnTo>
                    <a:pt x="1816" y="448"/>
                  </a:lnTo>
                  <a:lnTo>
                    <a:pt x="1816" y="448"/>
                  </a:lnTo>
                  <a:lnTo>
                    <a:pt x="1838" y="450"/>
                  </a:lnTo>
                  <a:lnTo>
                    <a:pt x="1858" y="456"/>
                  </a:lnTo>
                  <a:lnTo>
                    <a:pt x="1876" y="466"/>
                  </a:lnTo>
                  <a:lnTo>
                    <a:pt x="1892" y="480"/>
                  </a:lnTo>
                  <a:lnTo>
                    <a:pt x="1906" y="496"/>
                  </a:lnTo>
                  <a:lnTo>
                    <a:pt x="1916" y="514"/>
                  </a:lnTo>
                  <a:lnTo>
                    <a:pt x="1922" y="534"/>
                  </a:lnTo>
                  <a:lnTo>
                    <a:pt x="1926" y="556"/>
                  </a:lnTo>
                  <a:lnTo>
                    <a:pt x="1926" y="2694"/>
                  </a:lnTo>
                  <a:lnTo>
                    <a:pt x="1926" y="2694"/>
                  </a:lnTo>
                  <a:lnTo>
                    <a:pt x="1922" y="2716"/>
                  </a:lnTo>
                  <a:lnTo>
                    <a:pt x="1916" y="2736"/>
                  </a:lnTo>
                  <a:lnTo>
                    <a:pt x="1906" y="2754"/>
                  </a:lnTo>
                  <a:lnTo>
                    <a:pt x="1894" y="2770"/>
                  </a:lnTo>
                  <a:lnTo>
                    <a:pt x="1878" y="2784"/>
                  </a:lnTo>
                  <a:lnTo>
                    <a:pt x="1858" y="2794"/>
                  </a:lnTo>
                  <a:lnTo>
                    <a:pt x="1838" y="2800"/>
                  </a:lnTo>
                  <a:lnTo>
                    <a:pt x="1816" y="2802"/>
                  </a:lnTo>
                  <a:lnTo>
                    <a:pt x="314" y="2802"/>
                  </a:lnTo>
                  <a:close/>
                  <a:moveTo>
                    <a:pt x="688" y="128"/>
                  </a:moveTo>
                  <a:lnTo>
                    <a:pt x="1444" y="128"/>
                  </a:lnTo>
                  <a:lnTo>
                    <a:pt x="1444" y="128"/>
                  </a:lnTo>
                  <a:lnTo>
                    <a:pt x="1460" y="130"/>
                  </a:lnTo>
                  <a:lnTo>
                    <a:pt x="1474" y="136"/>
                  </a:lnTo>
                  <a:lnTo>
                    <a:pt x="1488" y="142"/>
                  </a:lnTo>
                  <a:lnTo>
                    <a:pt x="1500" y="152"/>
                  </a:lnTo>
                  <a:lnTo>
                    <a:pt x="1510" y="164"/>
                  </a:lnTo>
                  <a:lnTo>
                    <a:pt x="1518" y="178"/>
                  </a:lnTo>
                  <a:lnTo>
                    <a:pt x="1524" y="194"/>
                  </a:lnTo>
                  <a:lnTo>
                    <a:pt x="1524" y="210"/>
                  </a:lnTo>
                  <a:lnTo>
                    <a:pt x="1524" y="210"/>
                  </a:lnTo>
                  <a:lnTo>
                    <a:pt x="1524" y="226"/>
                  </a:lnTo>
                  <a:lnTo>
                    <a:pt x="1518" y="242"/>
                  </a:lnTo>
                  <a:lnTo>
                    <a:pt x="1510" y="256"/>
                  </a:lnTo>
                  <a:lnTo>
                    <a:pt x="1500" y="268"/>
                  </a:lnTo>
                  <a:lnTo>
                    <a:pt x="1488" y="278"/>
                  </a:lnTo>
                  <a:lnTo>
                    <a:pt x="1474" y="286"/>
                  </a:lnTo>
                  <a:lnTo>
                    <a:pt x="1460" y="290"/>
                  </a:lnTo>
                  <a:lnTo>
                    <a:pt x="1444" y="292"/>
                  </a:lnTo>
                  <a:lnTo>
                    <a:pt x="688" y="292"/>
                  </a:lnTo>
                  <a:lnTo>
                    <a:pt x="688" y="292"/>
                  </a:lnTo>
                  <a:lnTo>
                    <a:pt x="672" y="290"/>
                  </a:lnTo>
                  <a:lnTo>
                    <a:pt x="656" y="286"/>
                  </a:lnTo>
                  <a:lnTo>
                    <a:pt x="642" y="278"/>
                  </a:lnTo>
                  <a:lnTo>
                    <a:pt x="630" y="268"/>
                  </a:lnTo>
                  <a:lnTo>
                    <a:pt x="620" y="256"/>
                  </a:lnTo>
                  <a:lnTo>
                    <a:pt x="612" y="242"/>
                  </a:lnTo>
                  <a:lnTo>
                    <a:pt x="608" y="226"/>
                  </a:lnTo>
                  <a:lnTo>
                    <a:pt x="606" y="210"/>
                  </a:lnTo>
                  <a:lnTo>
                    <a:pt x="606" y="210"/>
                  </a:lnTo>
                  <a:lnTo>
                    <a:pt x="608" y="194"/>
                  </a:lnTo>
                  <a:lnTo>
                    <a:pt x="612" y="178"/>
                  </a:lnTo>
                  <a:lnTo>
                    <a:pt x="620" y="164"/>
                  </a:lnTo>
                  <a:lnTo>
                    <a:pt x="630" y="152"/>
                  </a:lnTo>
                  <a:lnTo>
                    <a:pt x="642" y="142"/>
                  </a:lnTo>
                  <a:lnTo>
                    <a:pt x="656" y="136"/>
                  </a:lnTo>
                  <a:lnTo>
                    <a:pt x="672" y="130"/>
                  </a:lnTo>
                  <a:lnTo>
                    <a:pt x="688" y="128"/>
                  </a:lnTo>
                  <a:lnTo>
                    <a:pt x="688" y="128"/>
                  </a:lnTo>
                  <a:close/>
                  <a:moveTo>
                    <a:pt x="1240" y="3212"/>
                  </a:moveTo>
                  <a:lnTo>
                    <a:pt x="1236" y="3228"/>
                  </a:lnTo>
                  <a:lnTo>
                    <a:pt x="1232" y="3246"/>
                  </a:lnTo>
                  <a:lnTo>
                    <a:pt x="1226" y="3262"/>
                  </a:lnTo>
                  <a:lnTo>
                    <a:pt x="1218" y="3274"/>
                  </a:lnTo>
                  <a:lnTo>
                    <a:pt x="1212" y="3290"/>
                  </a:lnTo>
                  <a:lnTo>
                    <a:pt x="1200" y="3302"/>
                  </a:lnTo>
                  <a:lnTo>
                    <a:pt x="1188" y="3314"/>
                  </a:lnTo>
                  <a:lnTo>
                    <a:pt x="1176" y="3326"/>
                  </a:lnTo>
                  <a:lnTo>
                    <a:pt x="1164" y="3334"/>
                  </a:lnTo>
                  <a:lnTo>
                    <a:pt x="1150" y="3344"/>
                  </a:lnTo>
                  <a:lnTo>
                    <a:pt x="1134" y="3352"/>
                  </a:lnTo>
                  <a:lnTo>
                    <a:pt x="1118" y="3356"/>
                  </a:lnTo>
                  <a:lnTo>
                    <a:pt x="1100" y="3360"/>
                  </a:lnTo>
                  <a:lnTo>
                    <a:pt x="1082" y="3364"/>
                  </a:lnTo>
                  <a:lnTo>
                    <a:pt x="1066" y="3364"/>
                  </a:lnTo>
                  <a:lnTo>
                    <a:pt x="1048" y="3364"/>
                  </a:lnTo>
                  <a:lnTo>
                    <a:pt x="1030" y="3360"/>
                  </a:lnTo>
                  <a:lnTo>
                    <a:pt x="1014" y="3356"/>
                  </a:lnTo>
                  <a:lnTo>
                    <a:pt x="998" y="3352"/>
                  </a:lnTo>
                  <a:lnTo>
                    <a:pt x="982" y="3344"/>
                  </a:lnTo>
                  <a:lnTo>
                    <a:pt x="968" y="3334"/>
                  </a:lnTo>
                  <a:lnTo>
                    <a:pt x="954" y="3326"/>
                  </a:lnTo>
                  <a:lnTo>
                    <a:pt x="942" y="3314"/>
                  </a:lnTo>
                  <a:lnTo>
                    <a:pt x="932" y="3302"/>
                  </a:lnTo>
                  <a:lnTo>
                    <a:pt x="920" y="3290"/>
                  </a:lnTo>
                  <a:lnTo>
                    <a:pt x="912" y="3274"/>
                  </a:lnTo>
                  <a:lnTo>
                    <a:pt x="904" y="3262"/>
                  </a:lnTo>
                  <a:lnTo>
                    <a:pt x="898" y="3246"/>
                  </a:lnTo>
                  <a:lnTo>
                    <a:pt x="894" y="3228"/>
                  </a:lnTo>
                  <a:lnTo>
                    <a:pt x="892" y="3212"/>
                  </a:lnTo>
                  <a:lnTo>
                    <a:pt x="890" y="3196"/>
                  </a:lnTo>
                  <a:lnTo>
                    <a:pt x="892" y="3176"/>
                  </a:lnTo>
                  <a:lnTo>
                    <a:pt x="894" y="3160"/>
                  </a:lnTo>
                  <a:lnTo>
                    <a:pt x="898" y="3144"/>
                  </a:lnTo>
                  <a:lnTo>
                    <a:pt x="904" y="3130"/>
                  </a:lnTo>
                  <a:lnTo>
                    <a:pt x="912" y="3114"/>
                  </a:lnTo>
                  <a:lnTo>
                    <a:pt x="920" y="3100"/>
                  </a:lnTo>
                  <a:lnTo>
                    <a:pt x="932" y="3086"/>
                  </a:lnTo>
                  <a:lnTo>
                    <a:pt x="942" y="3074"/>
                  </a:lnTo>
                  <a:lnTo>
                    <a:pt x="954" y="3064"/>
                  </a:lnTo>
                  <a:lnTo>
                    <a:pt x="968" y="3054"/>
                  </a:lnTo>
                  <a:lnTo>
                    <a:pt x="982" y="3046"/>
                  </a:lnTo>
                  <a:lnTo>
                    <a:pt x="998" y="3040"/>
                  </a:lnTo>
                  <a:lnTo>
                    <a:pt x="1014" y="3032"/>
                  </a:lnTo>
                  <a:lnTo>
                    <a:pt x="1030" y="3028"/>
                  </a:lnTo>
                  <a:lnTo>
                    <a:pt x="1048" y="3026"/>
                  </a:lnTo>
                  <a:lnTo>
                    <a:pt x="1066" y="3024"/>
                  </a:lnTo>
                  <a:lnTo>
                    <a:pt x="1082" y="3026"/>
                  </a:lnTo>
                  <a:lnTo>
                    <a:pt x="1100" y="3028"/>
                  </a:lnTo>
                  <a:lnTo>
                    <a:pt x="1118" y="3032"/>
                  </a:lnTo>
                  <a:lnTo>
                    <a:pt x="1134" y="3040"/>
                  </a:lnTo>
                  <a:lnTo>
                    <a:pt x="1150" y="3046"/>
                  </a:lnTo>
                  <a:lnTo>
                    <a:pt x="1164" y="3054"/>
                  </a:lnTo>
                  <a:lnTo>
                    <a:pt x="1176" y="3064"/>
                  </a:lnTo>
                  <a:lnTo>
                    <a:pt x="1188" y="3074"/>
                  </a:lnTo>
                  <a:lnTo>
                    <a:pt x="1200" y="3086"/>
                  </a:lnTo>
                  <a:lnTo>
                    <a:pt x="1212" y="3100"/>
                  </a:lnTo>
                  <a:lnTo>
                    <a:pt x="1218" y="3114"/>
                  </a:lnTo>
                  <a:lnTo>
                    <a:pt x="1226" y="3130"/>
                  </a:lnTo>
                  <a:lnTo>
                    <a:pt x="1232" y="3144"/>
                  </a:lnTo>
                  <a:lnTo>
                    <a:pt x="1236" y="3160"/>
                  </a:lnTo>
                  <a:lnTo>
                    <a:pt x="1240" y="3176"/>
                  </a:lnTo>
                  <a:lnTo>
                    <a:pt x="1240" y="3196"/>
                  </a:lnTo>
                  <a:lnTo>
                    <a:pt x="1240" y="3212"/>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8" name="Freeform 208">
              <a:extLst>
                <a:ext uri="{FF2B5EF4-FFF2-40B4-BE49-F238E27FC236}">
                  <a16:creationId xmlns:a16="http://schemas.microsoft.com/office/drawing/2014/main" id="{80BE3310-41D1-4695-91C3-741D153EF411}"/>
                </a:ext>
              </a:extLst>
            </p:cNvPr>
            <p:cNvSpPr>
              <a:spLocks noChangeAspect="1" noEditPoints="1"/>
            </p:cNvSpPr>
            <p:nvPr/>
          </p:nvSpPr>
          <p:spPr bwMode="auto">
            <a:xfrm>
              <a:off x="702619" y="3113450"/>
              <a:ext cx="176421" cy="241391"/>
            </a:xfrm>
            <a:custGeom>
              <a:avLst/>
              <a:gdLst/>
              <a:ahLst/>
              <a:cxnLst>
                <a:cxn ang="0">
                  <a:pos x="150" y="0"/>
                </a:cxn>
                <a:cxn ang="0">
                  <a:pos x="88" y="22"/>
                </a:cxn>
                <a:cxn ang="0">
                  <a:pos x="38" y="66"/>
                </a:cxn>
                <a:cxn ang="0">
                  <a:pos x="6" y="128"/>
                </a:cxn>
                <a:cxn ang="0">
                  <a:pos x="0" y="3474"/>
                </a:cxn>
                <a:cxn ang="0">
                  <a:pos x="6" y="3528"/>
                </a:cxn>
                <a:cxn ang="0">
                  <a:pos x="38" y="3590"/>
                </a:cxn>
                <a:cxn ang="0">
                  <a:pos x="88" y="3634"/>
                </a:cxn>
                <a:cxn ang="0">
                  <a:pos x="150" y="3656"/>
                </a:cxn>
                <a:cxn ang="0">
                  <a:pos x="2522" y="3656"/>
                </a:cxn>
                <a:cxn ang="0">
                  <a:pos x="2584" y="3634"/>
                </a:cxn>
                <a:cxn ang="0">
                  <a:pos x="2634" y="3590"/>
                </a:cxn>
                <a:cxn ang="0">
                  <a:pos x="2664" y="3528"/>
                </a:cxn>
                <a:cxn ang="0">
                  <a:pos x="2672" y="182"/>
                </a:cxn>
                <a:cxn ang="0">
                  <a:pos x="2664" y="128"/>
                </a:cxn>
                <a:cxn ang="0">
                  <a:pos x="2634" y="66"/>
                </a:cxn>
                <a:cxn ang="0">
                  <a:pos x="2584" y="22"/>
                </a:cxn>
                <a:cxn ang="0">
                  <a:pos x="2522" y="0"/>
                </a:cxn>
                <a:cxn ang="0">
                  <a:pos x="1474" y="3346"/>
                </a:cxn>
                <a:cxn ang="0">
                  <a:pos x="1454" y="3394"/>
                </a:cxn>
                <a:cxn ang="0">
                  <a:pos x="1414" y="3432"/>
                </a:cxn>
                <a:cxn ang="0">
                  <a:pos x="1364" y="3452"/>
                </a:cxn>
                <a:cxn ang="0">
                  <a:pos x="1308" y="3452"/>
                </a:cxn>
                <a:cxn ang="0">
                  <a:pos x="1256" y="3432"/>
                </a:cxn>
                <a:cxn ang="0">
                  <a:pos x="1218" y="3394"/>
                </a:cxn>
                <a:cxn ang="0">
                  <a:pos x="1198" y="3346"/>
                </a:cxn>
                <a:cxn ang="0">
                  <a:pos x="1198" y="3290"/>
                </a:cxn>
                <a:cxn ang="0">
                  <a:pos x="1218" y="3242"/>
                </a:cxn>
                <a:cxn ang="0">
                  <a:pos x="1256" y="3204"/>
                </a:cxn>
                <a:cxn ang="0">
                  <a:pos x="1308" y="3184"/>
                </a:cxn>
                <a:cxn ang="0">
                  <a:pos x="1364" y="3184"/>
                </a:cxn>
                <a:cxn ang="0">
                  <a:pos x="1414" y="3204"/>
                </a:cxn>
                <a:cxn ang="0">
                  <a:pos x="1454" y="3242"/>
                </a:cxn>
                <a:cxn ang="0">
                  <a:pos x="1474" y="3290"/>
                </a:cxn>
                <a:cxn ang="0">
                  <a:pos x="2490" y="2808"/>
                </a:cxn>
                <a:cxn ang="0">
                  <a:pos x="2484" y="2862"/>
                </a:cxn>
                <a:cxn ang="0">
                  <a:pos x="2452" y="2924"/>
                </a:cxn>
                <a:cxn ang="0">
                  <a:pos x="2402" y="2968"/>
                </a:cxn>
                <a:cxn ang="0">
                  <a:pos x="2340" y="2988"/>
                </a:cxn>
                <a:cxn ang="0">
                  <a:pos x="332" y="2988"/>
                </a:cxn>
                <a:cxn ang="0">
                  <a:pos x="268" y="2968"/>
                </a:cxn>
                <a:cxn ang="0">
                  <a:pos x="220" y="2924"/>
                </a:cxn>
                <a:cxn ang="0">
                  <a:pos x="188" y="2862"/>
                </a:cxn>
                <a:cxn ang="0">
                  <a:pos x="180" y="386"/>
                </a:cxn>
                <a:cxn ang="0">
                  <a:pos x="188" y="332"/>
                </a:cxn>
                <a:cxn ang="0">
                  <a:pos x="220" y="272"/>
                </a:cxn>
                <a:cxn ang="0">
                  <a:pos x="268" y="228"/>
                </a:cxn>
                <a:cxn ang="0">
                  <a:pos x="332" y="206"/>
                </a:cxn>
                <a:cxn ang="0">
                  <a:pos x="2340" y="206"/>
                </a:cxn>
                <a:cxn ang="0">
                  <a:pos x="2402" y="228"/>
                </a:cxn>
                <a:cxn ang="0">
                  <a:pos x="2452" y="272"/>
                </a:cxn>
                <a:cxn ang="0">
                  <a:pos x="2484" y="332"/>
                </a:cxn>
                <a:cxn ang="0">
                  <a:pos x="2490" y="2808"/>
                </a:cxn>
              </a:cxnLst>
              <a:rect l="0" t="0" r="r" b="b"/>
              <a:pathLst>
                <a:path w="2672" h="3656">
                  <a:moveTo>
                    <a:pt x="2504" y="0"/>
                  </a:moveTo>
                  <a:lnTo>
                    <a:pt x="168" y="0"/>
                  </a:lnTo>
                  <a:lnTo>
                    <a:pt x="168" y="0"/>
                  </a:lnTo>
                  <a:lnTo>
                    <a:pt x="150" y="0"/>
                  </a:lnTo>
                  <a:lnTo>
                    <a:pt x="134" y="4"/>
                  </a:lnTo>
                  <a:lnTo>
                    <a:pt x="118" y="8"/>
                  </a:lnTo>
                  <a:lnTo>
                    <a:pt x="102" y="14"/>
                  </a:lnTo>
                  <a:lnTo>
                    <a:pt x="88" y="22"/>
                  </a:lnTo>
                  <a:lnTo>
                    <a:pt x="74" y="30"/>
                  </a:lnTo>
                  <a:lnTo>
                    <a:pt x="60" y="42"/>
                  </a:lnTo>
                  <a:lnTo>
                    <a:pt x="48" y="54"/>
                  </a:lnTo>
                  <a:lnTo>
                    <a:pt x="38" y="66"/>
                  </a:lnTo>
                  <a:lnTo>
                    <a:pt x="28" y="80"/>
                  </a:lnTo>
                  <a:lnTo>
                    <a:pt x="20" y="94"/>
                  </a:lnTo>
                  <a:lnTo>
                    <a:pt x="12" y="110"/>
                  </a:lnTo>
                  <a:lnTo>
                    <a:pt x="6" y="128"/>
                  </a:lnTo>
                  <a:lnTo>
                    <a:pt x="2" y="144"/>
                  </a:lnTo>
                  <a:lnTo>
                    <a:pt x="0" y="162"/>
                  </a:lnTo>
                  <a:lnTo>
                    <a:pt x="0" y="182"/>
                  </a:lnTo>
                  <a:lnTo>
                    <a:pt x="0" y="3474"/>
                  </a:lnTo>
                  <a:lnTo>
                    <a:pt x="0" y="3474"/>
                  </a:lnTo>
                  <a:lnTo>
                    <a:pt x="0" y="3494"/>
                  </a:lnTo>
                  <a:lnTo>
                    <a:pt x="2" y="3512"/>
                  </a:lnTo>
                  <a:lnTo>
                    <a:pt x="6" y="3528"/>
                  </a:lnTo>
                  <a:lnTo>
                    <a:pt x="12" y="3546"/>
                  </a:lnTo>
                  <a:lnTo>
                    <a:pt x="20" y="3562"/>
                  </a:lnTo>
                  <a:lnTo>
                    <a:pt x="28" y="3576"/>
                  </a:lnTo>
                  <a:lnTo>
                    <a:pt x="38" y="3590"/>
                  </a:lnTo>
                  <a:lnTo>
                    <a:pt x="48" y="3602"/>
                  </a:lnTo>
                  <a:lnTo>
                    <a:pt x="60" y="3614"/>
                  </a:lnTo>
                  <a:lnTo>
                    <a:pt x="74" y="3626"/>
                  </a:lnTo>
                  <a:lnTo>
                    <a:pt x="88" y="3634"/>
                  </a:lnTo>
                  <a:lnTo>
                    <a:pt x="102" y="3642"/>
                  </a:lnTo>
                  <a:lnTo>
                    <a:pt x="118" y="3648"/>
                  </a:lnTo>
                  <a:lnTo>
                    <a:pt x="134" y="3652"/>
                  </a:lnTo>
                  <a:lnTo>
                    <a:pt x="150" y="3656"/>
                  </a:lnTo>
                  <a:lnTo>
                    <a:pt x="168" y="3656"/>
                  </a:lnTo>
                  <a:lnTo>
                    <a:pt x="2504" y="3656"/>
                  </a:lnTo>
                  <a:lnTo>
                    <a:pt x="2504" y="3656"/>
                  </a:lnTo>
                  <a:lnTo>
                    <a:pt x="2522" y="3656"/>
                  </a:lnTo>
                  <a:lnTo>
                    <a:pt x="2538" y="3652"/>
                  </a:lnTo>
                  <a:lnTo>
                    <a:pt x="2554" y="3648"/>
                  </a:lnTo>
                  <a:lnTo>
                    <a:pt x="2570" y="3642"/>
                  </a:lnTo>
                  <a:lnTo>
                    <a:pt x="2584" y="3634"/>
                  </a:lnTo>
                  <a:lnTo>
                    <a:pt x="2598" y="3626"/>
                  </a:lnTo>
                  <a:lnTo>
                    <a:pt x="2610" y="3614"/>
                  </a:lnTo>
                  <a:lnTo>
                    <a:pt x="2622" y="3602"/>
                  </a:lnTo>
                  <a:lnTo>
                    <a:pt x="2634" y="3590"/>
                  </a:lnTo>
                  <a:lnTo>
                    <a:pt x="2644" y="3576"/>
                  </a:lnTo>
                  <a:lnTo>
                    <a:pt x="2652" y="3562"/>
                  </a:lnTo>
                  <a:lnTo>
                    <a:pt x="2658" y="3546"/>
                  </a:lnTo>
                  <a:lnTo>
                    <a:pt x="2664" y="3528"/>
                  </a:lnTo>
                  <a:lnTo>
                    <a:pt x="2668" y="3512"/>
                  </a:lnTo>
                  <a:lnTo>
                    <a:pt x="2672" y="3494"/>
                  </a:lnTo>
                  <a:lnTo>
                    <a:pt x="2672" y="3474"/>
                  </a:lnTo>
                  <a:lnTo>
                    <a:pt x="2672" y="182"/>
                  </a:lnTo>
                  <a:lnTo>
                    <a:pt x="2672" y="182"/>
                  </a:lnTo>
                  <a:lnTo>
                    <a:pt x="2672" y="162"/>
                  </a:lnTo>
                  <a:lnTo>
                    <a:pt x="2668" y="144"/>
                  </a:lnTo>
                  <a:lnTo>
                    <a:pt x="2664" y="128"/>
                  </a:lnTo>
                  <a:lnTo>
                    <a:pt x="2658" y="110"/>
                  </a:lnTo>
                  <a:lnTo>
                    <a:pt x="2652" y="94"/>
                  </a:lnTo>
                  <a:lnTo>
                    <a:pt x="2644" y="80"/>
                  </a:lnTo>
                  <a:lnTo>
                    <a:pt x="2634" y="66"/>
                  </a:lnTo>
                  <a:lnTo>
                    <a:pt x="2622" y="54"/>
                  </a:lnTo>
                  <a:lnTo>
                    <a:pt x="2610" y="42"/>
                  </a:lnTo>
                  <a:lnTo>
                    <a:pt x="2598" y="30"/>
                  </a:lnTo>
                  <a:lnTo>
                    <a:pt x="2584" y="22"/>
                  </a:lnTo>
                  <a:lnTo>
                    <a:pt x="2570" y="14"/>
                  </a:lnTo>
                  <a:lnTo>
                    <a:pt x="2554" y="8"/>
                  </a:lnTo>
                  <a:lnTo>
                    <a:pt x="2538" y="4"/>
                  </a:lnTo>
                  <a:lnTo>
                    <a:pt x="2522" y="0"/>
                  </a:lnTo>
                  <a:lnTo>
                    <a:pt x="2504" y="0"/>
                  </a:lnTo>
                  <a:lnTo>
                    <a:pt x="2504" y="0"/>
                  </a:lnTo>
                  <a:close/>
                  <a:moveTo>
                    <a:pt x="1476" y="3332"/>
                  </a:moveTo>
                  <a:lnTo>
                    <a:pt x="1474" y="3346"/>
                  </a:lnTo>
                  <a:lnTo>
                    <a:pt x="1472" y="3358"/>
                  </a:lnTo>
                  <a:lnTo>
                    <a:pt x="1466" y="3372"/>
                  </a:lnTo>
                  <a:lnTo>
                    <a:pt x="1460" y="3382"/>
                  </a:lnTo>
                  <a:lnTo>
                    <a:pt x="1454" y="3394"/>
                  </a:lnTo>
                  <a:lnTo>
                    <a:pt x="1444" y="3406"/>
                  </a:lnTo>
                  <a:lnTo>
                    <a:pt x="1436" y="3414"/>
                  </a:lnTo>
                  <a:lnTo>
                    <a:pt x="1426" y="3424"/>
                  </a:lnTo>
                  <a:lnTo>
                    <a:pt x="1414" y="3432"/>
                  </a:lnTo>
                  <a:lnTo>
                    <a:pt x="1404" y="3438"/>
                  </a:lnTo>
                  <a:lnTo>
                    <a:pt x="1390" y="3444"/>
                  </a:lnTo>
                  <a:lnTo>
                    <a:pt x="1378" y="3448"/>
                  </a:lnTo>
                  <a:lnTo>
                    <a:pt x="1364" y="3452"/>
                  </a:lnTo>
                  <a:lnTo>
                    <a:pt x="1350" y="3454"/>
                  </a:lnTo>
                  <a:lnTo>
                    <a:pt x="1336" y="3454"/>
                  </a:lnTo>
                  <a:lnTo>
                    <a:pt x="1322" y="3454"/>
                  </a:lnTo>
                  <a:lnTo>
                    <a:pt x="1308" y="3452"/>
                  </a:lnTo>
                  <a:lnTo>
                    <a:pt x="1294" y="3448"/>
                  </a:lnTo>
                  <a:lnTo>
                    <a:pt x="1280" y="3444"/>
                  </a:lnTo>
                  <a:lnTo>
                    <a:pt x="1268" y="3438"/>
                  </a:lnTo>
                  <a:lnTo>
                    <a:pt x="1256" y="3432"/>
                  </a:lnTo>
                  <a:lnTo>
                    <a:pt x="1246" y="3424"/>
                  </a:lnTo>
                  <a:lnTo>
                    <a:pt x="1236" y="3414"/>
                  </a:lnTo>
                  <a:lnTo>
                    <a:pt x="1228" y="3406"/>
                  </a:lnTo>
                  <a:lnTo>
                    <a:pt x="1218" y="3394"/>
                  </a:lnTo>
                  <a:lnTo>
                    <a:pt x="1212" y="3382"/>
                  </a:lnTo>
                  <a:lnTo>
                    <a:pt x="1206" y="3372"/>
                  </a:lnTo>
                  <a:lnTo>
                    <a:pt x="1200" y="3358"/>
                  </a:lnTo>
                  <a:lnTo>
                    <a:pt x="1198" y="3346"/>
                  </a:lnTo>
                  <a:lnTo>
                    <a:pt x="1196" y="3332"/>
                  </a:lnTo>
                  <a:lnTo>
                    <a:pt x="1194" y="3318"/>
                  </a:lnTo>
                  <a:lnTo>
                    <a:pt x="1196" y="3304"/>
                  </a:lnTo>
                  <a:lnTo>
                    <a:pt x="1198" y="3290"/>
                  </a:lnTo>
                  <a:lnTo>
                    <a:pt x="1200" y="3278"/>
                  </a:lnTo>
                  <a:lnTo>
                    <a:pt x="1206" y="3266"/>
                  </a:lnTo>
                  <a:lnTo>
                    <a:pt x="1212" y="3252"/>
                  </a:lnTo>
                  <a:lnTo>
                    <a:pt x="1218" y="3242"/>
                  </a:lnTo>
                  <a:lnTo>
                    <a:pt x="1228" y="3230"/>
                  </a:lnTo>
                  <a:lnTo>
                    <a:pt x="1236" y="3220"/>
                  </a:lnTo>
                  <a:lnTo>
                    <a:pt x="1246" y="3212"/>
                  </a:lnTo>
                  <a:lnTo>
                    <a:pt x="1256" y="3204"/>
                  </a:lnTo>
                  <a:lnTo>
                    <a:pt x="1268" y="3196"/>
                  </a:lnTo>
                  <a:lnTo>
                    <a:pt x="1280" y="3192"/>
                  </a:lnTo>
                  <a:lnTo>
                    <a:pt x="1294" y="3186"/>
                  </a:lnTo>
                  <a:lnTo>
                    <a:pt x="1308" y="3184"/>
                  </a:lnTo>
                  <a:lnTo>
                    <a:pt x="1322" y="3182"/>
                  </a:lnTo>
                  <a:lnTo>
                    <a:pt x="1336" y="3180"/>
                  </a:lnTo>
                  <a:lnTo>
                    <a:pt x="1350" y="3182"/>
                  </a:lnTo>
                  <a:lnTo>
                    <a:pt x="1364" y="3184"/>
                  </a:lnTo>
                  <a:lnTo>
                    <a:pt x="1378" y="3186"/>
                  </a:lnTo>
                  <a:lnTo>
                    <a:pt x="1390" y="3192"/>
                  </a:lnTo>
                  <a:lnTo>
                    <a:pt x="1404" y="3196"/>
                  </a:lnTo>
                  <a:lnTo>
                    <a:pt x="1414" y="3204"/>
                  </a:lnTo>
                  <a:lnTo>
                    <a:pt x="1426" y="3212"/>
                  </a:lnTo>
                  <a:lnTo>
                    <a:pt x="1436" y="3220"/>
                  </a:lnTo>
                  <a:lnTo>
                    <a:pt x="1444" y="3230"/>
                  </a:lnTo>
                  <a:lnTo>
                    <a:pt x="1454" y="3242"/>
                  </a:lnTo>
                  <a:lnTo>
                    <a:pt x="1460" y="3252"/>
                  </a:lnTo>
                  <a:lnTo>
                    <a:pt x="1466" y="3266"/>
                  </a:lnTo>
                  <a:lnTo>
                    <a:pt x="1472" y="3278"/>
                  </a:lnTo>
                  <a:lnTo>
                    <a:pt x="1474" y="3290"/>
                  </a:lnTo>
                  <a:lnTo>
                    <a:pt x="1476" y="3304"/>
                  </a:lnTo>
                  <a:lnTo>
                    <a:pt x="1478" y="3318"/>
                  </a:lnTo>
                  <a:lnTo>
                    <a:pt x="1476" y="3332"/>
                  </a:lnTo>
                  <a:close/>
                  <a:moveTo>
                    <a:pt x="2490" y="2808"/>
                  </a:moveTo>
                  <a:lnTo>
                    <a:pt x="2490" y="2808"/>
                  </a:lnTo>
                  <a:lnTo>
                    <a:pt x="2490" y="2826"/>
                  </a:lnTo>
                  <a:lnTo>
                    <a:pt x="2488" y="2844"/>
                  </a:lnTo>
                  <a:lnTo>
                    <a:pt x="2484" y="2862"/>
                  </a:lnTo>
                  <a:lnTo>
                    <a:pt x="2478" y="2878"/>
                  </a:lnTo>
                  <a:lnTo>
                    <a:pt x="2470" y="2894"/>
                  </a:lnTo>
                  <a:lnTo>
                    <a:pt x="2462" y="2910"/>
                  </a:lnTo>
                  <a:lnTo>
                    <a:pt x="2452" y="2924"/>
                  </a:lnTo>
                  <a:lnTo>
                    <a:pt x="2442" y="2936"/>
                  </a:lnTo>
                  <a:lnTo>
                    <a:pt x="2430" y="2948"/>
                  </a:lnTo>
                  <a:lnTo>
                    <a:pt x="2416" y="2958"/>
                  </a:lnTo>
                  <a:lnTo>
                    <a:pt x="2402" y="2968"/>
                  </a:lnTo>
                  <a:lnTo>
                    <a:pt x="2388" y="2976"/>
                  </a:lnTo>
                  <a:lnTo>
                    <a:pt x="2372" y="2982"/>
                  </a:lnTo>
                  <a:lnTo>
                    <a:pt x="2356" y="2986"/>
                  </a:lnTo>
                  <a:lnTo>
                    <a:pt x="2340" y="2988"/>
                  </a:lnTo>
                  <a:lnTo>
                    <a:pt x="2322" y="2990"/>
                  </a:lnTo>
                  <a:lnTo>
                    <a:pt x="348" y="2990"/>
                  </a:lnTo>
                  <a:lnTo>
                    <a:pt x="348" y="2990"/>
                  </a:lnTo>
                  <a:lnTo>
                    <a:pt x="332" y="2988"/>
                  </a:lnTo>
                  <a:lnTo>
                    <a:pt x="314" y="2986"/>
                  </a:lnTo>
                  <a:lnTo>
                    <a:pt x="298" y="2982"/>
                  </a:lnTo>
                  <a:lnTo>
                    <a:pt x="284" y="2976"/>
                  </a:lnTo>
                  <a:lnTo>
                    <a:pt x="268" y="2968"/>
                  </a:lnTo>
                  <a:lnTo>
                    <a:pt x="254" y="2958"/>
                  </a:lnTo>
                  <a:lnTo>
                    <a:pt x="242" y="2948"/>
                  </a:lnTo>
                  <a:lnTo>
                    <a:pt x="230" y="2936"/>
                  </a:lnTo>
                  <a:lnTo>
                    <a:pt x="220" y="2924"/>
                  </a:lnTo>
                  <a:lnTo>
                    <a:pt x="210" y="2910"/>
                  </a:lnTo>
                  <a:lnTo>
                    <a:pt x="202" y="2894"/>
                  </a:lnTo>
                  <a:lnTo>
                    <a:pt x="194" y="2878"/>
                  </a:lnTo>
                  <a:lnTo>
                    <a:pt x="188" y="2862"/>
                  </a:lnTo>
                  <a:lnTo>
                    <a:pt x="184" y="2844"/>
                  </a:lnTo>
                  <a:lnTo>
                    <a:pt x="182" y="2826"/>
                  </a:lnTo>
                  <a:lnTo>
                    <a:pt x="180" y="2808"/>
                  </a:lnTo>
                  <a:lnTo>
                    <a:pt x="180" y="386"/>
                  </a:lnTo>
                  <a:lnTo>
                    <a:pt x="180" y="386"/>
                  </a:lnTo>
                  <a:lnTo>
                    <a:pt x="182" y="368"/>
                  </a:lnTo>
                  <a:lnTo>
                    <a:pt x="184" y="350"/>
                  </a:lnTo>
                  <a:lnTo>
                    <a:pt x="188" y="332"/>
                  </a:lnTo>
                  <a:lnTo>
                    <a:pt x="194" y="316"/>
                  </a:lnTo>
                  <a:lnTo>
                    <a:pt x="202" y="300"/>
                  </a:lnTo>
                  <a:lnTo>
                    <a:pt x="210" y="286"/>
                  </a:lnTo>
                  <a:lnTo>
                    <a:pt x="220" y="272"/>
                  </a:lnTo>
                  <a:lnTo>
                    <a:pt x="230" y="258"/>
                  </a:lnTo>
                  <a:lnTo>
                    <a:pt x="242" y="246"/>
                  </a:lnTo>
                  <a:lnTo>
                    <a:pt x="254" y="236"/>
                  </a:lnTo>
                  <a:lnTo>
                    <a:pt x="268" y="228"/>
                  </a:lnTo>
                  <a:lnTo>
                    <a:pt x="284" y="220"/>
                  </a:lnTo>
                  <a:lnTo>
                    <a:pt x="298" y="214"/>
                  </a:lnTo>
                  <a:lnTo>
                    <a:pt x="314" y="210"/>
                  </a:lnTo>
                  <a:lnTo>
                    <a:pt x="332" y="206"/>
                  </a:lnTo>
                  <a:lnTo>
                    <a:pt x="348" y="206"/>
                  </a:lnTo>
                  <a:lnTo>
                    <a:pt x="2322" y="206"/>
                  </a:lnTo>
                  <a:lnTo>
                    <a:pt x="2322" y="206"/>
                  </a:lnTo>
                  <a:lnTo>
                    <a:pt x="2340" y="206"/>
                  </a:lnTo>
                  <a:lnTo>
                    <a:pt x="2356" y="210"/>
                  </a:lnTo>
                  <a:lnTo>
                    <a:pt x="2372" y="214"/>
                  </a:lnTo>
                  <a:lnTo>
                    <a:pt x="2388" y="220"/>
                  </a:lnTo>
                  <a:lnTo>
                    <a:pt x="2402" y="228"/>
                  </a:lnTo>
                  <a:lnTo>
                    <a:pt x="2416" y="236"/>
                  </a:lnTo>
                  <a:lnTo>
                    <a:pt x="2430" y="246"/>
                  </a:lnTo>
                  <a:lnTo>
                    <a:pt x="2442" y="258"/>
                  </a:lnTo>
                  <a:lnTo>
                    <a:pt x="2452" y="272"/>
                  </a:lnTo>
                  <a:lnTo>
                    <a:pt x="2462" y="286"/>
                  </a:lnTo>
                  <a:lnTo>
                    <a:pt x="2470" y="300"/>
                  </a:lnTo>
                  <a:lnTo>
                    <a:pt x="2478" y="316"/>
                  </a:lnTo>
                  <a:lnTo>
                    <a:pt x="2484" y="332"/>
                  </a:lnTo>
                  <a:lnTo>
                    <a:pt x="2488" y="350"/>
                  </a:lnTo>
                  <a:lnTo>
                    <a:pt x="2490" y="368"/>
                  </a:lnTo>
                  <a:lnTo>
                    <a:pt x="2490" y="386"/>
                  </a:lnTo>
                  <a:lnTo>
                    <a:pt x="2490" y="2808"/>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grpSp>
        <p:nvGrpSpPr>
          <p:cNvPr id="41" name="Groupe 88">
            <a:extLst>
              <a:ext uri="{FF2B5EF4-FFF2-40B4-BE49-F238E27FC236}">
                <a16:creationId xmlns:a16="http://schemas.microsoft.com/office/drawing/2014/main" id="{7CDAE916-752C-4BF2-8F5E-02673B75B7CE}"/>
              </a:ext>
            </a:extLst>
          </p:cNvPr>
          <p:cNvGrpSpPr/>
          <p:nvPr/>
        </p:nvGrpSpPr>
        <p:grpSpPr>
          <a:xfrm>
            <a:off x="6361042" y="1238322"/>
            <a:ext cx="397332" cy="172058"/>
            <a:chOff x="7301772" y="3187359"/>
            <a:chExt cx="803194" cy="347810"/>
          </a:xfrm>
          <a:solidFill>
            <a:sysClr val="window" lastClr="FFFFFF"/>
          </a:solidFill>
        </p:grpSpPr>
        <p:grpSp>
          <p:nvGrpSpPr>
            <p:cNvPr id="42" name="Group 112">
              <a:extLst>
                <a:ext uri="{FF2B5EF4-FFF2-40B4-BE49-F238E27FC236}">
                  <a16:creationId xmlns:a16="http://schemas.microsoft.com/office/drawing/2014/main" id="{A01CF137-A8CA-422F-AE40-0394F9E10C2E}"/>
                </a:ext>
              </a:extLst>
            </p:cNvPr>
            <p:cNvGrpSpPr>
              <a:grpSpLocks noChangeAspect="1"/>
            </p:cNvGrpSpPr>
            <p:nvPr/>
          </p:nvGrpSpPr>
          <p:grpSpPr bwMode="auto">
            <a:xfrm>
              <a:off x="7301772" y="3330667"/>
              <a:ext cx="226932" cy="204501"/>
              <a:chOff x="-4507" y="4968"/>
              <a:chExt cx="3460" cy="3118"/>
            </a:xfrm>
            <a:grpFill/>
          </p:grpSpPr>
          <p:sp>
            <p:nvSpPr>
              <p:cNvPr id="50" name="Freeform 113">
                <a:extLst>
                  <a:ext uri="{FF2B5EF4-FFF2-40B4-BE49-F238E27FC236}">
                    <a16:creationId xmlns:a16="http://schemas.microsoft.com/office/drawing/2014/main" id="{91EEC512-DB2E-4DAB-B9DF-81514061FF2A}"/>
                  </a:ext>
                </a:extLst>
              </p:cNvPr>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1" name="Freeform 114">
                <a:extLst>
                  <a:ext uri="{FF2B5EF4-FFF2-40B4-BE49-F238E27FC236}">
                    <a16:creationId xmlns:a16="http://schemas.microsoft.com/office/drawing/2014/main" id="{9751EB53-B999-4589-8D83-8D3C55EF9833}"/>
                  </a:ext>
                </a:extLst>
              </p:cNvPr>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grpSp>
          <p:nvGrpSpPr>
            <p:cNvPr id="43" name="Group 112">
              <a:extLst>
                <a:ext uri="{FF2B5EF4-FFF2-40B4-BE49-F238E27FC236}">
                  <a16:creationId xmlns:a16="http://schemas.microsoft.com/office/drawing/2014/main" id="{5899ACC6-D1E6-4A68-B59A-6D34765BE928}"/>
                </a:ext>
              </a:extLst>
            </p:cNvPr>
            <p:cNvGrpSpPr>
              <a:grpSpLocks noChangeAspect="1"/>
            </p:cNvGrpSpPr>
            <p:nvPr/>
          </p:nvGrpSpPr>
          <p:grpSpPr bwMode="auto">
            <a:xfrm>
              <a:off x="7524328" y="3187359"/>
              <a:ext cx="385960" cy="347810"/>
              <a:chOff x="-4507" y="4968"/>
              <a:chExt cx="3460" cy="3118"/>
            </a:xfrm>
            <a:grpFill/>
          </p:grpSpPr>
          <p:sp>
            <p:nvSpPr>
              <p:cNvPr id="48" name="Freeform 113">
                <a:extLst>
                  <a:ext uri="{FF2B5EF4-FFF2-40B4-BE49-F238E27FC236}">
                    <a16:creationId xmlns:a16="http://schemas.microsoft.com/office/drawing/2014/main" id="{9AA139B6-6D4A-4282-A1AF-F69ECCBCF417}"/>
                  </a:ext>
                </a:extLst>
              </p:cNvPr>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9" name="Freeform 114">
                <a:extLst>
                  <a:ext uri="{FF2B5EF4-FFF2-40B4-BE49-F238E27FC236}">
                    <a16:creationId xmlns:a16="http://schemas.microsoft.com/office/drawing/2014/main" id="{A5FB97FD-7870-45FA-8BB7-9F50E25216BE}"/>
                  </a:ext>
                </a:extLst>
              </p:cNvPr>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grpSp>
          <p:nvGrpSpPr>
            <p:cNvPr id="44" name="Group 112">
              <a:extLst>
                <a:ext uri="{FF2B5EF4-FFF2-40B4-BE49-F238E27FC236}">
                  <a16:creationId xmlns:a16="http://schemas.microsoft.com/office/drawing/2014/main" id="{A92D4804-6482-4E69-9F80-10A34BC9319E}"/>
                </a:ext>
              </a:extLst>
            </p:cNvPr>
            <p:cNvGrpSpPr>
              <a:grpSpLocks noChangeAspect="1"/>
            </p:cNvGrpSpPr>
            <p:nvPr/>
          </p:nvGrpSpPr>
          <p:grpSpPr bwMode="auto">
            <a:xfrm>
              <a:off x="7878034" y="3330667"/>
              <a:ext cx="226932" cy="204501"/>
              <a:chOff x="-4507" y="4968"/>
              <a:chExt cx="3460" cy="3118"/>
            </a:xfrm>
            <a:grpFill/>
          </p:grpSpPr>
          <p:sp>
            <p:nvSpPr>
              <p:cNvPr id="46" name="Freeform 113">
                <a:extLst>
                  <a:ext uri="{FF2B5EF4-FFF2-40B4-BE49-F238E27FC236}">
                    <a16:creationId xmlns:a16="http://schemas.microsoft.com/office/drawing/2014/main" id="{350A0179-20D8-4356-9064-C0EFC8379337}"/>
                  </a:ext>
                </a:extLst>
              </p:cNvPr>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7" name="Freeform 114">
                <a:extLst>
                  <a:ext uri="{FF2B5EF4-FFF2-40B4-BE49-F238E27FC236}">
                    <a16:creationId xmlns:a16="http://schemas.microsoft.com/office/drawing/2014/main" id="{137D0BDB-EA01-4B25-886F-AEDCCA96FCC2}"/>
                  </a:ext>
                </a:extLst>
              </p:cNvPr>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grpSp>
      <p:grpSp>
        <p:nvGrpSpPr>
          <p:cNvPr id="52" name="Group 21">
            <a:extLst>
              <a:ext uri="{FF2B5EF4-FFF2-40B4-BE49-F238E27FC236}">
                <a16:creationId xmlns:a16="http://schemas.microsoft.com/office/drawing/2014/main" id="{0ABC9424-5466-4732-9464-2B5F295570F4}"/>
              </a:ext>
            </a:extLst>
          </p:cNvPr>
          <p:cNvGrpSpPr>
            <a:grpSpLocks noChangeAspect="1"/>
          </p:cNvGrpSpPr>
          <p:nvPr/>
        </p:nvGrpSpPr>
        <p:grpSpPr bwMode="auto">
          <a:xfrm>
            <a:off x="3407017" y="1127797"/>
            <a:ext cx="352425" cy="374407"/>
            <a:chOff x="736" y="1115"/>
            <a:chExt cx="978" cy="1039"/>
          </a:xfrm>
          <a:solidFill>
            <a:sysClr val="window" lastClr="FFFFFF"/>
          </a:solidFill>
        </p:grpSpPr>
        <p:sp>
          <p:nvSpPr>
            <p:cNvPr id="53" name="Freeform 22">
              <a:extLst>
                <a:ext uri="{FF2B5EF4-FFF2-40B4-BE49-F238E27FC236}">
                  <a16:creationId xmlns:a16="http://schemas.microsoft.com/office/drawing/2014/main" id="{60EF8993-EA81-44BB-A19B-EE8740A2AC9A}"/>
                </a:ext>
              </a:extLst>
            </p:cNvPr>
            <p:cNvSpPr>
              <a:spLocks noEditPoints="1"/>
            </p:cNvSpPr>
            <p:nvPr/>
          </p:nvSpPr>
          <p:spPr bwMode="auto">
            <a:xfrm>
              <a:off x="736" y="1115"/>
              <a:ext cx="978" cy="1039"/>
            </a:xfrm>
            <a:custGeom>
              <a:avLst/>
              <a:gdLst/>
              <a:ahLst/>
              <a:cxnLst>
                <a:cxn ang="0">
                  <a:pos x="391" y="300"/>
                </a:cxn>
                <a:cxn ang="0">
                  <a:pos x="391" y="310"/>
                </a:cxn>
                <a:cxn ang="0">
                  <a:pos x="294" y="407"/>
                </a:cxn>
                <a:cxn ang="0">
                  <a:pos x="259" y="408"/>
                </a:cxn>
                <a:cxn ang="0">
                  <a:pos x="214" y="397"/>
                </a:cxn>
                <a:cxn ang="0">
                  <a:pos x="187" y="416"/>
                </a:cxn>
                <a:cxn ang="0">
                  <a:pos x="214" y="436"/>
                </a:cxn>
                <a:cxn ang="0">
                  <a:pos x="280" y="423"/>
                </a:cxn>
                <a:cxn ang="0">
                  <a:pos x="409" y="273"/>
                </a:cxn>
                <a:cxn ang="0">
                  <a:pos x="408" y="261"/>
                </a:cxn>
                <a:cxn ang="0">
                  <a:pos x="375" y="225"/>
                </a:cxn>
                <a:cxn ang="0">
                  <a:pos x="362" y="196"/>
                </a:cxn>
                <a:cxn ang="0">
                  <a:pos x="362" y="173"/>
                </a:cxn>
                <a:cxn ang="0">
                  <a:pos x="255" y="23"/>
                </a:cxn>
                <a:cxn ang="0">
                  <a:pos x="81" y="64"/>
                </a:cxn>
                <a:cxn ang="0">
                  <a:pos x="38" y="191"/>
                </a:cxn>
                <a:cxn ang="0">
                  <a:pos x="23" y="227"/>
                </a:cxn>
                <a:cxn ang="0">
                  <a:pos x="23" y="318"/>
                </a:cxn>
                <a:cxn ang="0">
                  <a:pos x="46" y="326"/>
                </a:cxn>
                <a:cxn ang="0">
                  <a:pos x="52" y="307"/>
                </a:cxn>
                <a:cxn ang="0">
                  <a:pos x="52" y="179"/>
                </a:cxn>
                <a:cxn ang="0">
                  <a:pos x="199" y="26"/>
                </a:cxn>
                <a:cxn ang="0">
                  <a:pos x="347" y="179"/>
                </a:cxn>
                <a:cxn ang="0">
                  <a:pos x="347" y="309"/>
                </a:cxn>
                <a:cxn ang="0">
                  <a:pos x="353" y="326"/>
                </a:cxn>
                <a:cxn ang="0">
                  <a:pos x="373" y="321"/>
                </a:cxn>
                <a:cxn ang="0">
                  <a:pos x="391" y="300"/>
                </a:cxn>
                <a:cxn ang="0">
                  <a:pos x="99" y="272"/>
                </a:cxn>
                <a:cxn ang="0">
                  <a:pos x="99" y="220"/>
                </a:cxn>
                <a:cxn ang="0">
                  <a:pos x="78" y="196"/>
                </a:cxn>
                <a:cxn ang="0">
                  <a:pos x="55" y="219"/>
                </a:cxn>
                <a:cxn ang="0">
                  <a:pos x="55" y="325"/>
                </a:cxn>
                <a:cxn ang="0">
                  <a:pos x="78" y="348"/>
                </a:cxn>
                <a:cxn ang="0">
                  <a:pos x="99" y="324"/>
                </a:cxn>
                <a:cxn ang="0">
                  <a:pos x="99" y="272"/>
                </a:cxn>
                <a:cxn ang="0">
                  <a:pos x="300" y="270"/>
                </a:cxn>
                <a:cxn ang="0">
                  <a:pos x="300" y="322"/>
                </a:cxn>
                <a:cxn ang="0">
                  <a:pos x="322" y="348"/>
                </a:cxn>
                <a:cxn ang="0">
                  <a:pos x="344" y="323"/>
                </a:cxn>
                <a:cxn ang="0">
                  <a:pos x="344" y="221"/>
                </a:cxn>
                <a:cxn ang="0">
                  <a:pos x="321" y="196"/>
                </a:cxn>
                <a:cxn ang="0">
                  <a:pos x="301" y="220"/>
                </a:cxn>
                <a:cxn ang="0">
                  <a:pos x="300" y="270"/>
                </a:cxn>
              </a:cxnLst>
              <a:rect l="0" t="0" r="r" b="b"/>
              <a:pathLst>
                <a:path w="411" h="437">
                  <a:moveTo>
                    <a:pt x="391" y="300"/>
                  </a:moveTo>
                  <a:cubicBezTo>
                    <a:pt x="391" y="305"/>
                    <a:pt x="391" y="307"/>
                    <a:pt x="391" y="310"/>
                  </a:cubicBezTo>
                  <a:cubicBezTo>
                    <a:pt x="387" y="362"/>
                    <a:pt x="351" y="399"/>
                    <a:pt x="294" y="407"/>
                  </a:cubicBezTo>
                  <a:cubicBezTo>
                    <a:pt x="282" y="409"/>
                    <a:pt x="266" y="413"/>
                    <a:pt x="259" y="408"/>
                  </a:cubicBezTo>
                  <a:cubicBezTo>
                    <a:pt x="245" y="396"/>
                    <a:pt x="230" y="397"/>
                    <a:pt x="214" y="397"/>
                  </a:cubicBezTo>
                  <a:cubicBezTo>
                    <a:pt x="200" y="397"/>
                    <a:pt x="187" y="399"/>
                    <a:pt x="187" y="416"/>
                  </a:cubicBezTo>
                  <a:cubicBezTo>
                    <a:pt x="187" y="433"/>
                    <a:pt x="200" y="437"/>
                    <a:pt x="214" y="436"/>
                  </a:cubicBezTo>
                  <a:cubicBezTo>
                    <a:pt x="236" y="432"/>
                    <a:pt x="258" y="426"/>
                    <a:pt x="280" y="423"/>
                  </a:cubicBezTo>
                  <a:cubicBezTo>
                    <a:pt x="368" y="411"/>
                    <a:pt x="411" y="361"/>
                    <a:pt x="409" y="273"/>
                  </a:cubicBezTo>
                  <a:cubicBezTo>
                    <a:pt x="409" y="269"/>
                    <a:pt x="409" y="261"/>
                    <a:pt x="408" y="261"/>
                  </a:cubicBezTo>
                  <a:cubicBezTo>
                    <a:pt x="388" y="257"/>
                    <a:pt x="388" y="234"/>
                    <a:pt x="375" y="225"/>
                  </a:cubicBezTo>
                  <a:cubicBezTo>
                    <a:pt x="363" y="218"/>
                    <a:pt x="362" y="208"/>
                    <a:pt x="362" y="196"/>
                  </a:cubicBezTo>
                  <a:cubicBezTo>
                    <a:pt x="363" y="189"/>
                    <a:pt x="363" y="180"/>
                    <a:pt x="362" y="173"/>
                  </a:cubicBezTo>
                  <a:cubicBezTo>
                    <a:pt x="359" y="103"/>
                    <a:pt x="319" y="45"/>
                    <a:pt x="255" y="23"/>
                  </a:cubicBezTo>
                  <a:cubicBezTo>
                    <a:pt x="189" y="0"/>
                    <a:pt x="130" y="14"/>
                    <a:pt x="81" y="64"/>
                  </a:cubicBezTo>
                  <a:cubicBezTo>
                    <a:pt x="47" y="99"/>
                    <a:pt x="35" y="143"/>
                    <a:pt x="38" y="191"/>
                  </a:cubicBezTo>
                  <a:cubicBezTo>
                    <a:pt x="39" y="205"/>
                    <a:pt x="36" y="216"/>
                    <a:pt x="23" y="227"/>
                  </a:cubicBezTo>
                  <a:cubicBezTo>
                    <a:pt x="0" y="247"/>
                    <a:pt x="0" y="297"/>
                    <a:pt x="23" y="318"/>
                  </a:cubicBezTo>
                  <a:cubicBezTo>
                    <a:pt x="28" y="323"/>
                    <a:pt x="38" y="324"/>
                    <a:pt x="46" y="326"/>
                  </a:cubicBezTo>
                  <a:cubicBezTo>
                    <a:pt x="48" y="320"/>
                    <a:pt x="52" y="314"/>
                    <a:pt x="52" y="307"/>
                  </a:cubicBezTo>
                  <a:cubicBezTo>
                    <a:pt x="52" y="264"/>
                    <a:pt x="52" y="222"/>
                    <a:pt x="52" y="179"/>
                  </a:cubicBezTo>
                  <a:cubicBezTo>
                    <a:pt x="53" y="94"/>
                    <a:pt x="117" y="27"/>
                    <a:pt x="199" y="26"/>
                  </a:cubicBezTo>
                  <a:cubicBezTo>
                    <a:pt x="281" y="25"/>
                    <a:pt x="346" y="92"/>
                    <a:pt x="347" y="179"/>
                  </a:cubicBezTo>
                  <a:cubicBezTo>
                    <a:pt x="347" y="223"/>
                    <a:pt x="346" y="266"/>
                    <a:pt x="347" y="309"/>
                  </a:cubicBezTo>
                  <a:cubicBezTo>
                    <a:pt x="347" y="315"/>
                    <a:pt x="350" y="325"/>
                    <a:pt x="353" y="326"/>
                  </a:cubicBezTo>
                  <a:cubicBezTo>
                    <a:pt x="359" y="327"/>
                    <a:pt x="368" y="325"/>
                    <a:pt x="373" y="321"/>
                  </a:cubicBezTo>
                  <a:cubicBezTo>
                    <a:pt x="380" y="316"/>
                    <a:pt x="384" y="308"/>
                    <a:pt x="391" y="300"/>
                  </a:cubicBezTo>
                  <a:close/>
                  <a:moveTo>
                    <a:pt x="99" y="272"/>
                  </a:moveTo>
                  <a:cubicBezTo>
                    <a:pt x="99" y="255"/>
                    <a:pt x="99" y="238"/>
                    <a:pt x="99" y="220"/>
                  </a:cubicBezTo>
                  <a:cubicBezTo>
                    <a:pt x="99" y="206"/>
                    <a:pt x="92" y="197"/>
                    <a:pt x="78" y="196"/>
                  </a:cubicBezTo>
                  <a:cubicBezTo>
                    <a:pt x="63" y="196"/>
                    <a:pt x="56" y="206"/>
                    <a:pt x="55" y="219"/>
                  </a:cubicBezTo>
                  <a:cubicBezTo>
                    <a:pt x="55" y="254"/>
                    <a:pt x="55" y="290"/>
                    <a:pt x="55" y="325"/>
                  </a:cubicBezTo>
                  <a:cubicBezTo>
                    <a:pt x="56" y="338"/>
                    <a:pt x="63" y="348"/>
                    <a:pt x="78" y="348"/>
                  </a:cubicBezTo>
                  <a:cubicBezTo>
                    <a:pt x="92" y="348"/>
                    <a:pt x="99" y="338"/>
                    <a:pt x="99" y="324"/>
                  </a:cubicBezTo>
                  <a:cubicBezTo>
                    <a:pt x="99" y="307"/>
                    <a:pt x="99" y="289"/>
                    <a:pt x="99" y="272"/>
                  </a:cubicBezTo>
                  <a:close/>
                  <a:moveTo>
                    <a:pt x="300" y="270"/>
                  </a:moveTo>
                  <a:cubicBezTo>
                    <a:pt x="300" y="288"/>
                    <a:pt x="300" y="305"/>
                    <a:pt x="300" y="322"/>
                  </a:cubicBezTo>
                  <a:cubicBezTo>
                    <a:pt x="301" y="336"/>
                    <a:pt x="306" y="348"/>
                    <a:pt x="322" y="348"/>
                  </a:cubicBezTo>
                  <a:cubicBezTo>
                    <a:pt x="337" y="348"/>
                    <a:pt x="344" y="337"/>
                    <a:pt x="344" y="323"/>
                  </a:cubicBezTo>
                  <a:cubicBezTo>
                    <a:pt x="344" y="289"/>
                    <a:pt x="344" y="255"/>
                    <a:pt x="344" y="221"/>
                  </a:cubicBezTo>
                  <a:cubicBezTo>
                    <a:pt x="344" y="206"/>
                    <a:pt x="337" y="196"/>
                    <a:pt x="321" y="196"/>
                  </a:cubicBezTo>
                  <a:cubicBezTo>
                    <a:pt x="307" y="196"/>
                    <a:pt x="301" y="207"/>
                    <a:pt x="301" y="220"/>
                  </a:cubicBezTo>
                  <a:cubicBezTo>
                    <a:pt x="300" y="237"/>
                    <a:pt x="300" y="254"/>
                    <a:pt x="300" y="27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endParaRPr>
            </a:p>
          </p:txBody>
        </p:sp>
        <p:sp>
          <p:nvSpPr>
            <p:cNvPr id="55" name="Freeform 23">
              <a:extLst>
                <a:ext uri="{FF2B5EF4-FFF2-40B4-BE49-F238E27FC236}">
                  <a16:creationId xmlns:a16="http://schemas.microsoft.com/office/drawing/2014/main" id="{E3667D4A-1F53-43C3-9675-1B774B0F982F}"/>
                </a:ext>
              </a:extLst>
            </p:cNvPr>
            <p:cNvSpPr>
              <a:spLocks/>
            </p:cNvSpPr>
            <p:nvPr/>
          </p:nvSpPr>
          <p:spPr bwMode="auto">
            <a:xfrm>
              <a:off x="736" y="1115"/>
              <a:ext cx="978" cy="1039"/>
            </a:xfrm>
            <a:custGeom>
              <a:avLst/>
              <a:gdLst/>
              <a:ahLst/>
              <a:cxnLst>
                <a:cxn ang="0">
                  <a:pos x="391" y="300"/>
                </a:cxn>
                <a:cxn ang="0">
                  <a:pos x="373" y="321"/>
                </a:cxn>
                <a:cxn ang="0">
                  <a:pos x="353" y="326"/>
                </a:cxn>
                <a:cxn ang="0">
                  <a:pos x="347" y="309"/>
                </a:cxn>
                <a:cxn ang="0">
                  <a:pos x="347" y="179"/>
                </a:cxn>
                <a:cxn ang="0">
                  <a:pos x="199" y="26"/>
                </a:cxn>
                <a:cxn ang="0">
                  <a:pos x="52" y="179"/>
                </a:cxn>
                <a:cxn ang="0">
                  <a:pos x="52" y="307"/>
                </a:cxn>
                <a:cxn ang="0">
                  <a:pos x="46" y="326"/>
                </a:cxn>
                <a:cxn ang="0">
                  <a:pos x="23" y="318"/>
                </a:cxn>
                <a:cxn ang="0">
                  <a:pos x="23" y="227"/>
                </a:cxn>
                <a:cxn ang="0">
                  <a:pos x="38" y="191"/>
                </a:cxn>
                <a:cxn ang="0">
                  <a:pos x="81" y="64"/>
                </a:cxn>
                <a:cxn ang="0">
                  <a:pos x="255" y="23"/>
                </a:cxn>
                <a:cxn ang="0">
                  <a:pos x="362" y="173"/>
                </a:cxn>
                <a:cxn ang="0">
                  <a:pos x="362" y="196"/>
                </a:cxn>
                <a:cxn ang="0">
                  <a:pos x="375" y="225"/>
                </a:cxn>
                <a:cxn ang="0">
                  <a:pos x="408" y="261"/>
                </a:cxn>
                <a:cxn ang="0">
                  <a:pos x="409" y="273"/>
                </a:cxn>
                <a:cxn ang="0">
                  <a:pos x="280" y="423"/>
                </a:cxn>
                <a:cxn ang="0">
                  <a:pos x="214" y="436"/>
                </a:cxn>
                <a:cxn ang="0">
                  <a:pos x="187" y="416"/>
                </a:cxn>
                <a:cxn ang="0">
                  <a:pos x="214" y="397"/>
                </a:cxn>
                <a:cxn ang="0">
                  <a:pos x="259" y="408"/>
                </a:cxn>
                <a:cxn ang="0">
                  <a:pos x="294" y="407"/>
                </a:cxn>
                <a:cxn ang="0">
                  <a:pos x="391" y="310"/>
                </a:cxn>
                <a:cxn ang="0">
                  <a:pos x="391" y="300"/>
                </a:cxn>
              </a:cxnLst>
              <a:rect l="0" t="0" r="r" b="b"/>
              <a:pathLst>
                <a:path w="411" h="437">
                  <a:moveTo>
                    <a:pt x="391" y="300"/>
                  </a:moveTo>
                  <a:cubicBezTo>
                    <a:pt x="384" y="308"/>
                    <a:pt x="380" y="316"/>
                    <a:pt x="373" y="321"/>
                  </a:cubicBezTo>
                  <a:cubicBezTo>
                    <a:pt x="368" y="325"/>
                    <a:pt x="359" y="327"/>
                    <a:pt x="353" y="326"/>
                  </a:cubicBezTo>
                  <a:cubicBezTo>
                    <a:pt x="350" y="325"/>
                    <a:pt x="347" y="315"/>
                    <a:pt x="347" y="309"/>
                  </a:cubicBezTo>
                  <a:cubicBezTo>
                    <a:pt x="346" y="266"/>
                    <a:pt x="347" y="223"/>
                    <a:pt x="347" y="179"/>
                  </a:cubicBezTo>
                  <a:cubicBezTo>
                    <a:pt x="346" y="92"/>
                    <a:pt x="281" y="25"/>
                    <a:pt x="199" y="26"/>
                  </a:cubicBezTo>
                  <a:cubicBezTo>
                    <a:pt x="117" y="27"/>
                    <a:pt x="53" y="94"/>
                    <a:pt x="52" y="179"/>
                  </a:cubicBezTo>
                  <a:cubicBezTo>
                    <a:pt x="52" y="222"/>
                    <a:pt x="52" y="264"/>
                    <a:pt x="52" y="307"/>
                  </a:cubicBezTo>
                  <a:cubicBezTo>
                    <a:pt x="52" y="314"/>
                    <a:pt x="48" y="320"/>
                    <a:pt x="46" y="326"/>
                  </a:cubicBezTo>
                  <a:cubicBezTo>
                    <a:pt x="38" y="324"/>
                    <a:pt x="28" y="323"/>
                    <a:pt x="23" y="318"/>
                  </a:cubicBezTo>
                  <a:cubicBezTo>
                    <a:pt x="0" y="297"/>
                    <a:pt x="0" y="247"/>
                    <a:pt x="23" y="227"/>
                  </a:cubicBezTo>
                  <a:cubicBezTo>
                    <a:pt x="36" y="216"/>
                    <a:pt x="39" y="205"/>
                    <a:pt x="38" y="191"/>
                  </a:cubicBezTo>
                  <a:cubicBezTo>
                    <a:pt x="35" y="143"/>
                    <a:pt x="47" y="99"/>
                    <a:pt x="81" y="64"/>
                  </a:cubicBezTo>
                  <a:cubicBezTo>
                    <a:pt x="130" y="14"/>
                    <a:pt x="189" y="0"/>
                    <a:pt x="255" y="23"/>
                  </a:cubicBezTo>
                  <a:cubicBezTo>
                    <a:pt x="319" y="45"/>
                    <a:pt x="359" y="103"/>
                    <a:pt x="362" y="173"/>
                  </a:cubicBezTo>
                  <a:cubicBezTo>
                    <a:pt x="363" y="180"/>
                    <a:pt x="363" y="189"/>
                    <a:pt x="362" y="196"/>
                  </a:cubicBezTo>
                  <a:cubicBezTo>
                    <a:pt x="362" y="208"/>
                    <a:pt x="363" y="218"/>
                    <a:pt x="375" y="225"/>
                  </a:cubicBezTo>
                  <a:cubicBezTo>
                    <a:pt x="388" y="234"/>
                    <a:pt x="388" y="257"/>
                    <a:pt x="408" y="261"/>
                  </a:cubicBezTo>
                  <a:cubicBezTo>
                    <a:pt x="409" y="261"/>
                    <a:pt x="409" y="269"/>
                    <a:pt x="409" y="273"/>
                  </a:cubicBezTo>
                  <a:cubicBezTo>
                    <a:pt x="411" y="361"/>
                    <a:pt x="368" y="411"/>
                    <a:pt x="280" y="423"/>
                  </a:cubicBezTo>
                  <a:cubicBezTo>
                    <a:pt x="258" y="426"/>
                    <a:pt x="236" y="432"/>
                    <a:pt x="214" y="436"/>
                  </a:cubicBezTo>
                  <a:cubicBezTo>
                    <a:pt x="200" y="437"/>
                    <a:pt x="187" y="433"/>
                    <a:pt x="187" y="416"/>
                  </a:cubicBezTo>
                  <a:cubicBezTo>
                    <a:pt x="187" y="399"/>
                    <a:pt x="200" y="397"/>
                    <a:pt x="214" y="397"/>
                  </a:cubicBezTo>
                  <a:cubicBezTo>
                    <a:pt x="230" y="397"/>
                    <a:pt x="245" y="396"/>
                    <a:pt x="259" y="408"/>
                  </a:cubicBezTo>
                  <a:cubicBezTo>
                    <a:pt x="266" y="413"/>
                    <a:pt x="282" y="409"/>
                    <a:pt x="294" y="407"/>
                  </a:cubicBezTo>
                  <a:cubicBezTo>
                    <a:pt x="351" y="399"/>
                    <a:pt x="387" y="362"/>
                    <a:pt x="391" y="310"/>
                  </a:cubicBezTo>
                  <a:cubicBezTo>
                    <a:pt x="391" y="307"/>
                    <a:pt x="391" y="305"/>
                    <a:pt x="391" y="30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endParaRPr>
            </a:p>
          </p:txBody>
        </p:sp>
        <p:sp>
          <p:nvSpPr>
            <p:cNvPr id="56" name="Freeform 24">
              <a:extLst>
                <a:ext uri="{FF2B5EF4-FFF2-40B4-BE49-F238E27FC236}">
                  <a16:creationId xmlns:a16="http://schemas.microsoft.com/office/drawing/2014/main" id="{63C73555-E80F-4559-B06E-53AB65005AF9}"/>
                </a:ext>
              </a:extLst>
            </p:cNvPr>
            <p:cNvSpPr>
              <a:spLocks/>
            </p:cNvSpPr>
            <p:nvPr/>
          </p:nvSpPr>
          <p:spPr bwMode="auto">
            <a:xfrm>
              <a:off x="867" y="1581"/>
              <a:ext cx="105" cy="362"/>
            </a:xfrm>
            <a:custGeom>
              <a:avLst/>
              <a:gdLst/>
              <a:ahLst/>
              <a:cxnLst>
                <a:cxn ang="0">
                  <a:pos x="44" y="76"/>
                </a:cxn>
                <a:cxn ang="0">
                  <a:pos x="44" y="128"/>
                </a:cxn>
                <a:cxn ang="0">
                  <a:pos x="23" y="152"/>
                </a:cxn>
                <a:cxn ang="0">
                  <a:pos x="0" y="129"/>
                </a:cxn>
                <a:cxn ang="0">
                  <a:pos x="0" y="23"/>
                </a:cxn>
                <a:cxn ang="0">
                  <a:pos x="23" y="0"/>
                </a:cxn>
                <a:cxn ang="0">
                  <a:pos x="44" y="24"/>
                </a:cxn>
                <a:cxn ang="0">
                  <a:pos x="44" y="76"/>
                </a:cxn>
              </a:cxnLst>
              <a:rect l="0" t="0" r="r" b="b"/>
              <a:pathLst>
                <a:path w="44" h="152">
                  <a:moveTo>
                    <a:pt x="44" y="76"/>
                  </a:moveTo>
                  <a:cubicBezTo>
                    <a:pt x="44" y="93"/>
                    <a:pt x="44" y="111"/>
                    <a:pt x="44" y="128"/>
                  </a:cubicBezTo>
                  <a:cubicBezTo>
                    <a:pt x="44" y="142"/>
                    <a:pt x="37" y="152"/>
                    <a:pt x="23" y="152"/>
                  </a:cubicBezTo>
                  <a:cubicBezTo>
                    <a:pt x="8" y="152"/>
                    <a:pt x="1" y="142"/>
                    <a:pt x="0" y="129"/>
                  </a:cubicBezTo>
                  <a:cubicBezTo>
                    <a:pt x="0" y="94"/>
                    <a:pt x="0" y="58"/>
                    <a:pt x="0" y="23"/>
                  </a:cubicBezTo>
                  <a:cubicBezTo>
                    <a:pt x="1" y="10"/>
                    <a:pt x="8" y="0"/>
                    <a:pt x="23" y="0"/>
                  </a:cubicBezTo>
                  <a:cubicBezTo>
                    <a:pt x="37" y="1"/>
                    <a:pt x="44" y="10"/>
                    <a:pt x="44" y="24"/>
                  </a:cubicBezTo>
                  <a:cubicBezTo>
                    <a:pt x="44" y="42"/>
                    <a:pt x="44" y="59"/>
                    <a:pt x="44" y="7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endParaRPr>
            </a:p>
          </p:txBody>
        </p:sp>
        <p:sp>
          <p:nvSpPr>
            <p:cNvPr id="58" name="Freeform 25">
              <a:extLst>
                <a:ext uri="{FF2B5EF4-FFF2-40B4-BE49-F238E27FC236}">
                  <a16:creationId xmlns:a16="http://schemas.microsoft.com/office/drawing/2014/main" id="{B14908AE-D0F8-41B4-82E8-0F31D2D70BDB}"/>
                </a:ext>
              </a:extLst>
            </p:cNvPr>
            <p:cNvSpPr>
              <a:spLocks/>
            </p:cNvSpPr>
            <p:nvPr/>
          </p:nvSpPr>
          <p:spPr bwMode="auto">
            <a:xfrm>
              <a:off x="1450" y="1581"/>
              <a:ext cx="105" cy="362"/>
            </a:xfrm>
            <a:custGeom>
              <a:avLst/>
              <a:gdLst/>
              <a:ahLst/>
              <a:cxnLst>
                <a:cxn ang="0">
                  <a:pos x="0" y="74"/>
                </a:cxn>
                <a:cxn ang="0">
                  <a:pos x="1" y="24"/>
                </a:cxn>
                <a:cxn ang="0">
                  <a:pos x="21" y="0"/>
                </a:cxn>
                <a:cxn ang="0">
                  <a:pos x="44" y="25"/>
                </a:cxn>
                <a:cxn ang="0">
                  <a:pos x="44" y="127"/>
                </a:cxn>
                <a:cxn ang="0">
                  <a:pos x="22" y="152"/>
                </a:cxn>
                <a:cxn ang="0">
                  <a:pos x="0" y="126"/>
                </a:cxn>
                <a:cxn ang="0">
                  <a:pos x="0" y="74"/>
                </a:cxn>
              </a:cxnLst>
              <a:rect l="0" t="0" r="r" b="b"/>
              <a:pathLst>
                <a:path w="44" h="152">
                  <a:moveTo>
                    <a:pt x="0" y="74"/>
                  </a:moveTo>
                  <a:cubicBezTo>
                    <a:pt x="0" y="58"/>
                    <a:pt x="0" y="41"/>
                    <a:pt x="1" y="24"/>
                  </a:cubicBezTo>
                  <a:cubicBezTo>
                    <a:pt x="1" y="11"/>
                    <a:pt x="7" y="0"/>
                    <a:pt x="21" y="0"/>
                  </a:cubicBezTo>
                  <a:cubicBezTo>
                    <a:pt x="37" y="0"/>
                    <a:pt x="44" y="10"/>
                    <a:pt x="44" y="25"/>
                  </a:cubicBezTo>
                  <a:cubicBezTo>
                    <a:pt x="44" y="59"/>
                    <a:pt x="44" y="93"/>
                    <a:pt x="44" y="127"/>
                  </a:cubicBezTo>
                  <a:cubicBezTo>
                    <a:pt x="44" y="141"/>
                    <a:pt x="37" y="152"/>
                    <a:pt x="22" y="152"/>
                  </a:cubicBezTo>
                  <a:cubicBezTo>
                    <a:pt x="6" y="152"/>
                    <a:pt x="1" y="140"/>
                    <a:pt x="0" y="126"/>
                  </a:cubicBezTo>
                  <a:cubicBezTo>
                    <a:pt x="0" y="109"/>
                    <a:pt x="0" y="92"/>
                    <a:pt x="0" y="7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endParaRPr>
            </a:p>
          </p:txBody>
        </p:sp>
      </p:grpSp>
      <p:sp>
        <p:nvSpPr>
          <p:cNvPr id="59" name="TextBox 58"/>
          <p:cNvSpPr txBox="1"/>
          <p:nvPr/>
        </p:nvSpPr>
        <p:spPr>
          <a:xfrm>
            <a:off x="3264116" y="1801649"/>
            <a:ext cx="2725403" cy="1596197"/>
          </a:xfrm>
          <a:prstGeom prst="rect">
            <a:avLst/>
          </a:prstGeom>
          <a:noFill/>
        </p:spPr>
        <p:txBody>
          <a:bodyPr wrap="square" lIns="36000" tIns="36000" rIns="36000" bIns="36000" rtlCol="0" anchor="ctr">
            <a:spAutoFit/>
          </a:bodyPr>
          <a:lstStyle/>
          <a:p>
            <a:pPr marL="109538">
              <a:spcBef>
                <a:spcPts val="200"/>
              </a:spcBef>
              <a:spcAft>
                <a:spcPts val="600"/>
              </a:spcAft>
              <a:buSzPct val="90000"/>
              <a:defRPr/>
            </a:pPr>
            <a:r>
              <a:rPr lang="en-US" sz="1200" b="1" dirty="0" smtClean="0">
                <a:solidFill>
                  <a:srgbClr val="000000"/>
                </a:solidFill>
                <a:sym typeface="Symbol" pitchFamily="18" charset="2"/>
              </a:rPr>
              <a:t>Fast tracked Customer Interaction Centre capabilities to answer increased remote requests</a:t>
            </a:r>
            <a:endParaRPr lang="en-US" sz="1200" b="1" dirty="0">
              <a:solidFill>
                <a:srgbClr val="000000"/>
              </a:solidFill>
              <a:sym typeface="Symbol" pitchFamily="18" charset="2"/>
            </a:endParaRPr>
          </a:p>
          <a:p>
            <a:pPr marL="287338" lvl="0" indent="-177800" defTabSz="2006600">
              <a:spcBef>
                <a:spcPts val="600"/>
              </a:spcBef>
              <a:buSzPct val="90000"/>
              <a:buFont typeface="Wingdings" panose="05000000000000000000" pitchFamily="2" charset="2"/>
              <a:buChar char="ü"/>
              <a:defRPr/>
            </a:pPr>
            <a:r>
              <a:rPr lang="en-US" sz="1300" b="1" kern="0" dirty="0" smtClean="0">
                <a:solidFill>
                  <a:schemeClr val="tx1">
                    <a:lumMod val="65000"/>
                    <a:lumOff val="35000"/>
                  </a:schemeClr>
                </a:solidFill>
                <a:sym typeface="Symbol" pitchFamily="18" charset="2"/>
              </a:rPr>
              <a:t>+46% </a:t>
            </a:r>
            <a:r>
              <a:rPr lang="en-US" sz="1100" kern="0" dirty="0" smtClean="0">
                <a:solidFill>
                  <a:srgbClr val="000000"/>
                </a:solidFill>
                <a:sym typeface="Symbol" pitchFamily="18" charset="2"/>
              </a:rPr>
              <a:t>answered customer calls </a:t>
            </a:r>
            <a:r>
              <a:rPr lang="en-US" sz="1100" dirty="0" smtClean="0">
                <a:solidFill>
                  <a:srgbClr val="000000"/>
                </a:solidFill>
              </a:rPr>
              <a:t>vs H1 2020</a:t>
            </a:r>
          </a:p>
          <a:p>
            <a:pPr marL="287338" indent="-177800" defTabSz="2006600">
              <a:spcBef>
                <a:spcPts val="600"/>
              </a:spcBef>
              <a:buSzPct val="90000"/>
              <a:buFont typeface="Wingdings" panose="05000000000000000000" pitchFamily="2" charset="2"/>
              <a:buChar char="ü"/>
              <a:defRPr/>
            </a:pPr>
            <a:r>
              <a:rPr lang="en-US" sz="1300" b="1" kern="0" dirty="0" smtClean="0">
                <a:solidFill>
                  <a:schemeClr val="tx1">
                    <a:lumMod val="65000"/>
                    <a:lumOff val="35000"/>
                  </a:schemeClr>
                </a:solidFill>
                <a:sym typeface="Symbol" pitchFamily="18" charset="2"/>
              </a:rPr>
              <a:t>+83% </a:t>
            </a:r>
            <a:r>
              <a:rPr lang="en-US" sz="1100" kern="0" dirty="0" smtClean="0">
                <a:solidFill>
                  <a:srgbClr val="000000"/>
                </a:solidFill>
                <a:sym typeface="Symbol" pitchFamily="18" charset="2"/>
              </a:rPr>
              <a:t>written interactions </a:t>
            </a:r>
            <a:r>
              <a:rPr lang="en-US" sz="1100" dirty="0" smtClean="0">
                <a:solidFill>
                  <a:srgbClr val="000000"/>
                </a:solidFill>
              </a:rPr>
              <a:t>vs </a:t>
            </a:r>
            <a:r>
              <a:rPr lang="en-US" sz="1100" dirty="0">
                <a:solidFill>
                  <a:srgbClr val="000000"/>
                </a:solidFill>
              </a:rPr>
              <a:t>H1 </a:t>
            </a:r>
            <a:r>
              <a:rPr lang="en-US" sz="1100" dirty="0" smtClean="0">
                <a:solidFill>
                  <a:srgbClr val="000000"/>
                </a:solidFill>
              </a:rPr>
              <a:t>2020</a:t>
            </a:r>
          </a:p>
        </p:txBody>
      </p:sp>
      <p:sp>
        <p:nvSpPr>
          <p:cNvPr id="54" name="Rectangle 53"/>
          <p:cNvSpPr/>
          <p:nvPr/>
        </p:nvSpPr>
        <p:spPr>
          <a:xfrm>
            <a:off x="337918" y="4169551"/>
            <a:ext cx="8506933" cy="540427"/>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lgn="ctr" defTabSz="742950">
              <a:spcBef>
                <a:spcPct val="30000"/>
              </a:spcBef>
              <a:defRPr/>
            </a:pPr>
            <a:r>
              <a:rPr lang="en-US" sz="1100" b="1" dirty="0" smtClean="0"/>
              <a:t>CLIENTS’ DIGITAL EXPERIENCE FURTHER ENHANCED</a:t>
            </a:r>
            <a:endParaRPr lang="en-US" sz="1100" b="1" dirty="0"/>
          </a:p>
        </p:txBody>
      </p:sp>
      <p:sp>
        <p:nvSpPr>
          <p:cNvPr id="60" name="TextBox 59"/>
          <p:cNvSpPr txBox="1"/>
          <p:nvPr/>
        </p:nvSpPr>
        <p:spPr>
          <a:xfrm>
            <a:off x="4487694" y="4772071"/>
            <a:ext cx="4357157" cy="1396142"/>
          </a:xfrm>
          <a:prstGeom prst="rect">
            <a:avLst/>
          </a:prstGeom>
          <a:noFill/>
        </p:spPr>
        <p:txBody>
          <a:bodyPr wrap="square" lIns="36000" tIns="36000" rIns="36000" bIns="36000" rtlCol="0" anchor="ctr">
            <a:spAutoFit/>
          </a:bodyPr>
          <a:lstStyle/>
          <a:p>
            <a:pPr marL="287338" lvl="0" indent="-177800" defTabSz="2006600">
              <a:spcBef>
                <a:spcPts val="600"/>
              </a:spcBef>
              <a:spcAft>
                <a:spcPts val="600"/>
              </a:spcAft>
              <a:buSzPct val="90000"/>
              <a:buFont typeface="Wingdings" panose="05000000000000000000" pitchFamily="2" charset="2"/>
              <a:buChar char="ü"/>
              <a:defRPr/>
            </a:pPr>
            <a:r>
              <a:rPr lang="en-US" sz="1100" kern="0" dirty="0" smtClean="0">
                <a:sym typeface="Symbol" pitchFamily="18" charset="2"/>
              </a:rPr>
              <a:t>Partnership </a:t>
            </a:r>
            <a:r>
              <a:rPr lang="en-US" sz="1100" kern="0" dirty="0">
                <a:sym typeface="Symbol" pitchFamily="18" charset="2"/>
              </a:rPr>
              <a:t>with </a:t>
            </a:r>
            <a:r>
              <a:rPr lang="en-US" sz="1100" kern="0" dirty="0" err="1">
                <a:sym typeface="Symbol" pitchFamily="18" charset="2"/>
              </a:rPr>
              <a:t>Mastercard</a:t>
            </a:r>
            <a:r>
              <a:rPr lang="en-US" sz="1100" kern="0" dirty="0">
                <a:sym typeface="Symbol" pitchFamily="18" charset="2"/>
              </a:rPr>
              <a:t> and Octet Europe, </a:t>
            </a:r>
            <a:r>
              <a:rPr lang="en-US" sz="1100" kern="0" dirty="0" smtClean="0">
                <a:sym typeface="Symbol" pitchFamily="18" charset="2"/>
              </a:rPr>
              <a:t>for </a:t>
            </a:r>
            <a:r>
              <a:rPr lang="en-US" sz="1100" kern="0" dirty="0">
                <a:sym typeface="Symbol" pitchFamily="18" charset="2"/>
              </a:rPr>
              <a:t>easy and free of charge access for SMEs to an international trade platform</a:t>
            </a:r>
          </a:p>
          <a:p>
            <a:pPr marL="287338" lvl="0" indent="-177800" defTabSz="2006600">
              <a:spcBef>
                <a:spcPts val="600"/>
              </a:spcBef>
              <a:spcAft>
                <a:spcPts val="600"/>
              </a:spcAft>
              <a:buSzPct val="90000"/>
              <a:buFont typeface="Wingdings" panose="05000000000000000000" pitchFamily="2" charset="2"/>
              <a:buChar char="ü"/>
              <a:defRPr/>
            </a:pPr>
            <a:r>
              <a:rPr lang="en-US" sz="1100" kern="0" dirty="0" smtClean="0">
                <a:sym typeface="Symbol" pitchFamily="18" charset="2"/>
              </a:rPr>
              <a:t>Implementation </a:t>
            </a:r>
            <a:r>
              <a:rPr lang="en-US" sz="1100" kern="0" dirty="0">
                <a:sym typeface="Symbol" pitchFamily="18" charset="2"/>
              </a:rPr>
              <a:t>of physical token for </a:t>
            </a:r>
            <a:r>
              <a:rPr lang="en-US" sz="1100" kern="0" dirty="0" err="1">
                <a:sym typeface="Symbol" pitchFamily="18" charset="2"/>
              </a:rPr>
              <a:t>BRD@Office</a:t>
            </a:r>
            <a:r>
              <a:rPr lang="en-US" sz="1100" kern="0" dirty="0">
                <a:sym typeface="Symbol" pitchFamily="18" charset="2"/>
              </a:rPr>
              <a:t> with </a:t>
            </a:r>
            <a:r>
              <a:rPr lang="en-US" sz="1100" kern="0" dirty="0" err="1">
                <a:sym typeface="Symbol" pitchFamily="18" charset="2"/>
              </a:rPr>
              <a:t>Cronto</a:t>
            </a:r>
            <a:r>
              <a:rPr lang="en-US" sz="1100" kern="0" dirty="0">
                <a:sym typeface="Symbol" pitchFamily="18" charset="2"/>
              </a:rPr>
              <a:t> technology for corporate clients, adding new </a:t>
            </a:r>
            <a:r>
              <a:rPr lang="en-US" sz="1100" kern="0" dirty="0" smtClean="0">
                <a:sym typeface="Symbol" pitchFamily="18" charset="2"/>
              </a:rPr>
              <a:t>features</a:t>
            </a:r>
          </a:p>
          <a:p>
            <a:pPr marL="287338" lvl="0" indent="-177800" defTabSz="2006600">
              <a:spcBef>
                <a:spcPts val="600"/>
              </a:spcBef>
              <a:buSzPct val="90000"/>
              <a:buFont typeface="Wingdings" panose="05000000000000000000" pitchFamily="2" charset="2"/>
              <a:buChar char="ü"/>
              <a:defRPr/>
            </a:pPr>
            <a:r>
              <a:rPr lang="en-US" sz="1100" kern="0" dirty="0" smtClean="0">
                <a:sym typeface="Symbol" pitchFamily="18" charset="2"/>
              </a:rPr>
              <a:t>Enhanced digital </a:t>
            </a:r>
            <a:r>
              <a:rPr lang="en-US" sz="1100" kern="0" dirty="0">
                <a:sym typeface="Symbol" pitchFamily="18" charset="2"/>
              </a:rPr>
              <a:t>trade finance </a:t>
            </a:r>
            <a:r>
              <a:rPr lang="en-US" sz="1100" kern="0" dirty="0" smtClean="0">
                <a:sym typeface="Symbol" pitchFamily="18" charset="2"/>
              </a:rPr>
              <a:t>offer with automated Letter </a:t>
            </a:r>
            <a:r>
              <a:rPr lang="en-US" sz="1100" kern="0" dirty="0">
                <a:sym typeface="Symbol" pitchFamily="18" charset="2"/>
              </a:rPr>
              <a:t>of Credit </a:t>
            </a:r>
            <a:r>
              <a:rPr lang="en-US" sz="1100" kern="0" dirty="0" smtClean="0">
                <a:sym typeface="Symbol" pitchFamily="18" charset="2"/>
              </a:rPr>
              <a:t>flow</a:t>
            </a:r>
          </a:p>
        </p:txBody>
      </p:sp>
      <p:sp>
        <p:nvSpPr>
          <p:cNvPr id="4" name="Rectangle 3"/>
          <p:cNvSpPr/>
          <p:nvPr/>
        </p:nvSpPr>
        <p:spPr>
          <a:xfrm>
            <a:off x="6352988" y="3699536"/>
            <a:ext cx="2348720" cy="292388"/>
          </a:xfrm>
          <a:prstGeom prst="rect">
            <a:avLst/>
          </a:prstGeom>
        </p:spPr>
        <p:txBody>
          <a:bodyPr wrap="none">
            <a:spAutoFit/>
          </a:bodyPr>
          <a:lstStyle/>
          <a:p>
            <a:pPr algn="ctr"/>
            <a:r>
              <a:rPr lang="en-US" sz="1300" b="1" dirty="0" smtClean="0">
                <a:solidFill>
                  <a:srgbClr val="002060"/>
                </a:solidFill>
              </a:rPr>
              <a:t>-185 </a:t>
            </a:r>
            <a:r>
              <a:rPr lang="en-US" sz="1100" b="1" dirty="0" smtClean="0"/>
              <a:t>branches</a:t>
            </a:r>
            <a:r>
              <a:rPr lang="en-US" sz="1100" b="1" dirty="0"/>
              <a:t> </a:t>
            </a:r>
            <a:r>
              <a:rPr lang="en-US" sz="1100" b="1" dirty="0" smtClean="0"/>
              <a:t>since </a:t>
            </a:r>
            <a:r>
              <a:rPr lang="en-US" sz="1300" b="1" dirty="0">
                <a:solidFill>
                  <a:srgbClr val="002060"/>
                </a:solidFill>
              </a:rPr>
              <a:t>end 2016</a:t>
            </a:r>
          </a:p>
        </p:txBody>
      </p:sp>
    </p:spTree>
    <p:extLst>
      <p:ext uri="{BB962C8B-B14F-4D97-AF65-F5344CB8AC3E}">
        <p14:creationId xmlns:p14="http://schemas.microsoft.com/office/powerpoint/2010/main" val="161759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extLst>
              <p:ext uri="{D42A27DB-BD31-4B8C-83A1-F6EECF244321}">
                <p14:modId xmlns:p14="http://schemas.microsoft.com/office/powerpoint/2010/main" val="324196288"/>
              </p:ext>
            </p:extLst>
          </p:nvPr>
        </p:nvPicPr>
        <p:blipFill>
          <a:blip r:embed="rId2"/>
          <a:stretch>
            <a:fillRect/>
          </a:stretch>
        </p:blipFill>
        <p:spPr>
          <a:xfrm>
            <a:off x="4843074" y="4306928"/>
            <a:ext cx="3952391" cy="1820711"/>
          </a:xfrm>
          <a:prstGeom prst="rect">
            <a:avLst/>
          </a:prstGeom>
        </p:spPr>
      </p:pic>
      <p:sp>
        <p:nvSpPr>
          <p:cNvPr id="2" name="Title 1"/>
          <p:cNvSpPr>
            <a:spLocks noGrp="1"/>
          </p:cNvSpPr>
          <p:nvPr>
            <p:ph type="title"/>
          </p:nvPr>
        </p:nvSpPr>
        <p:spPr>
          <a:xfrm>
            <a:off x="352965" y="288551"/>
            <a:ext cx="8551034" cy="323165"/>
          </a:xfrm>
        </p:spPr>
        <p:txBody>
          <a:bodyPr/>
          <a:lstStyle/>
          <a:p>
            <a:pPr algn="l"/>
            <a:r>
              <a:rPr lang="en-US" sz="1480" dirty="0" smtClean="0">
                <a:solidFill>
                  <a:srgbClr val="DE0025"/>
                </a:solidFill>
              </a:rPr>
              <a:t>STRONG GROWTH OF corporate financing ACTIVITY</a:t>
            </a:r>
            <a:endParaRPr lang="en-US" sz="1480" dirty="0">
              <a:solidFill>
                <a:srgbClr val="DE0025"/>
              </a:solidFill>
            </a:endParaRPr>
          </a:p>
        </p:txBody>
      </p:sp>
      <p:sp>
        <p:nvSpPr>
          <p:cNvPr id="33" name="Text Placeholder 6"/>
          <p:cNvSpPr>
            <a:spLocks noGrp="1"/>
          </p:cNvSpPr>
          <p:nvPr>
            <p:ph type="body" sz="quarter" idx="21"/>
          </p:nvPr>
        </p:nvSpPr>
        <p:spPr>
          <a:xfrm>
            <a:off x="4659086" y="1081920"/>
            <a:ext cx="4244912" cy="2413050"/>
          </a:xfrm>
        </p:spPr>
        <p:txBody>
          <a:bodyPr/>
          <a:lstStyle/>
          <a:p>
            <a:endParaRPr lang="en-US" dirty="0"/>
          </a:p>
        </p:txBody>
      </p:sp>
      <p:sp>
        <p:nvSpPr>
          <p:cNvPr id="8" name="Text Placeholder 7"/>
          <p:cNvSpPr>
            <a:spLocks noGrp="1"/>
          </p:cNvSpPr>
          <p:nvPr>
            <p:ph type="body" sz="quarter" idx="22"/>
          </p:nvPr>
        </p:nvSpPr>
        <p:spPr>
          <a:xfrm>
            <a:off x="5567980" y="876588"/>
            <a:ext cx="2348967" cy="413694"/>
          </a:xfrm>
        </p:spPr>
        <p:txBody>
          <a:bodyPr/>
          <a:lstStyle/>
          <a:p>
            <a:pPr>
              <a:spcBef>
                <a:spcPts val="0"/>
              </a:spcBef>
            </a:pPr>
            <a:r>
              <a:rPr lang="en-US" sz="1108" dirty="0"/>
              <a:t>NET LOANS </a:t>
            </a:r>
          </a:p>
          <a:p>
            <a:pPr>
              <a:spcBef>
                <a:spcPts val="0"/>
              </a:spcBef>
            </a:pPr>
            <a:r>
              <a:rPr lang="en-US" sz="1108" dirty="0"/>
              <a:t> </a:t>
            </a:r>
            <a:r>
              <a:rPr lang="en-US" sz="1108" dirty="0" smtClean="0"/>
              <a:t>(end of period </a:t>
            </a:r>
            <a:r>
              <a:rPr lang="en-US" sz="1108" dirty="0"/>
              <a:t>amounts, RON </a:t>
            </a:r>
            <a:r>
              <a:rPr lang="en-US" sz="1108" dirty="0" err="1"/>
              <a:t>bn</a:t>
            </a:r>
            <a:r>
              <a:rPr lang="en-US" sz="1108" dirty="0"/>
              <a:t>)</a:t>
            </a:r>
          </a:p>
        </p:txBody>
      </p:sp>
      <p:sp>
        <p:nvSpPr>
          <p:cNvPr id="26" name="TextBox 3"/>
          <p:cNvSpPr txBox="1"/>
          <p:nvPr/>
        </p:nvSpPr>
        <p:spPr>
          <a:xfrm>
            <a:off x="8021181" y="1088418"/>
            <a:ext cx="642183" cy="2279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latin typeface="Arial" pitchFamily="34" charset="0"/>
                <a:cs typeface="Arial" pitchFamily="34" charset="0"/>
              </a:rPr>
              <a:t>Y/Y</a:t>
            </a:r>
            <a:endParaRPr lang="ro-RO" sz="1000" b="1" dirty="0">
              <a:latin typeface="Arial" pitchFamily="34" charset="0"/>
              <a:cs typeface="Arial" pitchFamily="34" charset="0"/>
            </a:endParaRPr>
          </a:p>
        </p:txBody>
      </p:sp>
      <p:sp>
        <p:nvSpPr>
          <p:cNvPr id="27" name="TextBox 4"/>
          <p:cNvSpPr txBox="1"/>
          <p:nvPr/>
        </p:nvSpPr>
        <p:spPr>
          <a:xfrm>
            <a:off x="7985794" y="1297120"/>
            <a:ext cx="679937" cy="3475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0" u="none" strike="noStrike" dirty="0" smtClean="0">
                <a:solidFill>
                  <a:srgbClr val="000000"/>
                </a:solidFill>
                <a:latin typeface="Arial" pitchFamily="34" charset="0"/>
                <a:cs typeface="Arial" pitchFamily="34" charset="0"/>
              </a:rPr>
              <a:t>+1.2%</a:t>
            </a:r>
            <a:endParaRPr lang="ro-RO" sz="1000" b="1" dirty="0">
              <a:latin typeface="Arial" pitchFamily="34" charset="0"/>
              <a:cs typeface="Arial" pitchFamily="34" charset="0"/>
            </a:endParaRPr>
          </a:p>
        </p:txBody>
      </p:sp>
      <p:sp>
        <p:nvSpPr>
          <p:cNvPr id="28" name="TextBox 5"/>
          <p:cNvSpPr txBox="1"/>
          <p:nvPr/>
        </p:nvSpPr>
        <p:spPr>
          <a:xfrm>
            <a:off x="7974420" y="2291881"/>
            <a:ext cx="679937" cy="3312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chemeClr val="accent4">
                    <a:lumMod val="75000"/>
                  </a:schemeClr>
                </a:solidFill>
                <a:latin typeface="Arial"/>
                <a:cs typeface="Arial"/>
              </a:rPr>
              <a:t>+0.5%</a:t>
            </a:r>
            <a:endParaRPr lang="ro-RO" sz="1000" b="1" dirty="0">
              <a:solidFill>
                <a:schemeClr val="accent4">
                  <a:lumMod val="75000"/>
                </a:schemeClr>
              </a:solidFill>
              <a:latin typeface="Arial"/>
              <a:cs typeface="Arial"/>
            </a:endParaRPr>
          </a:p>
        </p:txBody>
      </p:sp>
      <p:sp>
        <p:nvSpPr>
          <p:cNvPr id="31" name="TextBox 6"/>
          <p:cNvSpPr txBox="1"/>
          <p:nvPr/>
        </p:nvSpPr>
        <p:spPr>
          <a:xfrm>
            <a:off x="7987726" y="2741688"/>
            <a:ext cx="679937" cy="3298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0" u="none" strike="noStrike" dirty="0" smtClean="0">
                <a:solidFill>
                  <a:schemeClr val="accent4">
                    <a:lumMod val="50000"/>
                  </a:schemeClr>
                </a:solidFill>
                <a:latin typeface="Arial" pitchFamily="34" charset="0"/>
                <a:cs typeface="Arial" pitchFamily="34" charset="0"/>
              </a:rPr>
              <a:t>-13.2%</a:t>
            </a:r>
            <a:endParaRPr lang="ro-RO" sz="1000" b="1" dirty="0">
              <a:solidFill>
                <a:schemeClr val="accent4">
                  <a:lumMod val="50000"/>
                </a:schemeClr>
              </a:solidFill>
              <a:latin typeface="Arial" pitchFamily="34" charset="0"/>
              <a:cs typeface="Arial" pitchFamily="34" charset="0"/>
            </a:endParaRPr>
          </a:p>
        </p:txBody>
      </p:sp>
      <p:sp>
        <p:nvSpPr>
          <p:cNvPr id="4" name="TextBox 3"/>
          <p:cNvSpPr txBox="1"/>
          <p:nvPr/>
        </p:nvSpPr>
        <p:spPr>
          <a:xfrm>
            <a:off x="277292" y="3794214"/>
            <a:ext cx="3955806" cy="1103755"/>
          </a:xfrm>
          <a:prstGeom prst="rect">
            <a:avLst/>
          </a:prstGeom>
          <a:noFill/>
        </p:spPr>
        <p:txBody>
          <a:bodyPr wrap="square" lIns="36000" tIns="36000" rIns="36000" bIns="36000" rtlCol="0" anchor="ctr">
            <a:spAutoFit/>
          </a:bodyPr>
          <a:lstStyle/>
          <a:p>
            <a:pPr lvl="0">
              <a:spcBef>
                <a:spcPts val="400"/>
              </a:spcBef>
              <a:buClr>
                <a:srgbClr val="F0001E"/>
              </a:buClr>
              <a:buSzPct val="90000"/>
              <a:defRPr/>
            </a:pPr>
            <a:r>
              <a:rPr lang="en-US" sz="1200" b="1" kern="0" dirty="0" smtClean="0">
                <a:solidFill>
                  <a:srgbClr val="D80409"/>
                </a:solidFill>
              </a:rPr>
              <a:t>Retail loan production impacted by lockdown... </a:t>
            </a:r>
          </a:p>
          <a:p>
            <a:pPr lvl="0">
              <a:spcBef>
                <a:spcPts val="400"/>
              </a:spcBef>
              <a:buClr>
                <a:srgbClr val="F0001E"/>
              </a:buClr>
              <a:buSzPct val="90000"/>
              <a:defRPr/>
            </a:pPr>
            <a:r>
              <a:rPr lang="en-US" sz="1100" dirty="0"/>
              <a:t>-45% </a:t>
            </a:r>
            <a:r>
              <a:rPr lang="en-US" sz="1100" dirty="0" smtClean="0"/>
              <a:t>decrease of retail loans production in Q2 2020 y/y</a:t>
            </a:r>
          </a:p>
          <a:p>
            <a:pPr lvl="0">
              <a:spcBef>
                <a:spcPts val="400"/>
              </a:spcBef>
              <a:buClr>
                <a:srgbClr val="F0001E"/>
              </a:buClr>
              <a:buSzPct val="90000"/>
              <a:defRPr/>
            </a:pPr>
            <a:endParaRPr lang="en-US" sz="1100" dirty="0"/>
          </a:p>
          <a:p>
            <a:pPr marL="280988" lvl="0">
              <a:spcBef>
                <a:spcPts val="400"/>
              </a:spcBef>
              <a:buClr>
                <a:srgbClr val="F0001E"/>
              </a:buClr>
              <a:buSzPct val="90000"/>
              <a:defRPr/>
            </a:pPr>
            <a:r>
              <a:rPr lang="en-US" sz="1200" b="1" kern="0" dirty="0" smtClean="0">
                <a:solidFill>
                  <a:srgbClr val="D80409"/>
                </a:solidFill>
              </a:rPr>
              <a:t>….but strong </a:t>
            </a:r>
            <a:r>
              <a:rPr lang="en-US" sz="1200" b="1" kern="0" dirty="0">
                <a:solidFill>
                  <a:srgbClr val="D80409"/>
                </a:solidFill>
              </a:rPr>
              <a:t>rebound </a:t>
            </a:r>
            <a:r>
              <a:rPr lang="en-US" sz="1100" dirty="0"/>
              <a:t>in consumer loan production in May, back to pre-crisis level starting late </a:t>
            </a:r>
            <a:r>
              <a:rPr lang="en-US" sz="1100" dirty="0" smtClean="0"/>
              <a:t>June</a:t>
            </a:r>
            <a:endParaRPr lang="en-US" sz="1100" dirty="0"/>
          </a:p>
        </p:txBody>
      </p:sp>
      <p:sp>
        <p:nvSpPr>
          <p:cNvPr id="16" name="TextBox 15"/>
          <p:cNvSpPr txBox="1"/>
          <p:nvPr/>
        </p:nvSpPr>
        <p:spPr>
          <a:xfrm>
            <a:off x="277292" y="1081920"/>
            <a:ext cx="3951217" cy="1088366"/>
          </a:xfrm>
          <a:prstGeom prst="rect">
            <a:avLst/>
          </a:prstGeom>
          <a:noFill/>
        </p:spPr>
        <p:txBody>
          <a:bodyPr wrap="square" lIns="36000" tIns="36000" rIns="36000" bIns="36000" rtlCol="0" anchor="ctr">
            <a:spAutoFit/>
          </a:bodyPr>
          <a:lstStyle/>
          <a:p>
            <a:pPr>
              <a:spcBef>
                <a:spcPts val="400"/>
              </a:spcBef>
              <a:buClr>
                <a:srgbClr val="F0001E"/>
              </a:buClr>
              <a:buSzPct val="90000"/>
              <a:defRPr/>
            </a:pPr>
            <a:r>
              <a:rPr lang="en-US" sz="1200" b="1" kern="0" dirty="0" smtClean="0">
                <a:solidFill>
                  <a:srgbClr val="D80409"/>
                </a:solidFill>
              </a:rPr>
              <a:t>Sustained corporate financing activity</a:t>
            </a:r>
          </a:p>
          <a:p>
            <a:pPr>
              <a:spcBef>
                <a:spcPts val="400"/>
              </a:spcBef>
              <a:buClr>
                <a:srgbClr val="F0001E"/>
              </a:buClr>
              <a:buSzPct val="90000"/>
              <a:defRPr/>
            </a:pPr>
            <a:r>
              <a:rPr lang="en-US" sz="1100" dirty="0" smtClean="0"/>
              <a:t>Loans </a:t>
            </a:r>
            <a:r>
              <a:rPr lang="en-US" sz="1100" dirty="0"/>
              <a:t>to SME up by </a:t>
            </a:r>
            <a:r>
              <a:rPr lang="en-US" sz="1100" dirty="0" smtClean="0"/>
              <a:t>+7.2% y/y and </a:t>
            </a:r>
            <a:r>
              <a:rPr lang="en-US" sz="1100" dirty="0"/>
              <a:t>large companies advance of </a:t>
            </a:r>
            <a:r>
              <a:rPr lang="en-US" sz="1100" dirty="0" smtClean="0"/>
              <a:t>+4.6% y/y</a:t>
            </a:r>
          </a:p>
          <a:p>
            <a:pPr>
              <a:spcBef>
                <a:spcPts val="400"/>
              </a:spcBef>
              <a:buClr>
                <a:srgbClr val="F0001E"/>
              </a:buClr>
              <a:buSzPct val="90000"/>
              <a:defRPr/>
            </a:pPr>
            <a:r>
              <a:rPr lang="en-US" sz="1100" dirty="0" smtClean="0"/>
              <a:t>Active </a:t>
            </a:r>
            <a:r>
              <a:rPr lang="en-US" sz="1100" dirty="0"/>
              <a:t>participation in IMM Invest </a:t>
            </a:r>
            <a:r>
              <a:rPr lang="en-US" sz="1100" dirty="0" err="1"/>
              <a:t>Programme</a:t>
            </a:r>
            <a:r>
              <a:rPr lang="en-US" sz="1100" dirty="0"/>
              <a:t> </a:t>
            </a:r>
            <a:endParaRPr lang="en-US" sz="1100" dirty="0" smtClean="0"/>
          </a:p>
          <a:p>
            <a:pPr>
              <a:spcBef>
                <a:spcPts val="400"/>
              </a:spcBef>
              <a:buClr>
                <a:srgbClr val="F0001E"/>
              </a:buClr>
              <a:buSzPct val="90000"/>
              <a:defRPr/>
            </a:pPr>
            <a:r>
              <a:rPr lang="en-US" sz="1100" dirty="0" smtClean="0"/>
              <a:t>Overall leasing portfolio increasing by +16.6% y/y</a:t>
            </a:r>
          </a:p>
        </p:txBody>
      </p:sp>
      <p:sp>
        <p:nvSpPr>
          <p:cNvPr id="17" name="Text Placeholder 6"/>
          <p:cNvSpPr>
            <a:spLocks noGrp="1"/>
          </p:cNvSpPr>
          <p:nvPr>
            <p:ph type="body" sz="quarter" idx="21"/>
          </p:nvPr>
        </p:nvSpPr>
        <p:spPr>
          <a:xfrm>
            <a:off x="4659086" y="3802791"/>
            <a:ext cx="4244912" cy="2413050"/>
          </a:xfrm>
        </p:spPr>
        <p:txBody>
          <a:bodyPr/>
          <a:lstStyle/>
          <a:p>
            <a:endParaRPr lang="en-US" dirty="0"/>
          </a:p>
        </p:txBody>
      </p:sp>
      <p:sp>
        <p:nvSpPr>
          <p:cNvPr id="18" name="Text Placeholder 7"/>
          <p:cNvSpPr>
            <a:spLocks noGrp="1"/>
          </p:cNvSpPr>
          <p:nvPr>
            <p:ph type="body" sz="quarter" idx="22"/>
          </p:nvPr>
        </p:nvSpPr>
        <p:spPr>
          <a:xfrm>
            <a:off x="5657874" y="3685260"/>
            <a:ext cx="2474002" cy="243199"/>
          </a:xfrm>
        </p:spPr>
        <p:txBody>
          <a:bodyPr/>
          <a:lstStyle/>
          <a:p>
            <a:pPr>
              <a:spcBef>
                <a:spcPts val="0"/>
              </a:spcBef>
            </a:pPr>
            <a:r>
              <a:rPr lang="en-US" sz="1108" dirty="0" smtClean="0"/>
              <a:t>INDIVIDUALS LOAN PRODUCTION</a:t>
            </a:r>
            <a:endParaRPr lang="en-US" sz="1108" dirty="0"/>
          </a:p>
        </p:txBody>
      </p:sp>
      <p:sp>
        <p:nvSpPr>
          <p:cNvPr id="20" name="TextBox 4"/>
          <p:cNvSpPr txBox="1"/>
          <p:nvPr/>
        </p:nvSpPr>
        <p:spPr>
          <a:xfrm>
            <a:off x="7984193" y="1642021"/>
            <a:ext cx="679937" cy="347507"/>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0" u="none" strike="noStrike" dirty="0" smtClean="0">
                <a:solidFill>
                  <a:srgbClr val="00B0F0"/>
                </a:solidFill>
                <a:latin typeface="Arial" pitchFamily="34" charset="0"/>
                <a:cs typeface="Arial" pitchFamily="34" charset="0"/>
              </a:rPr>
              <a:t>+5.4%</a:t>
            </a:r>
            <a:endParaRPr lang="ro-RO" sz="1000" b="1" dirty="0">
              <a:solidFill>
                <a:srgbClr val="00B0F0"/>
              </a:solidFill>
              <a:latin typeface="Arial" pitchFamily="34" charset="0"/>
              <a:cs typeface="Arial" pitchFamily="34" charset="0"/>
            </a:endParaRPr>
          </a:p>
        </p:txBody>
      </p:sp>
      <p:pic>
        <p:nvPicPr>
          <p:cNvPr id="1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6133" y="3219174"/>
            <a:ext cx="628650" cy="1778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796" y="3231874"/>
            <a:ext cx="749300" cy="165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9857" y="3222591"/>
            <a:ext cx="868403" cy="1813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p:nvPr>
            <p:extLst/>
          </p:nvPr>
        </p:nvPicPr>
        <p:blipFill>
          <a:blip r:embed="rId6"/>
          <a:stretch>
            <a:fillRect/>
          </a:stretch>
        </p:blipFill>
        <p:spPr>
          <a:xfrm>
            <a:off x="4943475" y="1250950"/>
            <a:ext cx="3243263" cy="2249488"/>
          </a:xfrm>
          <a:prstGeom prst="rect">
            <a:avLst/>
          </a:prstGeom>
        </p:spPr>
      </p:pic>
      <p:cxnSp>
        <p:nvCxnSpPr>
          <p:cNvPr id="25" name="Straight Connector 24"/>
          <p:cNvCxnSpPr/>
          <p:nvPr/>
        </p:nvCxnSpPr>
        <p:spPr>
          <a:xfrm>
            <a:off x="5504705" y="3959746"/>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73315" y="3960802"/>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654540" y="3961857"/>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267291" y="3956605"/>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867432" y="3951354"/>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524320" y="3958716"/>
            <a:ext cx="16576" cy="166071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971919" y="3991824"/>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Jan.</a:t>
            </a:r>
          </a:p>
        </p:txBody>
      </p:sp>
      <p:sp>
        <p:nvSpPr>
          <p:cNvPr id="38" name="Rectangle 37"/>
          <p:cNvSpPr/>
          <p:nvPr/>
        </p:nvSpPr>
        <p:spPr>
          <a:xfrm>
            <a:off x="5590977" y="3986573"/>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Feb.</a:t>
            </a:r>
          </a:p>
        </p:txBody>
      </p:sp>
      <p:sp>
        <p:nvSpPr>
          <p:cNvPr id="40" name="Rectangle 39"/>
          <p:cNvSpPr/>
          <p:nvPr/>
        </p:nvSpPr>
        <p:spPr>
          <a:xfrm>
            <a:off x="6158531" y="3992873"/>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Mar.</a:t>
            </a:r>
          </a:p>
        </p:txBody>
      </p:sp>
      <p:sp>
        <p:nvSpPr>
          <p:cNvPr id="41" name="Rectangle 40"/>
          <p:cNvSpPr/>
          <p:nvPr/>
        </p:nvSpPr>
        <p:spPr>
          <a:xfrm>
            <a:off x="6752360" y="4000231"/>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Apr.</a:t>
            </a:r>
          </a:p>
        </p:txBody>
      </p:sp>
      <p:sp>
        <p:nvSpPr>
          <p:cNvPr id="42" name="Rectangle 41"/>
          <p:cNvSpPr/>
          <p:nvPr/>
        </p:nvSpPr>
        <p:spPr>
          <a:xfrm>
            <a:off x="7358802" y="4001285"/>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May</a:t>
            </a:r>
          </a:p>
        </p:txBody>
      </p:sp>
      <p:sp>
        <p:nvSpPr>
          <p:cNvPr id="43" name="Rectangle 42"/>
          <p:cNvSpPr/>
          <p:nvPr/>
        </p:nvSpPr>
        <p:spPr>
          <a:xfrm>
            <a:off x="7996777" y="4008644"/>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Jun.</a:t>
            </a:r>
          </a:p>
        </p:txBody>
      </p:sp>
      <p:sp>
        <p:nvSpPr>
          <p:cNvPr id="44" name="Rectangle 43"/>
          <p:cNvSpPr/>
          <p:nvPr/>
        </p:nvSpPr>
        <p:spPr>
          <a:xfrm>
            <a:off x="8508626" y="4016003"/>
            <a:ext cx="417361" cy="92333"/>
          </a:xfrm>
          <a:prstGeom prst="rect">
            <a:avLst/>
          </a:prstGeom>
          <a:noFill/>
          <a:ln w="6350">
            <a:noFill/>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1200"/>
              </a:spcBef>
            </a:pPr>
            <a:r>
              <a:rPr lang="en-US" sz="600" dirty="0" smtClean="0">
                <a:solidFill>
                  <a:srgbClr val="C00000"/>
                </a:solidFill>
                <a:ea typeface="Source Sans Pro" pitchFamily="34" charset="0"/>
              </a:rPr>
              <a:t>Jul.</a:t>
            </a:r>
          </a:p>
        </p:txBody>
      </p:sp>
    </p:spTree>
    <p:extLst>
      <p:ext uri="{BB962C8B-B14F-4D97-AF65-F5344CB8AC3E}">
        <p14:creationId xmlns:p14="http://schemas.microsoft.com/office/powerpoint/2010/main" val="3667351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a:spLocks noGrp="1"/>
          </p:cNvSpPr>
          <p:nvPr>
            <p:ph type="body" sz="quarter" idx="21"/>
          </p:nvPr>
        </p:nvSpPr>
        <p:spPr>
          <a:xfrm>
            <a:off x="4858604" y="1967715"/>
            <a:ext cx="4112402" cy="2571501"/>
          </a:xfrm>
        </p:spPr>
        <p:txBody>
          <a:bodyPr/>
          <a:lstStyle/>
          <a:p>
            <a:endParaRPr lang="en-US" i="1" dirty="0"/>
          </a:p>
        </p:txBody>
      </p:sp>
      <p:sp>
        <p:nvSpPr>
          <p:cNvPr id="28" name="TextBox 16"/>
          <p:cNvSpPr txBox="1"/>
          <p:nvPr/>
        </p:nvSpPr>
        <p:spPr>
          <a:xfrm>
            <a:off x="8184880" y="1991446"/>
            <a:ext cx="580500" cy="3664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chemeClr val="tx1"/>
                </a:solidFill>
                <a:latin typeface="Arial"/>
                <a:cs typeface="Arial"/>
              </a:rPr>
              <a:t>Y/Y</a:t>
            </a:r>
            <a:endParaRPr lang="en-US" sz="1000" b="1" dirty="0">
              <a:solidFill>
                <a:schemeClr val="tx1"/>
              </a:solidFill>
              <a:latin typeface="Arial"/>
              <a:cs typeface="Arial"/>
            </a:endParaRPr>
          </a:p>
        </p:txBody>
      </p:sp>
      <p:sp>
        <p:nvSpPr>
          <p:cNvPr id="2" name="Title 1"/>
          <p:cNvSpPr>
            <a:spLocks noGrp="1"/>
          </p:cNvSpPr>
          <p:nvPr>
            <p:ph type="title"/>
          </p:nvPr>
        </p:nvSpPr>
        <p:spPr>
          <a:xfrm>
            <a:off x="326502" y="304371"/>
            <a:ext cx="8424380" cy="323165"/>
          </a:xfrm>
        </p:spPr>
        <p:txBody>
          <a:bodyPr/>
          <a:lstStyle/>
          <a:p>
            <a:pPr algn="l"/>
            <a:r>
              <a:rPr lang="en-US" sz="1480" dirty="0" smtClean="0">
                <a:solidFill>
                  <a:srgbClr val="DE0025"/>
                </a:solidFill>
              </a:rPr>
              <a:t>DYNAMIC DEPOSIT COLLECTION</a:t>
            </a:r>
            <a:endParaRPr lang="en-US" sz="1480" dirty="0"/>
          </a:p>
        </p:txBody>
      </p:sp>
      <p:sp>
        <p:nvSpPr>
          <p:cNvPr id="6" name="Text Placeholder 5"/>
          <p:cNvSpPr>
            <a:spLocks noGrp="1"/>
          </p:cNvSpPr>
          <p:nvPr>
            <p:ph type="body" sz="quarter" idx="18"/>
          </p:nvPr>
        </p:nvSpPr>
        <p:spPr>
          <a:xfrm>
            <a:off x="5713325" y="1768427"/>
            <a:ext cx="2348967" cy="413694"/>
          </a:xfrm>
        </p:spPr>
        <p:txBody>
          <a:bodyPr/>
          <a:lstStyle/>
          <a:p>
            <a:pPr>
              <a:spcBef>
                <a:spcPts val="0"/>
              </a:spcBef>
            </a:pPr>
            <a:r>
              <a:rPr lang="fr-FR" sz="1108" dirty="0" smtClean="0"/>
              <a:t>SAVINGS</a:t>
            </a:r>
          </a:p>
          <a:p>
            <a:pPr>
              <a:spcBef>
                <a:spcPts val="0"/>
              </a:spcBef>
            </a:pPr>
            <a:r>
              <a:rPr lang="fr-FR" sz="1108" dirty="0" smtClean="0"/>
              <a:t> (end of </a:t>
            </a:r>
            <a:r>
              <a:rPr lang="fr-FR" sz="1108" dirty="0" err="1" smtClean="0"/>
              <a:t>period</a:t>
            </a:r>
            <a:r>
              <a:rPr lang="fr-FR" sz="1108" dirty="0" smtClean="0"/>
              <a:t> </a:t>
            </a:r>
            <a:r>
              <a:rPr lang="fr-FR" sz="1108" dirty="0"/>
              <a:t>amounts, RON </a:t>
            </a:r>
            <a:r>
              <a:rPr lang="fr-FR" sz="1108" dirty="0" err="1"/>
              <a:t>bn</a:t>
            </a:r>
            <a:r>
              <a:rPr lang="fr-FR" sz="1108" dirty="0"/>
              <a:t>)</a:t>
            </a:r>
            <a:endParaRPr lang="en-US" sz="1108" dirty="0"/>
          </a:p>
        </p:txBody>
      </p:sp>
      <p:sp>
        <p:nvSpPr>
          <p:cNvPr id="21" name="TextBox 11"/>
          <p:cNvSpPr txBox="1"/>
          <p:nvPr/>
        </p:nvSpPr>
        <p:spPr>
          <a:xfrm>
            <a:off x="8188199" y="2201488"/>
            <a:ext cx="546560" cy="3606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000000"/>
                </a:solidFill>
                <a:latin typeface="Arial"/>
                <a:cs typeface="Arial"/>
              </a:rPr>
              <a:t>+4.8%</a:t>
            </a:r>
            <a:endParaRPr lang="ro-RO" sz="1000" b="1" dirty="0">
              <a:solidFill>
                <a:sysClr val="windowText" lastClr="000000"/>
              </a:solidFill>
              <a:latin typeface="Arial" pitchFamily="34" charset="0"/>
              <a:cs typeface="Arial" pitchFamily="34" charset="0"/>
            </a:endParaRPr>
          </a:p>
        </p:txBody>
      </p:sp>
      <p:sp>
        <p:nvSpPr>
          <p:cNvPr id="22" name="TextBox 14"/>
          <p:cNvSpPr txBox="1"/>
          <p:nvPr/>
        </p:nvSpPr>
        <p:spPr>
          <a:xfrm>
            <a:off x="8183083" y="2557733"/>
            <a:ext cx="580500" cy="30108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E9041E"/>
                </a:solidFill>
                <a:latin typeface="Arial"/>
                <a:cs typeface="Arial"/>
              </a:rPr>
              <a:t>-1.6%</a:t>
            </a:r>
            <a:endParaRPr lang="ro-RO" sz="1000" b="1" dirty="0">
              <a:solidFill>
                <a:srgbClr val="E9041E"/>
              </a:solidFill>
              <a:latin typeface="Arial"/>
              <a:cs typeface="Arial"/>
            </a:endParaRPr>
          </a:p>
        </p:txBody>
      </p:sp>
      <p:sp>
        <p:nvSpPr>
          <p:cNvPr id="23" name="TextBox 16"/>
          <p:cNvSpPr txBox="1"/>
          <p:nvPr/>
        </p:nvSpPr>
        <p:spPr>
          <a:xfrm>
            <a:off x="8170382" y="3363211"/>
            <a:ext cx="580500" cy="3664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9A0000"/>
                </a:solidFill>
                <a:latin typeface="Arial"/>
                <a:cs typeface="Arial"/>
              </a:rPr>
              <a:t>+8.1%</a:t>
            </a:r>
            <a:endParaRPr lang="en-US" sz="1000" b="1" dirty="0">
              <a:solidFill>
                <a:srgbClr val="9A0000"/>
              </a:solidFill>
              <a:latin typeface="Arial"/>
              <a:cs typeface="Arial"/>
            </a:endParaRPr>
          </a:p>
        </p:txBody>
      </p:sp>
      <p:sp>
        <p:nvSpPr>
          <p:cNvPr id="15" name="TextBox 14"/>
          <p:cNvSpPr txBox="1"/>
          <p:nvPr/>
        </p:nvSpPr>
        <p:spPr>
          <a:xfrm>
            <a:off x="320250" y="931293"/>
            <a:ext cx="4397182" cy="5351071"/>
          </a:xfrm>
          <a:prstGeom prst="rect">
            <a:avLst/>
          </a:prstGeom>
          <a:noFill/>
        </p:spPr>
        <p:txBody>
          <a:bodyPr wrap="square" lIns="36000" tIns="36000" rIns="36000" bIns="36000" rtlCol="0" anchor="ctr">
            <a:spAutoFit/>
          </a:bodyPr>
          <a:lstStyle/>
          <a:p>
            <a:pPr>
              <a:spcBef>
                <a:spcPts val="400"/>
              </a:spcBef>
              <a:spcAft>
                <a:spcPts val="400"/>
              </a:spcAft>
              <a:buClr>
                <a:srgbClr val="F0001E"/>
              </a:buClr>
              <a:buSzPct val="90000"/>
              <a:defRPr/>
            </a:pPr>
            <a:r>
              <a:rPr lang="en-US" sz="1200" b="1" kern="0" dirty="0" smtClean="0">
                <a:solidFill>
                  <a:srgbClr val="D80409"/>
                </a:solidFill>
              </a:rPr>
              <a:t>Consolidation of already broad retail deposit base</a:t>
            </a:r>
          </a:p>
          <a:p>
            <a:pPr>
              <a:spcBef>
                <a:spcPts val="200"/>
              </a:spcBef>
              <a:spcAft>
                <a:spcPts val="400"/>
              </a:spcAft>
              <a:buClr>
                <a:srgbClr val="F0001E"/>
              </a:buClr>
              <a:buSzPct val="90000"/>
              <a:defRPr/>
            </a:pPr>
            <a:r>
              <a:rPr lang="en-US" sz="1100" dirty="0" smtClean="0"/>
              <a:t>Increasing retail </a:t>
            </a:r>
            <a:r>
              <a:rPr lang="en-US" sz="1100" dirty="0"/>
              <a:t>deposits </a:t>
            </a:r>
            <a:r>
              <a:rPr lang="en-US" sz="1100" dirty="0" smtClean="0"/>
              <a:t>(+8.1% y/y) with an almost double yearly pace vs previous quarter</a:t>
            </a:r>
          </a:p>
          <a:p>
            <a:pPr>
              <a:spcBef>
                <a:spcPts val="200"/>
              </a:spcBef>
              <a:spcAft>
                <a:spcPts val="400"/>
              </a:spcAft>
              <a:buClr>
                <a:srgbClr val="F0001E"/>
              </a:buClr>
              <a:buSzPct val="90000"/>
              <a:defRPr/>
            </a:pPr>
            <a:r>
              <a:rPr lang="en-US" sz="1100" dirty="0" smtClean="0"/>
              <a:t>Individuals’ savings up +7.5% y/y (o/w </a:t>
            </a:r>
            <a:r>
              <a:rPr lang="en-US" sz="1100" dirty="0"/>
              <a:t>current accounts were up by </a:t>
            </a:r>
            <a:r>
              <a:rPr lang="en-US" sz="1100" dirty="0" smtClean="0"/>
              <a:t>+32% y/y) </a:t>
            </a:r>
            <a:endParaRPr lang="en-US" sz="1100" dirty="0">
              <a:solidFill>
                <a:schemeClr val="bg2"/>
              </a:solidFill>
            </a:endParaRPr>
          </a:p>
          <a:p>
            <a:pPr lvl="0">
              <a:spcBef>
                <a:spcPts val="200"/>
              </a:spcBef>
              <a:spcAft>
                <a:spcPts val="200"/>
              </a:spcAft>
              <a:buClr>
                <a:srgbClr val="F0001E"/>
              </a:buClr>
              <a:buSzPct val="90000"/>
            </a:pPr>
            <a:r>
              <a:rPr lang="en-US" sz="1100" dirty="0" smtClean="0"/>
              <a:t>Corporate deposits decrease driven by </a:t>
            </a:r>
            <a:r>
              <a:rPr lang="en-US" sz="1100" dirty="0"/>
              <a:t>a double digit compression </a:t>
            </a:r>
            <a:r>
              <a:rPr lang="en-US" sz="1100" dirty="0" smtClean="0"/>
              <a:t>of large </a:t>
            </a:r>
            <a:r>
              <a:rPr lang="en-US" sz="1100" dirty="0"/>
              <a:t>corporate deposits mainly linked to the reduction of EUR non transactional </a:t>
            </a:r>
            <a:r>
              <a:rPr lang="en-US" sz="1100" dirty="0" smtClean="0"/>
              <a:t>accounts, on an </a:t>
            </a:r>
            <a:r>
              <a:rPr lang="en-US" sz="1100" dirty="0"/>
              <a:t>assumed balance sheet management </a:t>
            </a:r>
            <a:r>
              <a:rPr lang="en-US" sz="1100" dirty="0" smtClean="0"/>
              <a:t>choice</a:t>
            </a:r>
            <a:r>
              <a:rPr lang="en-US" sz="1100" dirty="0"/>
              <a:t>, while SMEs resources strongly </a:t>
            </a:r>
            <a:r>
              <a:rPr lang="en-US" sz="1100" dirty="0" smtClean="0"/>
              <a:t>increased (+</a:t>
            </a:r>
            <a:r>
              <a:rPr lang="en-US" sz="1100" dirty="0"/>
              <a:t>18.6% y/y),</a:t>
            </a:r>
            <a:endParaRPr lang="en-US" sz="1100" dirty="0" smtClean="0"/>
          </a:p>
          <a:p>
            <a:pPr lvl="0">
              <a:spcBef>
                <a:spcPts val="200"/>
              </a:spcBef>
              <a:spcAft>
                <a:spcPts val="200"/>
              </a:spcAft>
              <a:buClr>
                <a:srgbClr val="F0001E"/>
              </a:buClr>
              <a:buSzPct val="90000"/>
            </a:pPr>
            <a:endParaRPr lang="en-US" sz="500" dirty="0" smtClean="0"/>
          </a:p>
          <a:p>
            <a:pPr lvl="0">
              <a:spcBef>
                <a:spcPts val="200"/>
              </a:spcBef>
              <a:spcAft>
                <a:spcPts val="400"/>
              </a:spcAft>
              <a:buClr>
                <a:srgbClr val="F0001E"/>
              </a:buClr>
              <a:buSzPct val="90000"/>
              <a:defRPr/>
            </a:pPr>
            <a:endParaRPr lang="en-US" sz="1200" b="1" kern="0" dirty="0" smtClean="0">
              <a:solidFill>
                <a:srgbClr val="D80409"/>
              </a:solidFill>
              <a:sym typeface="Symbol" pitchFamily="18" charset="2"/>
            </a:endParaRPr>
          </a:p>
          <a:p>
            <a:pPr lvl="0">
              <a:spcBef>
                <a:spcPts val="200"/>
              </a:spcBef>
              <a:spcAft>
                <a:spcPts val="400"/>
              </a:spcAft>
              <a:buClr>
                <a:srgbClr val="F0001E"/>
              </a:buClr>
              <a:buSzPct val="90000"/>
              <a:defRPr/>
            </a:pPr>
            <a:r>
              <a:rPr lang="en-US" sz="1200" b="1" kern="0" dirty="0" smtClean="0">
                <a:solidFill>
                  <a:srgbClr val="D80409"/>
                </a:solidFill>
                <a:sym typeface="Symbol" pitchFamily="18" charset="2"/>
              </a:rPr>
              <a:t>Strong liquidity profile</a:t>
            </a:r>
            <a:endParaRPr lang="en-US" sz="1200" b="1" kern="0" dirty="0">
              <a:solidFill>
                <a:srgbClr val="D80409"/>
              </a:solidFill>
              <a:sym typeface="Symbol" pitchFamily="18" charset="2"/>
            </a:endParaRPr>
          </a:p>
          <a:p>
            <a:pPr lvl="0">
              <a:spcBef>
                <a:spcPts val="200"/>
              </a:spcBef>
              <a:spcAft>
                <a:spcPts val="400"/>
              </a:spcAft>
              <a:buClr>
                <a:srgbClr val="F0001E"/>
              </a:buClr>
              <a:buSzPct val="90000"/>
              <a:defRPr/>
            </a:pPr>
            <a:r>
              <a:rPr lang="en-US" sz="1100" dirty="0" smtClean="0">
                <a:sym typeface="Symbol" pitchFamily="18" charset="2"/>
              </a:rPr>
              <a:t>Net loan </a:t>
            </a:r>
            <a:r>
              <a:rPr lang="en-US" sz="1100" dirty="0">
                <a:sym typeface="Symbol" pitchFamily="18" charset="2"/>
              </a:rPr>
              <a:t>to deposit ratio at </a:t>
            </a:r>
            <a:r>
              <a:rPr lang="en-US" sz="1100" dirty="0" smtClean="0">
                <a:sym typeface="Symbol" pitchFamily="18" charset="2"/>
              </a:rPr>
              <a:t>65.2%, </a:t>
            </a:r>
            <a:r>
              <a:rPr lang="en-US" sz="1100" dirty="0">
                <a:sym typeface="Symbol" pitchFamily="18" charset="2"/>
              </a:rPr>
              <a:t>-</a:t>
            </a:r>
            <a:r>
              <a:rPr lang="en-US" sz="1100" dirty="0" smtClean="0">
                <a:sym typeface="Symbol" pitchFamily="18" charset="2"/>
              </a:rPr>
              <a:t>2.3 </a:t>
            </a:r>
            <a:r>
              <a:rPr lang="en-US" sz="1100" dirty="0" err="1" smtClean="0">
                <a:sym typeface="Symbol" pitchFamily="18" charset="2"/>
              </a:rPr>
              <a:t>ppts</a:t>
            </a:r>
            <a:r>
              <a:rPr lang="en-US" sz="1100" dirty="0" smtClean="0">
                <a:sym typeface="Symbol" pitchFamily="18" charset="2"/>
              </a:rPr>
              <a:t> y/y</a:t>
            </a:r>
            <a:endParaRPr lang="en-US" sz="1100" dirty="0">
              <a:sym typeface="Symbol" pitchFamily="18" charset="2"/>
            </a:endParaRPr>
          </a:p>
          <a:p>
            <a:pPr>
              <a:spcBef>
                <a:spcPts val="200"/>
              </a:spcBef>
              <a:spcAft>
                <a:spcPts val="200"/>
              </a:spcAft>
              <a:buClr>
                <a:srgbClr val="F0001E"/>
              </a:buClr>
              <a:buSzPct val="90000"/>
            </a:pPr>
            <a:r>
              <a:rPr lang="en-US" sz="1100" dirty="0" smtClean="0"/>
              <a:t>High degree of financial autonomy with the share </a:t>
            </a:r>
            <a:r>
              <a:rPr lang="en-US" sz="1100" dirty="0"/>
              <a:t>of deposits in total liabilities </a:t>
            </a:r>
            <a:r>
              <a:rPr lang="en-US" sz="1100" dirty="0" smtClean="0"/>
              <a:t>reaching 92% </a:t>
            </a:r>
            <a:r>
              <a:rPr lang="en-US" sz="1100" dirty="0"/>
              <a:t>at </a:t>
            </a:r>
            <a:r>
              <a:rPr lang="en-US" sz="1100" dirty="0" smtClean="0"/>
              <a:t>June 2020 </a:t>
            </a:r>
            <a:r>
              <a:rPr lang="en-US" sz="1100" dirty="0"/>
              <a:t>end, </a:t>
            </a:r>
            <a:r>
              <a:rPr lang="en-US" sz="1100" dirty="0">
                <a:sym typeface="Symbol" pitchFamily="18" charset="2"/>
              </a:rPr>
              <a:t>ensuring a stable funding base </a:t>
            </a:r>
            <a:endParaRPr lang="en-US" sz="1100" dirty="0" smtClean="0">
              <a:sym typeface="Symbol" pitchFamily="18" charset="2"/>
            </a:endParaRPr>
          </a:p>
          <a:p>
            <a:pPr>
              <a:spcBef>
                <a:spcPts val="200"/>
              </a:spcBef>
              <a:spcAft>
                <a:spcPts val="200"/>
              </a:spcAft>
              <a:buClr>
                <a:srgbClr val="F0001E"/>
              </a:buClr>
              <a:buSzPct val="90000"/>
            </a:pPr>
            <a:r>
              <a:rPr lang="en-US" sz="1100" dirty="0" smtClean="0">
                <a:sym typeface="Symbol" pitchFamily="18" charset="2"/>
              </a:rPr>
              <a:t>Strong </a:t>
            </a:r>
            <a:r>
              <a:rPr lang="en-US" sz="1100" dirty="0" smtClean="0">
                <a:solidFill>
                  <a:srgbClr val="000000"/>
                </a:solidFill>
                <a:sym typeface="Symbol" pitchFamily="18" charset="2"/>
              </a:rPr>
              <a:t>liquidity buffer at 31% of total assets, +3 </a:t>
            </a:r>
            <a:r>
              <a:rPr lang="en-US" sz="1100" dirty="0" err="1" smtClean="0">
                <a:solidFill>
                  <a:srgbClr val="000000"/>
                </a:solidFill>
                <a:sym typeface="Symbol" pitchFamily="18" charset="2"/>
              </a:rPr>
              <a:t>ppts</a:t>
            </a:r>
            <a:r>
              <a:rPr lang="en-US" sz="1100" dirty="0" smtClean="0">
                <a:solidFill>
                  <a:srgbClr val="000000"/>
                </a:solidFill>
                <a:sym typeface="Symbol" pitchFamily="18" charset="2"/>
              </a:rPr>
              <a:t> y/y</a:t>
            </a:r>
          </a:p>
          <a:p>
            <a:pPr>
              <a:spcBef>
                <a:spcPts val="200"/>
              </a:spcBef>
              <a:spcAft>
                <a:spcPts val="200"/>
              </a:spcAft>
              <a:buClr>
                <a:srgbClr val="F0001E"/>
              </a:buClr>
              <a:buSzPct val="90000"/>
            </a:pPr>
            <a:endParaRPr lang="en-US" sz="1100" dirty="0" smtClean="0">
              <a:solidFill>
                <a:srgbClr val="000000"/>
              </a:solidFill>
              <a:sym typeface="Symbol" pitchFamily="18" charset="2"/>
            </a:endParaRPr>
          </a:p>
          <a:p>
            <a:pPr>
              <a:spcBef>
                <a:spcPts val="200"/>
              </a:spcBef>
              <a:spcAft>
                <a:spcPts val="200"/>
              </a:spcAft>
              <a:buClr>
                <a:srgbClr val="F0001E"/>
              </a:buClr>
              <a:buSzPct val="90000"/>
            </a:pPr>
            <a:endParaRPr lang="en-US" sz="500" dirty="0">
              <a:solidFill>
                <a:srgbClr val="000000"/>
              </a:solidFill>
              <a:sym typeface="Symbol" pitchFamily="18" charset="2"/>
            </a:endParaRPr>
          </a:p>
          <a:p>
            <a:pPr lvl="0">
              <a:spcBef>
                <a:spcPts val="200"/>
              </a:spcBef>
              <a:spcAft>
                <a:spcPts val="400"/>
              </a:spcAft>
              <a:buClr>
                <a:srgbClr val="F0001E"/>
              </a:buClr>
              <a:buSzPct val="90000"/>
              <a:defRPr/>
            </a:pPr>
            <a:r>
              <a:rPr lang="en-US" sz="1200" b="1" kern="0" dirty="0" smtClean="0">
                <a:solidFill>
                  <a:srgbClr val="D80409"/>
                </a:solidFill>
                <a:sym typeface="Symbol" pitchFamily="18" charset="2"/>
              </a:rPr>
              <a:t>Rebound in asset </a:t>
            </a:r>
            <a:r>
              <a:rPr lang="en-US" sz="1200" b="1" kern="0" dirty="0">
                <a:solidFill>
                  <a:srgbClr val="D80409"/>
                </a:solidFill>
                <a:sym typeface="Symbol" pitchFamily="18" charset="2"/>
              </a:rPr>
              <a:t>management activity</a:t>
            </a:r>
          </a:p>
          <a:p>
            <a:pPr lvl="0">
              <a:spcBef>
                <a:spcPts val="200"/>
              </a:spcBef>
              <a:spcAft>
                <a:spcPts val="400"/>
              </a:spcAft>
              <a:buClr>
                <a:srgbClr val="F0001E"/>
              </a:buClr>
              <a:buSzPct val="90000"/>
              <a:defRPr/>
            </a:pPr>
            <a:r>
              <a:rPr lang="en-US" sz="1100" dirty="0" smtClean="0">
                <a:sym typeface="Symbol" pitchFamily="18" charset="2"/>
              </a:rPr>
              <a:t>Activity impacted by the crisis in </a:t>
            </a:r>
            <a:r>
              <a:rPr lang="en-US" sz="1100" dirty="0">
                <a:sym typeface="Symbol" pitchFamily="18" charset="2"/>
              </a:rPr>
              <a:t>line with the market </a:t>
            </a:r>
            <a:r>
              <a:rPr lang="en-US" sz="1100" dirty="0" smtClean="0">
                <a:sym typeface="Symbol" pitchFamily="18" charset="2"/>
              </a:rPr>
              <a:t>evolution, driving </a:t>
            </a:r>
            <a:r>
              <a:rPr lang="en-US" sz="1100" dirty="0">
                <a:sym typeface="Symbol" pitchFamily="18" charset="2"/>
              </a:rPr>
              <a:t>down </a:t>
            </a:r>
            <a:r>
              <a:rPr lang="en-US" sz="1100" dirty="0" smtClean="0">
                <a:sym typeface="Symbol" pitchFamily="18" charset="2"/>
              </a:rPr>
              <a:t>AUM to </a:t>
            </a:r>
            <a:r>
              <a:rPr lang="en-US" sz="1100" dirty="0">
                <a:sym typeface="Symbol" pitchFamily="18" charset="2"/>
              </a:rPr>
              <a:t>RON 3.62 </a:t>
            </a:r>
            <a:r>
              <a:rPr lang="en-US" sz="1100" dirty="0" err="1" smtClean="0">
                <a:sym typeface="Symbol" pitchFamily="18" charset="2"/>
              </a:rPr>
              <a:t>bn</a:t>
            </a:r>
            <a:r>
              <a:rPr lang="en-US" sz="1100" dirty="0" smtClean="0">
                <a:sym typeface="Symbol" pitchFamily="18" charset="2"/>
              </a:rPr>
              <a:t> </a:t>
            </a:r>
            <a:r>
              <a:rPr lang="en-US" sz="1100" dirty="0">
                <a:sym typeface="Symbol" pitchFamily="18" charset="2"/>
              </a:rPr>
              <a:t>at March 2020 </a:t>
            </a:r>
            <a:r>
              <a:rPr lang="en-US" sz="1100" dirty="0" smtClean="0">
                <a:sym typeface="Symbol" pitchFamily="18" charset="2"/>
              </a:rPr>
              <a:t>end</a:t>
            </a:r>
          </a:p>
          <a:p>
            <a:pPr lvl="0">
              <a:spcBef>
                <a:spcPts val="200"/>
              </a:spcBef>
              <a:spcAft>
                <a:spcPts val="400"/>
              </a:spcAft>
              <a:buClr>
                <a:srgbClr val="F0001E"/>
              </a:buClr>
              <a:buSzPct val="90000"/>
              <a:defRPr/>
            </a:pPr>
            <a:r>
              <a:rPr lang="en-US" sz="1100" dirty="0" smtClean="0">
                <a:sym typeface="Symbol" pitchFamily="18" charset="2"/>
              </a:rPr>
              <a:t>Back </a:t>
            </a:r>
            <a:r>
              <a:rPr lang="en-US" sz="1100" dirty="0">
                <a:sym typeface="Symbol" pitchFamily="18" charset="2"/>
              </a:rPr>
              <a:t>on an upward trend starting </a:t>
            </a:r>
            <a:r>
              <a:rPr lang="en-US" sz="1100" dirty="0" smtClean="0">
                <a:sym typeface="Symbol" pitchFamily="18" charset="2"/>
              </a:rPr>
              <a:t>May (AUM RON </a:t>
            </a:r>
            <a:r>
              <a:rPr lang="en-US" sz="1100" dirty="0">
                <a:sym typeface="Symbol" pitchFamily="18" charset="2"/>
              </a:rPr>
              <a:t>3.72 </a:t>
            </a:r>
            <a:r>
              <a:rPr lang="en-US" sz="1100" dirty="0" err="1" smtClean="0">
                <a:sym typeface="Symbol" pitchFamily="18" charset="2"/>
              </a:rPr>
              <a:t>bn</a:t>
            </a:r>
            <a:r>
              <a:rPr lang="en-US" sz="1100" dirty="0" smtClean="0">
                <a:sym typeface="Symbol" pitchFamily="18" charset="2"/>
              </a:rPr>
              <a:t> </a:t>
            </a:r>
            <a:r>
              <a:rPr lang="en-US" sz="1100" dirty="0">
                <a:sym typeface="Symbol" pitchFamily="18" charset="2"/>
              </a:rPr>
              <a:t>at </a:t>
            </a:r>
            <a:r>
              <a:rPr lang="en-US" sz="1100" dirty="0" smtClean="0">
                <a:sym typeface="Symbol" pitchFamily="18" charset="2"/>
              </a:rPr>
              <a:t>June 2020 end)</a:t>
            </a:r>
          </a:p>
          <a:p>
            <a:pPr>
              <a:spcBef>
                <a:spcPts val="200"/>
              </a:spcBef>
              <a:spcAft>
                <a:spcPts val="400"/>
              </a:spcAft>
              <a:buClr>
                <a:srgbClr val="F0001E"/>
              </a:buClr>
              <a:buSzPct val="90000"/>
              <a:defRPr/>
            </a:pPr>
            <a:r>
              <a:rPr lang="en-US" sz="1100" dirty="0">
                <a:sym typeface="Symbol" pitchFamily="18" charset="2"/>
              </a:rPr>
              <a:t>Market share of 18.1% on open-end mutual funds’ market, up by +2.3 </a:t>
            </a:r>
            <a:r>
              <a:rPr lang="en-US" sz="1100" dirty="0" err="1">
                <a:sym typeface="Symbol" pitchFamily="18" charset="2"/>
              </a:rPr>
              <a:t>ppts</a:t>
            </a:r>
            <a:r>
              <a:rPr lang="en-US" sz="1100" dirty="0">
                <a:sym typeface="Symbol" pitchFamily="18" charset="2"/>
              </a:rPr>
              <a:t> </a:t>
            </a:r>
            <a:r>
              <a:rPr lang="en-US" sz="1100" dirty="0" smtClean="0">
                <a:sym typeface="Symbol" pitchFamily="18" charset="2"/>
              </a:rPr>
              <a:t>y/y</a:t>
            </a:r>
            <a:endParaRPr lang="en-US" sz="1100" dirty="0">
              <a:sym typeface="Symbol" pitchFamily="18" charset="2"/>
            </a:endParaRPr>
          </a:p>
        </p:txBody>
      </p:sp>
      <p:pic>
        <p:nvPicPr>
          <p:cNvPr id="4" name="Picture 3"/>
          <p:cNvPicPr/>
          <p:nvPr>
            <p:extLst/>
          </p:nvPr>
        </p:nvPicPr>
        <p:blipFill>
          <a:blip r:embed="rId2"/>
          <a:stretch>
            <a:fillRect/>
          </a:stretch>
        </p:blipFill>
        <p:spPr>
          <a:xfrm>
            <a:off x="5084763" y="2176463"/>
            <a:ext cx="3370262" cy="2424112"/>
          </a:xfrm>
          <a:prstGeom prst="rect">
            <a:avLst/>
          </a:prstGeom>
        </p:spPr>
      </p:pic>
    </p:spTree>
    <p:extLst>
      <p:ext uri="{BB962C8B-B14F-4D97-AF65-F5344CB8AC3E}">
        <p14:creationId xmlns:p14="http://schemas.microsoft.com/office/powerpoint/2010/main" val="47431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a:spLocks noGrp="1"/>
          </p:cNvSpPr>
          <p:nvPr>
            <p:ph type="body" sz="quarter" idx="21"/>
          </p:nvPr>
        </p:nvSpPr>
        <p:spPr>
          <a:xfrm>
            <a:off x="4946053" y="800373"/>
            <a:ext cx="4039816" cy="2647012"/>
          </a:xfrm>
        </p:spPr>
        <p:txBody>
          <a:bodyPr/>
          <a:lstStyle/>
          <a:p>
            <a:pPr algn="ctr" defTabSz="914400"/>
            <a:r>
              <a:rPr lang="en-US" dirty="0" smtClean="0"/>
              <a:t>	</a:t>
            </a:r>
            <a:endParaRPr lang="en-US" sz="1000" b="1" dirty="0">
              <a:solidFill>
                <a:srgbClr val="AD001E"/>
              </a:solidFill>
              <a:latin typeface="Arial"/>
              <a:cs typeface="Arial"/>
            </a:endParaRPr>
          </a:p>
        </p:txBody>
      </p:sp>
      <p:pic>
        <p:nvPicPr>
          <p:cNvPr id="9" name="Picture 8"/>
          <p:cNvPicPr/>
          <p:nvPr>
            <p:extLst/>
          </p:nvPr>
        </p:nvPicPr>
        <p:blipFill>
          <a:blip r:embed="rId2"/>
          <a:stretch>
            <a:fillRect/>
          </a:stretch>
        </p:blipFill>
        <p:spPr>
          <a:xfrm>
            <a:off x="5548735" y="3296219"/>
            <a:ext cx="2872011" cy="2561024"/>
          </a:xfrm>
          <a:prstGeom prst="rect">
            <a:avLst/>
          </a:prstGeom>
        </p:spPr>
      </p:pic>
      <p:pic>
        <p:nvPicPr>
          <p:cNvPr id="10" name="Picture 9"/>
          <p:cNvPicPr/>
          <p:nvPr>
            <p:extLst/>
          </p:nvPr>
        </p:nvPicPr>
        <p:blipFill>
          <a:blip r:embed="rId3"/>
          <a:stretch>
            <a:fillRect/>
          </a:stretch>
        </p:blipFill>
        <p:spPr>
          <a:xfrm>
            <a:off x="5510647" y="703842"/>
            <a:ext cx="3080799" cy="2401503"/>
          </a:xfrm>
          <a:prstGeom prst="rect">
            <a:avLst/>
          </a:prstGeom>
        </p:spPr>
      </p:pic>
      <p:sp>
        <p:nvSpPr>
          <p:cNvPr id="2" name="Title 1"/>
          <p:cNvSpPr>
            <a:spLocks noGrp="1"/>
          </p:cNvSpPr>
          <p:nvPr>
            <p:ph type="title"/>
          </p:nvPr>
        </p:nvSpPr>
        <p:spPr>
          <a:xfrm>
            <a:off x="297046" y="182476"/>
            <a:ext cx="8688823" cy="320088"/>
          </a:xfrm>
        </p:spPr>
        <p:txBody>
          <a:bodyPr/>
          <a:lstStyle/>
          <a:p>
            <a:pPr algn="l" defTabSz="844005">
              <a:defRPr/>
            </a:pPr>
            <a:r>
              <a:rPr lang="en-US" sz="1480" dirty="0" smtClean="0">
                <a:solidFill>
                  <a:srgbClr val="E60028"/>
                </a:solidFill>
              </a:rPr>
              <a:t>IMPACT OF CRISIS ON REVENUES IN LINE WITH EXPECTATIONS</a:t>
            </a:r>
            <a:endParaRPr lang="en-US" sz="1480" dirty="0">
              <a:solidFill>
                <a:srgbClr val="E60028"/>
              </a:solidFill>
            </a:endParaRPr>
          </a:p>
        </p:txBody>
      </p:sp>
      <p:sp>
        <p:nvSpPr>
          <p:cNvPr id="6" name="Text Placeholder 5"/>
          <p:cNvSpPr>
            <a:spLocks noGrp="1"/>
          </p:cNvSpPr>
          <p:nvPr>
            <p:ph type="body" sz="quarter" idx="18"/>
          </p:nvPr>
        </p:nvSpPr>
        <p:spPr>
          <a:xfrm>
            <a:off x="5904038" y="701362"/>
            <a:ext cx="2106914" cy="229028"/>
          </a:xfrm>
        </p:spPr>
        <p:txBody>
          <a:bodyPr/>
          <a:lstStyle/>
          <a:p>
            <a:pPr>
              <a:spcBef>
                <a:spcPts val="0"/>
              </a:spcBef>
            </a:pPr>
            <a:r>
              <a:rPr lang="fr-FR" dirty="0" smtClean="0"/>
              <a:t>NET BANKING INCOME (RON m)</a:t>
            </a:r>
            <a:endParaRPr lang="en-US" dirty="0" smtClean="0"/>
          </a:p>
        </p:txBody>
      </p:sp>
      <p:sp>
        <p:nvSpPr>
          <p:cNvPr id="21" name="Rectangle 20"/>
          <p:cNvSpPr/>
          <p:nvPr/>
        </p:nvSpPr>
        <p:spPr>
          <a:xfrm>
            <a:off x="5008312" y="1634881"/>
            <a:ext cx="1196632" cy="234360"/>
          </a:xfrm>
          <a:prstGeom prst="rect">
            <a:avLst/>
          </a:prstGeom>
        </p:spPr>
        <p:txBody>
          <a:bodyPr wrap="square">
            <a:spAutoFit/>
          </a:bodyPr>
          <a:lstStyle/>
          <a:p>
            <a:pPr>
              <a:defRPr/>
            </a:pPr>
            <a:r>
              <a:rPr lang="en-US" sz="923" b="1" dirty="0">
                <a:solidFill>
                  <a:srgbClr val="FF617B"/>
                </a:solidFill>
                <a:cs typeface="Arial" charset="0"/>
              </a:rPr>
              <a:t>Other income</a:t>
            </a:r>
          </a:p>
        </p:txBody>
      </p:sp>
      <p:sp>
        <p:nvSpPr>
          <p:cNvPr id="22" name="Rectangle 21"/>
          <p:cNvSpPr/>
          <p:nvPr/>
        </p:nvSpPr>
        <p:spPr>
          <a:xfrm>
            <a:off x="5008312" y="1777001"/>
            <a:ext cx="1208930" cy="376385"/>
          </a:xfrm>
          <a:prstGeom prst="rect">
            <a:avLst/>
          </a:prstGeom>
        </p:spPr>
        <p:txBody>
          <a:bodyPr wrap="square">
            <a:spAutoFit/>
          </a:bodyPr>
          <a:lstStyle/>
          <a:p>
            <a:pPr>
              <a:defRPr/>
            </a:pPr>
            <a:r>
              <a:rPr lang="en-US" sz="923" b="1" dirty="0">
                <a:solidFill>
                  <a:srgbClr val="FF012B"/>
                </a:solidFill>
                <a:cs typeface="Arial" charset="0"/>
              </a:rPr>
              <a:t>Net </a:t>
            </a:r>
            <a:r>
              <a:rPr lang="en-US" sz="923" b="1" dirty="0" smtClean="0">
                <a:solidFill>
                  <a:srgbClr val="FF012B"/>
                </a:solidFill>
                <a:cs typeface="Arial" charset="0"/>
              </a:rPr>
              <a:t>fees </a:t>
            </a:r>
            <a:r>
              <a:rPr lang="en-US" sz="923" b="1" dirty="0">
                <a:solidFill>
                  <a:srgbClr val="FF012B"/>
                </a:solidFill>
                <a:cs typeface="Arial" charset="0"/>
              </a:rPr>
              <a:t>and commissions</a:t>
            </a:r>
          </a:p>
        </p:txBody>
      </p:sp>
      <p:sp>
        <p:nvSpPr>
          <p:cNvPr id="23" name="Rectangle 22"/>
          <p:cNvSpPr/>
          <p:nvPr/>
        </p:nvSpPr>
        <p:spPr>
          <a:xfrm>
            <a:off x="5008312" y="2300476"/>
            <a:ext cx="984896" cy="376385"/>
          </a:xfrm>
          <a:prstGeom prst="rect">
            <a:avLst/>
          </a:prstGeom>
        </p:spPr>
        <p:txBody>
          <a:bodyPr>
            <a:spAutoFit/>
          </a:bodyPr>
          <a:lstStyle/>
          <a:p>
            <a:pPr>
              <a:defRPr/>
            </a:pPr>
            <a:r>
              <a:rPr lang="en-US" sz="923" b="1" dirty="0">
                <a:solidFill>
                  <a:srgbClr val="AD001E"/>
                </a:solidFill>
                <a:cs typeface="Arial" charset="0"/>
              </a:rPr>
              <a:t>Net interest income</a:t>
            </a:r>
          </a:p>
        </p:txBody>
      </p:sp>
      <p:sp>
        <p:nvSpPr>
          <p:cNvPr id="39" name="TextBox 38"/>
          <p:cNvSpPr txBox="1"/>
          <p:nvPr/>
        </p:nvSpPr>
        <p:spPr>
          <a:xfrm>
            <a:off x="7987970" y="1292761"/>
            <a:ext cx="658909" cy="223446"/>
          </a:xfrm>
          <a:prstGeom prst="rect">
            <a:avLst/>
          </a:prstGeom>
          <a:noFill/>
        </p:spPr>
        <p:txBody>
          <a:bodyPr wrap="square" lIns="33236" tIns="33236" rIns="33236" bIns="33236" rtlCol="0" anchor="ctr">
            <a:spAutoFit/>
          </a:bodyPr>
          <a:lstStyle/>
          <a:p>
            <a:pPr algn="ctr">
              <a:buClr>
                <a:schemeClr val="bg2"/>
              </a:buClr>
              <a:buSzPct val="90000"/>
            </a:pPr>
            <a:r>
              <a:rPr lang="en-US" sz="1000" b="1" dirty="0" smtClean="0">
                <a:latin typeface="Arial"/>
              </a:rPr>
              <a:t>Y/Y</a:t>
            </a:r>
            <a:endParaRPr lang="en-US" sz="1000" b="1" dirty="0">
              <a:latin typeface="Arial"/>
            </a:endParaRPr>
          </a:p>
        </p:txBody>
      </p:sp>
      <p:sp>
        <p:nvSpPr>
          <p:cNvPr id="28" name="TextBox 11"/>
          <p:cNvSpPr txBox="1"/>
          <p:nvPr/>
        </p:nvSpPr>
        <p:spPr>
          <a:xfrm>
            <a:off x="7996082" y="1422778"/>
            <a:ext cx="644039" cy="20801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000000"/>
                </a:solidFill>
                <a:latin typeface="Arial"/>
                <a:cs typeface="Arial"/>
              </a:rPr>
              <a:t>-6.0%</a:t>
            </a:r>
            <a:endParaRPr lang="ro-RO" sz="1000" b="1" dirty="0">
              <a:solidFill>
                <a:sysClr val="windowText" lastClr="000000"/>
              </a:solidFill>
              <a:latin typeface="Arial" pitchFamily="34" charset="0"/>
              <a:cs typeface="Arial" pitchFamily="34" charset="0"/>
            </a:endParaRPr>
          </a:p>
        </p:txBody>
      </p:sp>
      <p:sp>
        <p:nvSpPr>
          <p:cNvPr id="29" name="TextBox 14"/>
          <p:cNvSpPr txBox="1"/>
          <p:nvPr/>
        </p:nvSpPr>
        <p:spPr>
          <a:xfrm>
            <a:off x="7956874" y="1646393"/>
            <a:ext cx="658909" cy="2198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50" b="1" dirty="0" smtClean="0">
                <a:solidFill>
                  <a:srgbClr val="FF5774"/>
                </a:solidFill>
                <a:latin typeface="Arial"/>
                <a:cs typeface="Arial"/>
              </a:rPr>
              <a:t>-22.3%</a:t>
            </a:r>
            <a:endParaRPr lang="ro-RO" sz="950" b="1" dirty="0">
              <a:solidFill>
                <a:srgbClr val="FF5774"/>
              </a:solidFill>
              <a:latin typeface="Arial"/>
              <a:cs typeface="Arial"/>
            </a:endParaRPr>
          </a:p>
        </p:txBody>
      </p:sp>
      <p:sp>
        <p:nvSpPr>
          <p:cNvPr id="30" name="TextBox 16"/>
          <p:cNvSpPr txBox="1"/>
          <p:nvPr/>
        </p:nvSpPr>
        <p:spPr>
          <a:xfrm>
            <a:off x="7996082" y="1865672"/>
            <a:ext cx="644039" cy="2317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FF0000"/>
                </a:solidFill>
                <a:latin typeface="Arial"/>
                <a:cs typeface="Arial"/>
              </a:rPr>
              <a:t>-14.0%</a:t>
            </a:r>
            <a:endParaRPr lang="en-US" sz="1000" b="1" dirty="0">
              <a:solidFill>
                <a:srgbClr val="FF0000"/>
              </a:solidFill>
              <a:latin typeface="Arial"/>
              <a:cs typeface="Arial"/>
            </a:endParaRPr>
          </a:p>
        </p:txBody>
      </p:sp>
      <p:sp>
        <p:nvSpPr>
          <p:cNvPr id="35" name="TextBox 16"/>
          <p:cNvSpPr txBox="1"/>
          <p:nvPr/>
        </p:nvSpPr>
        <p:spPr>
          <a:xfrm>
            <a:off x="7972567" y="2324882"/>
            <a:ext cx="682424" cy="2759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AD001E"/>
                </a:solidFill>
                <a:latin typeface="Arial"/>
                <a:cs typeface="Arial"/>
              </a:rPr>
              <a:t>-0.3%</a:t>
            </a:r>
            <a:endParaRPr lang="en-US" sz="1000" b="1" dirty="0">
              <a:solidFill>
                <a:srgbClr val="AD001E"/>
              </a:solidFill>
              <a:latin typeface="Arial"/>
              <a:cs typeface="Arial"/>
            </a:endParaRPr>
          </a:p>
        </p:txBody>
      </p:sp>
      <p:sp>
        <p:nvSpPr>
          <p:cNvPr id="37" name="TextBox 36"/>
          <p:cNvSpPr txBox="1"/>
          <p:nvPr/>
        </p:nvSpPr>
        <p:spPr>
          <a:xfrm>
            <a:off x="322294" y="3050462"/>
            <a:ext cx="4169778" cy="2021955"/>
          </a:xfrm>
          <a:prstGeom prst="rect">
            <a:avLst/>
          </a:prstGeom>
          <a:noFill/>
        </p:spPr>
        <p:txBody>
          <a:bodyPr wrap="square" lIns="36000" tIns="36000" rIns="36000" bIns="36000" rtlCol="0" anchor="ctr">
            <a:spAutoFit/>
          </a:bodyPr>
          <a:lstStyle/>
          <a:p>
            <a:pPr lvl="0">
              <a:lnSpc>
                <a:spcPts val="1200"/>
              </a:lnSpc>
              <a:spcAft>
                <a:spcPts val="400"/>
              </a:spcAft>
              <a:defRPr/>
            </a:pPr>
            <a:r>
              <a:rPr lang="en-US" sz="1200" b="1" dirty="0" smtClean="0">
                <a:solidFill>
                  <a:schemeClr val="bg2"/>
                </a:solidFill>
                <a:latin typeface="Arial" panose="020B0604020202020204" pitchFamily="34" charset="0"/>
                <a:ea typeface="Times New Roman" panose="02020603050405020304" pitchFamily="18" charset="0"/>
              </a:rPr>
              <a:t>Contraction of NFC triggered by pandemic and regulatory  changes</a:t>
            </a:r>
          </a:p>
          <a:p>
            <a:pPr lvl="0">
              <a:lnSpc>
                <a:spcPts val="1200"/>
              </a:lnSpc>
              <a:spcAft>
                <a:spcPts val="400"/>
              </a:spcAft>
              <a:defRPr/>
            </a:pPr>
            <a:r>
              <a:rPr lang="en-US" sz="1100" dirty="0" smtClean="0">
                <a:latin typeface="Arial" panose="020B0604020202020204" pitchFamily="34" charset="0"/>
              </a:rPr>
              <a:t>Decline in </a:t>
            </a:r>
            <a:r>
              <a:rPr lang="en-US" sz="1100" dirty="0" smtClean="0"/>
              <a:t>net fees and commissions income, -14.0% y/y in H1 2020 and -23.2% y/y in Q2 2020, following:</a:t>
            </a:r>
          </a:p>
          <a:p>
            <a:pPr marL="628650" lvl="1" indent="-171450">
              <a:lnSpc>
                <a:spcPts val="1200"/>
              </a:lnSpc>
              <a:spcAft>
                <a:spcPts val="400"/>
              </a:spcAft>
              <a:buFont typeface="Wingdings" panose="05000000000000000000" pitchFamily="2" charset="2"/>
              <a:buChar char="Ø"/>
              <a:defRPr/>
            </a:pPr>
            <a:r>
              <a:rPr lang="en-US" sz="1100" dirty="0" smtClean="0"/>
              <a:t>SEPA regulation enforcement (price alignment of EUR denominated payments to domestic ones, starting from 15</a:t>
            </a:r>
            <a:r>
              <a:rPr lang="en-US" sz="1100" baseline="30000" dirty="0" smtClean="0"/>
              <a:t>th</a:t>
            </a:r>
            <a:r>
              <a:rPr lang="en-US" sz="1100" dirty="0" smtClean="0"/>
              <a:t> of December 2019) </a:t>
            </a:r>
          </a:p>
          <a:p>
            <a:pPr marL="628650" lvl="1" indent="-171450">
              <a:lnSpc>
                <a:spcPts val="1200"/>
              </a:lnSpc>
              <a:spcAft>
                <a:spcPts val="400"/>
              </a:spcAft>
              <a:buFont typeface="Wingdings" panose="05000000000000000000" pitchFamily="2" charset="2"/>
              <a:buChar char="Ø"/>
              <a:defRPr/>
            </a:pPr>
            <a:r>
              <a:rPr lang="en-US" sz="1100" dirty="0" smtClean="0"/>
              <a:t>lower volumes of transactions </a:t>
            </a:r>
          </a:p>
          <a:p>
            <a:pPr marL="628650" lvl="1" indent="-171450">
              <a:lnSpc>
                <a:spcPts val="1200"/>
              </a:lnSpc>
              <a:spcAft>
                <a:spcPts val="400"/>
              </a:spcAft>
              <a:buFont typeface="Wingdings" panose="05000000000000000000" pitchFamily="2" charset="2"/>
              <a:buChar char="Ø"/>
              <a:defRPr/>
            </a:pPr>
            <a:r>
              <a:rPr lang="en-US" sz="1100" dirty="0" smtClean="0"/>
              <a:t>cease </a:t>
            </a:r>
            <a:r>
              <a:rPr lang="en-US" sz="1100" dirty="0"/>
              <a:t>of the Western Union activity in August 2019</a:t>
            </a:r>
          </a:p>
          <a:p>
            <a:pPr marL="628650" lvl="1" indent="-171450">
              <a:lnSpc>
                <a:spcPts val="1200"/>
              </a:lnSpc>
              <a:spcAft>
                <a:spcPts val="400"/>
              </a:spcAft>
              <a:buFont typeface="Wingdings" panose="05000000000000000000" pitchFamily="2" charset="2"/>
              <a:buChar char="Ø"/>
              <a:defRPr/>
            </a:pPr>
            <a:r>
              <a:rPr lang="en-US" sz="1100" dirty="0"/>
              <a:t>f</a:t>
            </a:r>
            <a:r>
              <a:rPr lang="en-US" sz="1100" dirty="0" smtClean="0"/>
              <a:t>ree usage of remote banking applications</a:t>
            </a:r>
            <a:r>
              <a:rPr lang="en-US" sz="1100" dirty="0"/>
              <a:t> </a:t>
            </a:r>
            <a:r>
              <a:rPr lang="en-US" sz="1100" dirty="0" smtClean="0"/>
              <a:t>(from 15</a:t>
            </a:r>
            <a:r>
              <a:rPr lang="en-US" sz="1100" baseline="30000" dirty="0" smtClean="0"/>
              <a:t>th</a:t>
            </a:r>
            <a:r>
              <a:rPr lang="en-US" sz="1100" dirty="0" smtClean="0"/>
              <a:t> of March to 15</a:t>
            </a:r>
            <a:r>
              <a:rPr lang="en-US" sz="1100" baseline="30000" dirty="0" smtClean="0"/>
              <a:t>th</a:t>
            </a:r>
            <a:r>
              <a:rPr lang="en-US" sz="1100" dirty="0" smtClean="0"/>
              <a:t> of June)</a:t>
            </a:r>
          </a:p>
        </p:txBody>
      </p:sp>
      <p:sp>
        <p:nvSpPr>
          <p:cNvPr id="33" name="TextBox 32"/>
          <p:cNvSpPr txBox="1"/>
          <p:nvPr/>
        </p:nvSpPr>
        <p:spPr>
          <a:xfrm>
            <a:off x="336539" y="1009060"/>
            <a:ext cx="4357797" cy="790848"/>
          </a:xfrm>
          <a:prstGeom prst="rect">
            <a:avLst/>
          </a:prstGeom>
          <a:noFill/>
        </p:spPr>
        <p:txBody>
          <a:bodyPr wrap="square" lIns="36000" tIns="36000" rIns="36000" bIns="36000" rtlCol="0" anchor="ctr">
            <a:spAutoFit/>
          </a:bodyPr>
          <a:lstStyle/>
          <a:p>
            <a:pPr>
              <a:lnSpc>
                <a:spcPts val="1200"/>
              </a:lnSpc>
              <a:spcAft>
                <a:spcPts val="400"/>
              </a:spcAft>
              <a:buClr>
                <a:srgbClr val="F0001E"/>
              </a:buClr>
              <a:buSzPct val="90000"/>
              <a:defRPr/>
            </a:pPr>
            <a:r>
              <a:rPr lang="en-US" sz="1200" b="1" dirty="0">
                <a:solidFill>
                  <a:schemeClr val="bg2"/>
                </a:solidFill>
                <a:latin typeface="Arial" panose="020B0604020202020204" pitchFamily="34" charset="0"/>
                <a:ea typeface="Times New Roman" panose="02020603050405020304" pitchFamily="18" charset="0"/>
              </a:rPr>
              <a:t>R</a:t>
            </a:r>
            <a:r>
              <a:rPr lang="en-US" sz="1200" b="1" dirty="0" smtClean="0">
                <a:solidFill>
                  <a:schemeClr val="bg2"/>
                </a:solidFill>
                <a:latin typeface="Arial" panose="020B0604020202020204" pitchFamily="34" charset="0"/>
                <a:ea typeface="Times New Roman" panose="02020603050405020304" pitchFamily="18" charset="0"/>
              </a:rPr>
              <a:t>esilient NII over the 1</a:t>
            </a:r>
            <a:r>
              <a:rPr lang="en-US" sz="1200" b="1" baseline="30000" dirty="0" smtClean="0">
                <a:solidFill>
                  <a:schemeClr val="bg2"/>
                </a:solidFill>
                <a:latin typeface="Arial" panose="020B0604020202020204" pitchFamily="34" charset="0"/>
                <a:ea typeface="Times New Roman" panose="02020603050405020304" pitchFamily="18" charset="0"/>
              </a:rPr>
              <a:t>st</a:t>
            </a:r>
            <a:r>
              <a:rPr lang="en-US" sz="1200" b="1" dirty="0" smtClean="0">
                <a:solidFill>
                  <a:schemeClr val="bg2"/>
                </a:solidFill>
                <a:latin typeface="Arial" panose="020B0604020202020204" pitchFamily="34" charset="0"/>
                <a:ea typeface="Times New Roman" panose="02020603050405020304" pitchFamily="18" charset="0"/>
              </a:rPr>
              <a:t> semester</a:t>
            </a:r>
          </a:p>
          <a:p>
            <a:pPr>
              <a:lnSpc>
                <a:spcPts val="1200"/>
              </a:lnSpc>
              <a:spcAft>
                <a:spcPts val="400"/>
              </a:spcAft>
              <a:buClr>
                <a:srgbClr val="F0001E"/>
              </a:buClr>
              <a:buSzPct val="90000"/>
              <a:defRPr/>
            </a:pPr>
            <a:r>
              <a:rPr lang="en-US" sz="1100" dirty="0" smtClean="0"/>
              <a:t>Quasi stable NII in H1 2020 (-0.3% y/y) benefitting from positive volume effect induced by growing deposits</a:t>
            </a:r>
          </a:p>
          <a:p>
            <a:pPr>
              <a:lnSpc>
                <a:spcPts val="1200"/>
              </a:lnSpc>
              <a:spcAft>
                <a:spcPts val="400"/>
              </a:spcAft>
              <a:buClr>
                <a:srgbClr val="F0001E"/>
              </a:buClr>
              <a:buSzPct val="90000"/>
              <a:defRPr/>
            </a:pPr>
            <a:endParaRPr lang="en-US" sz="1100" dirty="0"/>
          </a:p>
        </p:txBody>
      </p:sp>
      <p:sp>
        <p:nvSpPr>
          <p:cNvPr id="7" name="Rectangle 6"/>
          <p:cNvSpPr/>
          <p:nvPr/>
        </p:nvSpPr>
        <p:spPr>
          <a:xfrm>
            <a:off x="297046" y="5288057"/>
            <a:ext cx="4131787" cy="605294"/>
          </a:xfrm>
          <a:prstGeom prst="rect">
            <a:avLst/>
          </a:prstGeom>
        </p:spPr>
        <p:txBody>
          <a:bodyPr wrap="square">
            <a:spAutoFit/>
          </a:bodyPr>
          <a:lstStyle/>
          <a:p>
            <a:pPr>
              <a:lnSpc>
                <a:spcPts val="1200"/>
              </a:lnSpc>
              <a:spcAft>
                <a:spcPts val="400"/>
              </a:spcAft>
              <a:buClr>
                <a:srgbClr val="F0001E"/>
              </a:buClr>
              <a:buSzPct val="90000"/>
              <a:defRPr/>
            </a:pPr>
            <a:r>
              <a:rPr lang="en-US" sz="1200" b="1" dirty="0" smtClean="0">
                <a:solidFill>
                  <a:schemeClr val="bg2"/>
                </a:solidFill>
                <a:latin typeface="Arial" panose="020B0604020202020204" pitchFamily="34" charset="0"/>
                <a:ea typeface="Times New Roman" panose="02020603050405020304" pitchFamily="18" charset="0"/>
              </a:rPr>
              <a:t>Other income evolution explained by exceptional 2019 base effect of reevaluation gains</a:t>
            </a:r>
          </a:p>
          <a:p>
            <a:pPr>
              <a:lnSpc>
                <a:spcPts val="1200"/>
              </a:lnSpc>
              <a:spcAft>
                <a:spcPts val="400"/>
              </a:spcAft>
              <a:buClr>
                <a:srgbClr val="F0001E"/>
              </a:buClr>
              <a:buSzPct val="90000"/>
              <a:defRPr/>
            </a:pPr>
            <a:endParaRPr lang="en-US" sz="1100" dirty="0">
              <a:latin typeface="Arial" panose="020B0604020202020204" pitchFamily="34" charset="0"/>
            </a:endParaRPr>
          </a:p>
        </p:txBody>
      </p:sp>
      <p:sp>
        <p:nvSpPr>
          <p:cNvPr id="18" name="Text Placeholder 6"/>
          <p:cNvSpPr>
            <a:spLocks noGrp="1"/>
          </p:cNvSpPr>
          <p:nvPr>
            <p:ph type="body" sz="quarter" idx="21"/>
          </p:nvPr>
        </p:nvSpPr>
        <p:spPr>
          <a:xfrm>
            <a:off x="4966405" y="3682879"/>
            <a:ext cx="4039816" cy="2337512"/>
          </a:xfrm>
        </p:spPr>
        <p:txBody>
          <a:bodyPr/>
          <a:lstStyle/>
          <a:p>
            <a:pPr algn="ctr" defTabSz="914400"/>
            <a:r>
              <a:rPr lang="en-US" dirty="0" smtClean="0"/>
              <a:t>	</a:t>
            </a:r>
            <a:endParaRPr lang="en-US" sz="1000" b="1" dirty="0">
              <a:solidFill>
                <a:srgbClr val="AD001E"/>
              </a:solidFill>
              <a:latin typeface="Arial"/>
              <a:cs typeface="Arial"/>
            </a:endParaRPr>
          </a:p>
        </p:txBody>
      </p:sp>
      <p:sp>
        <p:nvSpPr>
          <p:cNvPr id="20" name="Text Placeholder 5"/>
          <p:cNvSpPr>
            <a:spLocks noGrp="1"/>
          </p:cNvSpPr>
          <p:nvPr>
            <p:ph type="body" sz="quarter" idx="18"/>
          </p:nvPr>
        </p:nvSpPr>
        <p:spPr>
          <a:xfrm>
            <a:off x="5841149" y="3501606"/>
            <a:ext cx="2106914" cy="348225"/>
          </a:xfrm>
        </p:spPr>
        <p:txBody>
          <a:bodyPr/>
          <a:lstStyle/>
          <a:p>
            <a:pPr>
              <a:spcBef>
                <a:spcPts val="0"/>
              </a:spcBef>
            </a:pPr>
            <a:r>
              <a:rPr lang="fr-FR" dirty="0" smtClean="0"/>
              <a:t>NET BANKING INCOME (RON m)</a:t>
            </a:r>
            <a:endParaRPr lang="en-US" dirty="0" smtClean="0"/>
          </a:p>
        </p:txBody>
      </p:sp>
      <p:sp>
        <p:nvSpPr>
          <p:cNvPr id="24" name="Rectangle 23"/>
          <p:cNvSpPr/>
          <p:nvPr/>
        </p:nvSpPr>
        <p:spPr>
          <a:xfrm>
            <a:off x="5008312" y="4758425"/>
            <a:ext cx="1196632" cy="234360"/>
          </a:xfrm>
          <a:prstGeom prst="rect">
            <a:avLst/>
          </a:prstGeom>
        </p:spPr>
        <p:txBody>
          <a:bodyPr wrap="square">
            <a:spAutoFit/>
          </a:bodyPr>
          <a:lstStyle/>
          <a:p>
            <a:pPr>
              <a:defRPr/>
            </a:pPr>
            <a:r>
              <a:rPr lang="en-US" sz="923" b="1" dirty="0">
                <a:solidFill>
                  <a:srgbClr val="FF617B"/>
                </a:solidFill>
                <a:cs typeface="Arial" charset="0"/>
              </a:rPr>
              <a:t>Other income</a:t>
            </a:r>
          </a:p>
        </p:txBody>
      </p:sp>
      <p:sp>
        <p:nvSpPr>
          <p:cNvPr id="25" name="Rectangle 24"/>
          <p:cNvSpPr/>
          <p:nvPr/>
        </p:nvSpPr>
        <p:spPr>
          <a:xfrm>
            <a:off x="5008312" y="4922885"/>
            <a:ext cx="1208930" cy="376385"/>
          </a:xfrm>
          <a:prstGeom prst="rect">
            <a:avLst/>
          </a:prstGeom>
        </p:spPr>
        <p:txBody>
          <a:bodyPr wrap="square">
            <a:spAutoFit/>
          </a:bodyPr>
          <a:lstStyle/>
          <a:p>
            <a:pPr>
              <a:defRPr/>
            </a:pPr>
            <a:r>
              <a:rPr lang="en-US" sz="923" b="1" dirty="0">
                <a:solidFill>
                  <a:srgbClr val="FF012B"/>
                </a:solidFill>
                <a:cs typeface="Arial" charset="0"/>
              </a:rPr>
              <a:t>Net </a:t>
            </a:r>
            <a:r>
              <a:rPr lang="en-US" sz="923" b="1" dirty="0" smtClean="0">
                <a:solidFill>
                  <a:srgbClr val="FF012B"/>
                </a:solidFill>
                <a:cs typeface="Arial" charset="0"/>
              </a:rPr>
              <a:t>fees </a:t>
            </a:r>
            <a:r>
              <a:rPr lang="en-US" sz="923" b="1" dirty="0">
                <a:solidFill>
                  <a:srgbClr val="FF012B"/>
                </a:solidFill>
                <a:cs typeface="Arial" charset="0"/>
              </a:rPr>
              <a:t>and commissions</a:t>
            </a:r>
          </a:p>
        </p:txBody>
      </p:sp>
      <p:sp>
        <p:nvSpPr>
          <p:cNvPr id="26" name="Rectangle 25"/>
          <p:cNvSpPr/>
          <p:nvPr/>
        </p:nvSpPr>
        <p:spPr>
          <a:xfrm>
            <a:off x="5018199" y="5294498"/>
            <a:ext cx="984896" cy="376385"/>
          </a:xfrm>
          <a:prstGeom prst="rect">
            <a:avLst/>
          </a:prstGeom>
        </p:spPr>
        <p:txBody>
          <a:bodyPr>
            <a:spAutoFit/>
          </a:bodyPr>
          <a:lstStyle/>
          <a:p>
            <a:pPr>
              <a:defRPr/>
            </a:pPr>
            <a:r>
              <a:rPr lang="en-US" sz="923" b="1" dirty="0">
                <a:solidFill>
                  <a:srgbClr val="AD001E"/>
                </a:solidFill>
                <a:cs typeface="Arial" charset="0"/>
              </a:rPr>
              <a:t>Net interest income</a:t>
            </a:r>
          </a:p>
        </p:txBody>
      </p:sp>
      <p:sp>
        <p:nvSpPr>
          <p:cNvPr id="27" name="TextBox 26"/>
          <p:cNvSpPr txBox="1"/>
          <p:nvPr/>
        </p:nvSpPr>
        <p:spPr>
          <a:xfrm>
            <a:off x="7996082" y="4389061"/>
            <a:ext cx="658909" cy="223446"/>
          </a:xfrm>
          <a:prstGeom prst="rect">
            <a:avLst/>
          </a:prstGeom>
          <a:noFill/>
        </p:spPr>
        <p:txBody>
          <a:bodyPr wrap="square" lIns="33236" tIns="33236" rIns="33236" bIns="33236" rtlCol="0" anchor="ctr">
            <a:spAutoFit/>
          </a:bodyPr>
          <a:lstStyle/>
          <a:p>
            <a:pPr algn="ctr">
              <a:buClr>
                <a:schemeClr val="bg2"/>
              </a:buClr>
              <a:buSzPct val="90000"/>
            </a:pPr>
            <a:r>
              <a:rPr lang="en-US" sz="1000" b="1" dirty="0" smtClean="0">
                <a:latin typeface="Arial"/>
              </a:rPr>
              <a:t>Y/Y</a:t>
            </a:r>
            <a:endParaRPr lang="en-US" sz="1000" b="1" dirty="0">
              <a:latin typeface="Arial"/>
            </a:endParaRPr>
          </a:p>
        </p:txBody>
      </p:sp>
      <p:sp>
        <p:nvSpPr>
          <p:cNvPr id="31" name="TextBox 11"/>
          <p:cNvSpPr txBox="1"/>
          <p:nvPr/>
        </p:nvSpPr>
        <p:spPr>
          <a:xfrm>
            <a:off x="8073903" y="4606265"/>
            <a:ext cx="640080" cy="2103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smtClean="0">
                <a:solidFill>
                  <a:srgbClr val="000000"/>
                </a:solidFill>
                <a:latin typeface="Arial"/>
                <a:cs typeface="Arial"/>
              </a:rPr>
              <a:t>-9.6%</a:t>
            </a:r>
            <a:endParaRPr lang="ro-RO" sz="1000" b="1" dirty="0">
              <a:solidFill>
                <a:sysClr val="windowText" lastClr="000000"/>
              </a:solidFill>
              <a:latin typeface="Arial" pitchFamily="34" charset="0"/>
              <a:cs typeface="Arial" pitchFamily="34" charset="0"/>
            </a:endParaRPr>
          </a:p>
        </p:txBody>
      </p:sp>
      <p:sp>
        <p:nvSpPr>
          <p:cNvPr id="32" name="TextBox 14"/>
          <p:cNvSpPr txBox="1"/>
          <p:nvPr/>
        </p:nvSpPr>
        <p:spPr>
          <a:xfrm>
            <a:off x="8064488" y="4816428"/>
            <a:ext cx="640080" cy="2103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50" b="1" dirty="0" smtClean="0">
                <a:solidFill>
                  <a:srgbClr val="FF5774"/>
                </a:solidFill>
                <a:latin typeface="Arial"/>
                <a:cs typeface="Arial"/>
              </a:rPr>
              <a:t>+5.1%</a:t>
            </a:r>
            <a:endParaRPr lang="ro-RO" sz="950" b="1" dirty="0">
              <a:solidFill>
                <a:srgbClr val="FF5774"/>
              </a:solidFill>
              <a:latin typeface="Arial"/>
              <a:cs typeface="Arial"/>
            </a:endParaRPr>
          </a:p>
        </p:txBody>
      </p:sp>
      <p:sp>
        <p:nvSpPr>
          <p:cNvPr id="34" name="TextBox 16"/>
          <p:cNvSpPr txBox="1"/>
          <p:nvPr/>
        </p:nvSpPr>
        <p:spPr>
          <a:xfrm>
            <a:off x="8024292" y="5008652"/>
            <a:ext cx="640080" cy="2103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smtClean="0">
                <a:solidFill>
                  <a:srgbClr val="FF0000"/>
                </a:solidFill>
                <a:latin typeface="Arial"/>
                <a:cs typeface="Arial"/>
              </a:rPr>
              <a:t>-23.2%</a:t>
            </a:r>
            <a:endParaRPr lang="en-US" sz="1000" b="1" dirty="0">
              <a:solidFill>
                <a:srgbClr val="FF0000"/>
              </a:solidFill>
              <a:latin typeface="Arial"/>
              <a:cs typeface="Arial"/>
            </a:endParaRPr>
          </a:p>
        </p:txBody>
      </p:sp>
      <p:sp>
        <p:nvSpPr>
          <p:cNvPr id="36" name="TextBox 16"/>
          <p:cNvSpPr txBox="1"/>
          <p:nvPr/>
        </p:nvSpPr>
        <p:spPr>
          <a:xfrm>
            <a:off x="8088293" y="5247734"/>
            <a:ext cx="640080" cy="2103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AD001E"/>
                </a:solidFill>
                <a:latin typeface="Arial"/>
                <a:cs typeface="Arial"/>
              </a:rPr>
              <a:t>-</a:t>
            </a:r>
            <a:r>
              <a:rPr lang="en-US" sz="1000" b="1" dirty="0" smtClean="0">
                <a:solidFill>
                  <a:srgbClr val="AD001E"/>
                </a:solidFill>
                <a:latin typeface="Arial"/>
                <a:cs typeface="Arial"/>
              </a:rPr>
              <a:t>6.9%</a:t>
            </a:r>
            <a:endParaRPr lang="en-US" sz="1000" b="1" dirty="0">
              <a:solidFill>
                <a:srgbClr val="AD001E"/>
              </a:solidFill>
              <a:latin typeface="Arial"/>
              <a:cs typeface="Arial"/>
            </a:endParaRPr>
          </a:p>
        </p:txBody>
      </p:sp>
      <p:sp>
        <p:nvSpPr>
          <p:cNvPr id="5" name="TextBox 4"/>
          <p:cNvSpPr txBox="1"/>
          <p:nvPr/>
        </p:nvSpPr>
        <p:spPr>
          <a:xfrm>
            <a:off x="325035" y="1581610"/>
            <a:ext cx="4337529" cy="1047329"/>
          </a:xfrm>
          <a:prstGeom prst="rect">
            <a:avLst/>
          </a:prstGeom>
          <a:noFill/>
        </p:spPr>
        <p:txBody>
          <a:bodyPr wrap="square" lIns="36000" tIns="36000" rIns="36000" bIns="36000" rtlCol="0" anchor="ctr">
            <a:spAutoFit/>
          </a:bodyPr>
          <a:lstStyle/>
          <a:p>
            <a:pPr>
              <a:lnSpc>
                <a:spcPts val="1200"/>
              </a:lnSpc>
              <a:spcAft>
                <a:spcPts val="400"/>
              </a:spcAft>
              <a:buClr>
                <a:srgbClr val="F0001E"/>
              </a:buClr>
              <a:buSzPct val="90000"/>
              <a:defRPr/>
            </a:pPr>
            <a:r>
              <a:rPr lang="en-US" sz="1100" dirty="0"/>
              <a:t>NII lower </a:t>
            </a:r>
            <a:r>
              <a:rPr lang="en-US" sz="1100" dirty="0" smtClean="0"/>
              <a:t>(-</a:t>
            </a:r>
            <a:r>
              <a:rPr lang="en-US" sz="1100" dirty="0"/>
              <a:t>6.9% </a:t>
            </a:r>
            <a:r>
              <a:rPr lang="en-US" sz="1100" dirty="0" smtClean="0"/>
              <a:t>y/y) </a:t>
            </a:r>
            <a:r>
              <a:rPr lang="en-US" sz="1100" dirty="0"/>
              <a:t>in Q2 </a:t>
            </a:r>
            <a:r>
              <a:rPr lang="en-US" sz="1100" dirty="0" smtClean="0"/>
              <a:t>2020</a:t>
            </a:r>
          </a:p>
          <a:p>
            <a:pPr marL="171450" indent="-171450">
              <a:lnSpc>
                <a:spcPts val="1200"/>
              </a:lnSpc>
              <a:spcAft>
                <a:spcPts val="400"/>
              </a:spcAft>
              <a:buSzPct val="90000"/>
              <a:buFont typeface="Wingdings" panose="05000000000000000000" pitchFamily="2" charset="2"/>
              <a:buChar char="ü"/>
              <a:defRPr/>
            </a:pPr>
            <a:r>
              <a:rPr lang="en-US" sz="1100" dirty="0" smtClean="0"/>
              <a:t> </a:t>
            </a:r>
            <a:r>
              <a:rPr lang="en-US" sz="1100" dirty="0"/>
              <a:t>interest rate effect turning negative</a:t>
            </a:r>
          </a:p>
          <a:p>
            <a:pPr marL="628650" lvl="1" indent="-171450">
              <a:lnSpc>
                <a:spcPts val="1200"/>
              </a:lnSpc>
              <a:spcAft>
                <a:spcPts val="400"/>
              </a:spcAft>
              <a:buSzPct val="90000"/>
              <a:buFont typeface="Wingdings" panose="05000000000000000000" pitchFamily="2" charset="2"/>
              <a:buChar char="Ø"/>
              <a:defRPr/>
            </a:pPr>
            <a:r>
              <a:rPr lang="en-US" sz="1100" dirty="0"/>
              <a:t>ROBOR 3M average of </a:t>
            </a:r>
            <a:r>
              <a:rPr lang="en-US" sz="1100" dirty="0" smtClean="0"/>
              <a:t>2.39% </a:t>
            </a:r>
            <a:r>
              <a:rPr lang="en-US" sz="1100" dirty="0"/>
              <a:t>in Q2 2020, </a:t>
            </a:r>
            <a:r>
              <a:rPr lang="en-US" sz="1100" dirty="0" smtClean="0"/>
              <a:t>-90 </a:t>
            </a:r>
            <a:r>
              <a:rPr lang="en-US" sz="1100" dirty="0"/>
              <a:t>bps y/y</a:t>
            </a:r>
          </a:p>
          <a:p>
            <a:pPr marL="628650" lvl="1" indent="-171450">
              <a:lnSpc>
                <a:spcPts val="1200"/>
              </a:lnSpc>
              <a:spcAft>
                <a:spcPts val="400"/>
              </a:spcAft>
              <a:buSzPct val="90000"/>
              <a:buFont typeface="Wingdings" panose="05000000000000000000" pitchFamily="2" charset="2"/>
              <a:buChar char="Ø"/>
              <a:defRPr/>
            </a:pPr>
            <a:r>
              <a:rPr lang="en-US" sz="1100" dirty="0">
                <a:solidFill>
                  <a:srgbClr val="000000"/>
                </a:solidFill>
              </a:rPr>
              <a:t>ROBOR 3M average of </a:t>
            </a:r>
            <a:r>
              <a:rPr lang="en-US" sz="1100" dirty="0" smtClean="0">
                <a:solidFill>
                  <a:srgbClr val="000000"/>
                </a:solidFill>
              </a:rPr>
              <a:t>2.72% </a:t>
            </a:r>
            <a:r>
              <a:rPr lang="en-US" sz="1100" dirty="0">
                <a:solidFill>
                  <a:srgbClr val="000000"/>
                </a:solidFill>
              </a:rPr>
              <a:t>in H1 2020, -</a:t>
            </a:r>
            <a:r>
              <a:rPr lang="en-US" sz="1100" dirty="0" smtClean="0">
                <a:solidFill>
                  <a:srgbClr val="000000"/>
                </a:solidFill>
              </a:rPr>
              <a:t>48 </a:t>
            </a:r>
            <a:r>
              <a:rPr lang="en-US" sz="1100" dirty="0">
                <a:solidFill>
                  <a:srgbClr val="000000"/>
                </a:solidFill>
              </a:rPr>
              <a:t>bps y/y</a:t>
            </a:r>
          </a:p>
          <a:p>
            <a:pPr marL="628650" lvl="1" indent="-171450">
              <a:lnSpc>
                <a:spcPts val="1200"/>
              </a:lnSpc>
              <a:spcAft>
                <a:spcPts val="400"/>
              </a:spcAft>
              <a:buSzPct val="90000"/>
              <a:buFont typeface="Wingdings" panose="05000000000000000000" pitchFamily="2" charset="2"/>
              <a:buChar char="Ø"/>
              <a:defRPr/>
            </a:pPr>
            <a:endParaRPr lang="en-US" sz="1100" dirty="0">
              <a:solidFill>
                <a:srgbClr val="000000"/>
              </a:solidFill>
            </a:endParaRPr>
          </a:p>
        </p:txBody>
      </p:sp>
      <p:sp>
        <p:nvSpPr>
          <p:cNvPr id="8" name="TextBox 7"/>
          <p:cNvSpPr txBox="1"/>
          <p:nvPr/>
        </p:nvSpPr>
        <p:spPr>
          <a:xfrm>
            <a:off x="261490" y="2448513"/>
            <a:ext cx="4313515" cy="380480"/>
          </a:xfrm>
          <a:prstGeom prst="rect">
            <a:avLst/>
          </a:prstGeom>
          <a:noFill/>
        </p:spPr>
        <p:txBody>
          <a:bodyPr wrap="square" lIns="36000" tIns="36000" rIns="36000" bIns="36000" rtlCol="0" anchor="ctr">
            <a:spAutoFit/>
          </a:bodyPr>
          <a:lstStyle/>
          <a:p>
            <a:pPr marL="171450" indent="-171450">
              <a:lnSpc>
                <a:spcPts val="1200"/>
              </a:lnSpc>
              <a:spcAft>
                <a:spcPts val="400"/>
              </a:spcAft>
              <a:buSzPct val="90000"/>
              <a:buFont typeface="Wingdings" panose="05000000000000000000" pitchFamily="2" charset="2"/>
              <a:buChar char="ü"/>
              <a:defRPr/>
            </a:pPr>
            <a:r>
              <a:rPr lang="en-US" sz="1100" dirty="0"/>
              <a:t>i</a:t>
            </a:r>
            <a:r>
              <a:rPr lang="en-US" sz="1100" dirty="0" smtClean="0"/>
              <a:t>mportant </a:t>
            </a:r>
            <a:r>
              <a:rPr lang="en-US" sz="1100" dirty="0"/>
              <a:t>drop of </a:t>
            </a:r>
            <a:r>
              <a:rPr lang="en-US" sz="1100" dirty="0" smtClean="0"/>
              <a:t>individual </a:t>
            </a:r>
            <a:r>
              <a:rPr lang="en-US" sz="1100" dirty="0"/>
              <a:t>loan </a:t>
            </a:r>
            <a:r>
              <a:rPr lang="en-US" sz="1100" dirty="0" smtClean="0"/>
              <a:t>production during the containment period</a:t>
            </a:r>
            <a:endParaRPr lang="en-US" sz="1100" dirty="0">
              <a:solidFill>
                <a:srgbClr val="FFC000"/>
              </a:solidFill>
            </a:endParaRPr>
          </a:p>
        </p:txBody>
      </p:sp>
    </p:spTree>
    <p:extLst>
      <p:ext uri="{BB962C8B-B14F-4D97-AF65-F5344CB8AC3E}">
        <p14:creationId xmlns:p14="http://schemas.microsoft.com/office/powerpoint/2010/main" val="1465260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6"/>
          <p:cNvSpPr>
            <a:spLocks noGrp="1"/>
          </p:cNvSpPr>
          <p:nvPr>
            <p:ph type="body" sz="quarter" idx="21"/>
          </p:nvPr>
        </p:nvSpPr>
        <p:spPr>
          <a:xfrm>
            <a:off x="4711595" y="3749924"/>
            <a:ext cx="4084582" cy="2313317"/>
          </a:xfrm>
        </p:spPr>
        <p:txBody>
          <a:bodyPr/>
          <a:lstStyle/>
          <a:p>
            <a:endParaRPr lang="en-US" dirty="0"/>
          </a:p>
        </p:txBody>
      </p:sp>
      <p:pic>
        <p:nvPicPr>
          <p:cNvPr id="3" name="Picture 2"/>
          <p:cNvPicPr/>
          <p:nvPr>
            <p:extLst>
              <p:ext uri="{D42A27DB-BD31-4B8C-83A1-F6EECF244321}">
                <p14:modId xmlns:p14="http://schemas.microsoft.com/office/powerpoint/2010/main" val="2671114010"/>
              </p:ext>
            </p:extLst>
          </p:nvPr>
        </p:nvPicPr>
        <p:blipFill>
          <a:blip r:embed="rId2"/>
          <a:stretch>
            <a:fillRect/>
          </a:stretch>
        </p:blipFill>
        <p:spPr>
          <a:xfrm>
            <a:off x="5486398" y="3803175"/>
            <a:ext cx="2588953" cy="2005502"/>
          </a:xfrm>
          <a:prstGeom prst="rect">
            <a:avLst/>
          </a:prstGeom>
        </p:spPr>
      </p:pic>
      <p:sp>
        <p:nvSpPr>
          <p:cNvPr id="23" name="Text Placeholder 6"/>
          <p:cNvSpPr>
            <a:spLocks noGrp="1"/>
          </p:cNvSpPr>
          <p:nvPr>
            <p:ph type="body" sz="quarter" idx="21"/>
          </p:nvPr>
        </p:nvSpPr>
        <p:spPr>
          <a:xfrm>
            <a:off x="4711321" y="1215465"/>
            <a:ext cx="4094529" cy="2215243"/>
          </a:xfrm>
        </p:spPr>
        <p:txBody>
          <a:bodyPr/>
          <a:lstStyle/>
          <a:p>
            <a:endParaRPr lang="en-US" dirty="0"/>
          </a:p>
        </p:txBody>
      </p:sp>
      <p:pic>
        <p:nvPicPr>
          <p:cNvPr id="8" name="Picture 7"/>
          <p:cNvPicPr/>
          <p:nvPr>
            <p:extLst/>
          </p:nvPr>
        </p:nvPicPr>
        <p:blipFill>
          <a:blip r:embed="rId3"/>
          <a:stretch>
            <a:fillRect/>
          </a:stretch>
        </p:blipFill>
        <p:spPr>
          <a:xfrm>
            <a:off x="5338947" y="1423599"/>
            <a:ext cx="2891586" cy="1778289"/>
          </a:xfrm>
          <a:prstGeom prst="rect">
            <a:avLst/>
          </a:prstGeom>
        </p:spPr>
      </p:pic>
      <p:sp>
        <p:nvSpPr>
          <p:cNvPr id="2" name="Title 1"/>
          <p:cNvSpPr>
            <a:spLocks noGrp="1"/>
          </p:cNvSpPr>
          <p:nvPr>
            <p:ph type="title"/>
          </p:nvPr>
        </p:nvSpPr>
        <p:spPr>
          <a:xfrm>
            <a:off x="320285" y="145917"/>
            <a:ext cx="8485565" cy="547842"/>
          </a:xfrm>
        </p:spPr>
        <p:txBody>
          <a:bodyPr/>
          <a:lstStyle/>
          <a:p>
            <a:pPr algn="l"/>
            <a:r>
              <a:rPr lang="en-US" sz="1480" dirty="0" smtClean="0"/>
              <a:t>OPEX DYNAMICs reflecting </a:t>
            </a:r>
            <a:r>
              <a:rPr lang="en-US" sz="1480" dirty="0"/>
              <a:t>strict control of sundry </a:t>
            </a:r>
            <a:r>
              <a:rPr lang="en-US" sz="1480" dirty="0" smtClean="0"/>
              <a:t>costs and lower regulatory charges</a:t>
            </a:r>
            <a:endParaRPr lang="en-US" sz="1480" dirty="0"/>
          </a:p>
        </p:txBody>
      </p:sp>
      <p:sp>
        <p:nvSpPr>
          <p:cNvPr id="28" name="Text Placeholder 7"/>
          <p:cNvSpPr>
            <a:spLocks noGrp="1"/>
          </p:cNvSpPr>
          <p:nvPr>
            <p:ph type="body" sz="quarter" idx="22"/>
          </p:nvPr>
        </p:nvSpPr>
        <p:spPr>
          <a:xfrm>
            <a:off x="5736256" y="1061696"/>
            <a:ext cx="2151798" cy="229028"/>
          </a:xfrm>
        </p:spPr>
        <p:txBody>
          <a:bodyPr/>
          <a:lstStyle/>
          <a:p>
            <a:r>
              <a:rPr lang="fr-FR" dirty="0"/>
              <a:t>OPERATING EXPENSES (RON m)</a:t>
            </a:r>
            <a:endParaRPr lang="en-US" dirty="0"/>
          </a:p>
        </p:txBody>
      </p:sp>
      <p:sp>
        <p:nvSpPr>
          <p:cNvPr id="24" name="Rectangle 23"/>
          <p:cNvSpPr/>
          <p:nvPr/>
        </p:nvSpPr>
        <p:spPr>
          <a:xfrm>
            <a:off x="4844007" y="2294186"/>
            <a:ext cx="1208930" cy="141577"/>
          </a:xfrm>
          <a:prstGeom prst="rect">
            <a:avLst/>
          </a:prstGeom>
        </p:spPr>
        <p:txBody>
          <a:bodyPr wrap="square" lIns="0" tIns="0" rIns="0" bIns="0" anchor="t" anchorCtr="0">
            <a:spAutoFit/>
          </a:bodyPr>
          <a:lstStyle>
            <a:defPPr>
              <a:defRPr lang="fr-FR"/>
            </a:defPPr>
            <a:lvl1pPr algn="ctr" rtl="0" fontAlgn="base">
              <a:spcBef>
                <a:spcPct val="0"/>
              </a:spcBef>
              <a:spcAft>
                <a:spcPct val="0"/>
              </a:spcAft>
              <a:defRPr kern="1200">
                <a:solidFill>
                  <a:srgbClr val="000000"/>
                </a:solidFill>
                <a:latin typeface="Arial" charset="0"/>
                <a:ea typeface="+mn-ea"/>
                <a:cs typeface="Arial" charset="0"/>
              </a:defRPr>
            </a:lvl1pPr>
            <a:lvl2pPr marL="457200" algn="ctr" rtl="0" fontAlgn="base">
              <a:spcBef>
                <a:spcPct val="0"/>
              </a:spcBef>
              <a:spcAft>
                <a:spcPct val="0"/>
              </a:spcAft>
              <a:defRPr kern="1200">
                <a:solidFill>
                  <a:srgbClr val="000000"/>
                </a:solidFill>
                <a:latin typeface="Arial" charset="0"/>
                <a:ea typeface="+mn-ea"/>
                <a:cs typeface="Arial" charset="0"/>
              </a:defRPr>
            </a:lvl2pPr>
            <a:lvl3pPr marL="914400" algn="ctr" rtl="0" fontAlgn="base">
              <a:spcBef>
                <a:spcPct val="0"/>
              </a:spcBef>
              <a:spcAft>
                <a:spcPct val="0"/>
              </a:spcAft>
              <a:defRPr kern="1200">
                <a:solidFill>
                  <a:srgbClr val="000000"/>
                </a:solidFill>
                <a:latin typeface="Arial" charset="0"/>
                <a:ea typeface="+mn-ea"/>
                <a:cs typeface="Arial" charset="0"/>
              </a:defRPr>
            </a:lvl3pPr>
            <a:lvl4pPr marL="1371600" algn="ctr" rtl="0" fontAlgn="base">
              <a:spcBef>
                <a:spcPct val="0"/>
              </a:spcBef>
              <a:spcAft>
                <a:spcPct val="0"/>
              </a:spcAft>
              <a:defRPr kern="1200">
                <a:solidFill>
                  <a:srgbClr val="000000"/>
                </a:solidFill>
                <a:latin typeface="Arial" charset="0"/>
                <a:ea typeface="+mn-ea"/>
                <a:cs typeface="Arial" charset="0"/>
              </a:defRPr>
            </a:lvl4pPr>
            <a:lvl5pPr marL="1828800" algn="ctr" rtl="0" fontAlgn="base">
              <a:spcBef>
                <a:spcPct val="0"/>
              </a:spcBef>
              <a:spcAft>
                <a:spcPct val="0"/>
              </a:spcAft>
              <a:defRPr kern="1200">
                <a:solidFill>
                  <a:srgbClr val="000000"/>
                </a:solidFill>
                <a:latin typeface="Arial" charset="0"/>
                <a:ea typeface="+mn-ea"/>
                <a:cs typeface="Arial" charset="0"/>
              </a:defRPr>
            </a:lvl5pPr>
            <a:lvl6pPr marL="2286000" algn="l" defTabSz="914400" rtl="0" eaLnBrk="1" latinLnBrk="0" hangingPunct="1">
              <a:defRPr kern="1200">
                <a:solidFill>
                  <a:srgbClr val="000000"/>
                </a:solidFill>
                <a:latin typeface="Arial" charset="0"/>
                <a:ea typeface="+mn-ea"/>
                <a:cs typeface="Arial" charset="0"/>
              </a:defRPr>
            </a:lvl6pPr>
            <a:lvl7pPr marL="2743200" algn="l" defTabSz="914400" rtl="0" eaLnBrk="1" latinLnBrk="0" hangingPunct="1">
              <a:defRPr kern="1200">
                <a:solidFill>
                  <a:srgbClr val="000000"/>
                </a:solidFill>
                <a:latin typeface="Arial" charset="0"/>
                <a:ea typeface="+mn-ea"/>
                <a:cs typeface="Arial" charset="0"/>
              </a:defRPr>
            </a:lvl7pPr>
            <a:lvl8pPr marL="3200400" algn="l" defTabSz="914400" rtl="0" eaLnBrk="1" latinLnBrk="0" hangingPunct="1">
              <a:defRPr kern="1200">
                <a:solidFill>
                  <a:srgbClr val="000000"/>
                </a:solidFill>
                <a:latin typeface="Arial" charset="0"/>
                <a:ea typeface="+mn-ea"/>
                <a:cs typeface="Arial" charset="0"/>
              </a:defRPr>
            </a:lvl8pPr>
            <a:lvl9pPr marL="3657600" algn="l" defTabSz="914400" rtl="0" eaLnBrk="1" latinLnBrk="0" hangingPunct="1">
              <a:defRPr kern="1200">
                <a:solidFill>
                  <a:srgbClr val="000000"/>
                </a:solidFill>
                <a:latin typeface="Arial" charset="0"/>
                <a:ea typeface="+mn-ea"/>
                <a:cs typeface="Arial" charset="0"/>
              </a:defRPr>
            </a:lvl9pPr>
          </a:lstStyle>
          <a:p>
            <a:pPr algn="l">
              <a:defRPr/>
            </a:pPr>
            <a:r>
              <a:rPr lang="en-US" sz="920" b="1" dirty="0">
                <a:solidFill>
                  <a:srgbClr val="E60028"/>
                </a:solidFill>
                <a:latin typeface="+mn-lt"/>
              </a:rPr>
              <a:t>Other expenses</a:t>
            </a:r>
          </a:p>
        </p:txBody>
      </p:sp>
      <p:sp>
        <p:nvSpPr>
          <p:cNvPr id="26" name="Rectangle 25"/>
          <p:cNvSpPr/>
          <p:nvPr/>
        </p:nvSpPr>
        <p:spPr>
          <a:xfrm>
            <a:off x="4844007" y="2742897"/>
            <a:ext cx="1096913" cy="141577"/>
          </a:xfrm>
          <a:prstGeom prst="rect">
            <a:avLst/>
          </a:prstGeom>
        </p:spPr>
        <p:txBody>
          <a:bodyPr wrap="square" lIns="0" tIns="0" rIns="0" bIns="0" anchor="t" anchorCtr="0">
            <a:spAutoFit/>
          </a:bodyPr>
          <a:lstStyle>
            <a:defPPr>
              <a:defRPr lang="fr-FR"/>
            </a:defPPr>
            <a:lvl1pPr algn="ctr" rtl="0" fontAlgn="base">
              <a:spcBef>
                <a:spcPct val="0"/>
              </a:spcBef>
              <a:spcAft>
                <a:spcPct val="0"/>
              </a:spcAft>
              <a:defRPr kern="1200">
                <a:solidFill>
                  <a:srgbClr val="000000"/>
                </a:solidFill>
                <a:latin typeface="Arial" charset="0"/>
                <a:ea typeface="+mn-ea"/>
                <a:cs typeface="Arial" charset="0"/>
              </a:defRPr>
            </a:lvl1pPr>
            <a:lvl2pPr marL="457200" algn="ctr" rtl="0" fontAlgn="base">
              <a:spcBef>
                <a:spcPct val="0"/>
              </a:spcBef>
              <a:spcAft>
                <a:spcPct val="0"/>
              </a:spcAft>
              <a:defRPr kern="1200">
                <a:solidFill>
                  <a:srgbClr val="000000"/>
                </a:solidFill>
                <a:latin typeface="Arial" charset="0"/>
                <a:ea typeface="+mn-ea"/>
                <a:cs typeface="Arial" charset="0"/>
              </a:defRPr>
            </a:lvl2pPr>
            <a:lvl3pPr marL="914400" algn="ctr" rtl="0" fontAlgn="base">
              <a:spcBef>
                <a:spcPct val="0"/>
              </a:spcBef>
              <a:spcAft>
                <a:spcPct val="0"/>
              </a:spcAft>
              <a:defRPr kern="1200">
                <a:solidFill>
                  <a:srgbClr val="000000"/>
                </a:solidFill>
                <a:latin typeface="Arial" charset="0"/>
                <a:ea typeface="+mn-ea"/>
                <a:cs typeface="Arial" charset="0"/>
              </a:defRPr>
            </a:lvl3pPr>
            <a:lvl4pPr marL="1371600" algn="ctr" rtl="0" fontAlgn="base">
              <a:spcBef>
                <a:spcPct val="0"/>
              </a:spcBef>
              <a:spcAft>
                <a:spcPct val="0"/>
              </a:spcAft>
              <a:defRPr kern="1200">
                <a:solidFill>
                  <a:srgbClr val="000000"/>
                </a:solidFill>
                <a:latin typeface="Arial" charset="0"/>
                <a:ea typeface="+mn-ea"/>
                <a:cs typeface="Arial" charset="0"/>
              </a:defRPr>
            </a:lvl4pPr>
            <a:lvl5pPr marL="1828800" algn="ctr" rtl="0" fontAlgn="base">
              <a:spcBef>
                <a:spcPct val="0"/>
              </a:spcBef>
              <a:spcAft>
                <a:spcPct val="0"/>
              </a:spcAft>
              <a:defRPr kern="1200">
                <a:solidFill>
                  <a:srgbClr val="000000"/>
                </a:solidFill>
                <a:latin typeface="Arial" charset="0"/>
                <a:ea typeface="+mn-ea"/>
                <a:cs typeface="Arial" charset="0"/>
              </a:defRPr>
            </a:lvl5pPr>
            <a:lvl6pPr marL="2286000" algn="l" defTabSz="914400" rtl="0" eaLnBrk="1" latinLnBrk="0" hangingPunct="1">
              <a:defRPr kern="1200">
                <a:solidFill>
                  <a:srgbClr val="000000"/>
                </a:solidFill>
                <a:latin typeface="Arial" charset="0"/>
                <a:ea typeface="+mn-ea"/>
                <a:cs typeface="Arial" charset="0"/>
              </a:defRPr>
            </a:lvl6pPr>
            <a:lvl7pPr marL="2743200" algn="l" defTabSz="914400" rtl="0" eaLnBrk="1" latinLnBrk="0" hangingPunct="1">
              <a:defRPr kern="1200">
                <a:solidFill>
                  <a:srgbClr val="000000"/>
                </a:solidFill>
                <a:latin typeface="Arial" charset="0"/>
                <a:ea typeface="+mn-ea"/>
                <a:cs typeface="Arial" charset="0"/>
              </a:defRPr>
            </a:lvl7pPr>
            <a:lvl8pPr marL="3200400" algn="l" defTabSz="914400" rtl="0" eaLnBrk="1" latinLnBrk="0" hangingPunct="1">
              <a:defRPr kern="1200">
                <a:solidFill>
                  <a:srgbClr val="000000"/>
                </a:solidFill>
                <a:latin typeface="Arial" charset="0"/>
                <a:ea typeface="+mn-ea"/>
                <a:cs typeface="Arial" charset="0"/>
              </a:defRPr>
            </a:lvl8pPr>
            <a:lvl9pPr marL="3657600" algn="l" defTabSz="914400" rtl="0" eaLnBrk="1" latinLnBrk="0" hangingPunct="1">
              <a:defRPr kern="1200">
                <a:solidFill>
                  <a:srgbClr val="000000"/>
                </a:solidFill>
                <a:latin typeface="Arial" charset="0"/>
                <a:ea typeface="+mn-ea"/>
                <a:cs typeface="Arial" charset="0"/>
              </a:defRPr>
            </a:lvl9pPr>
          </a:lstStyle>
          <a:p>
            <a:pPr algn="l">
              <a:defRPr/>
            </a:pPr>
            <a:r>
              <a:rPr lang="en-US" sz="920" b="1" dirty="0">
                <a:solidFill>
                  <a:srgbClr val="AD001E"/>
                </a:solidFill>
                <a:latin typeface="+mn-lt"/>
              </a:rPr>
              <a:t>Staff expenses</a:t>
            </a:r>
          </a:p>
        </p:txBody>
      </p:sp>
      <p:sp>
        <p:nvSpPr>
          <p:cNvPr id="27" name="TextBox 11"/>
          <p:cNvSpPr txBox="1"/>
          <p:nvPr/>
        </p:nvSpPr>
        <p:spPr>
          <a:xfrm>
            <a:off x="7646284" y="1543388"/>
            <a:ext cx="730613" cy="2252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000000"/>
                </a:solidFill>
                <a:latin typeface="Arial"/>
                <a:cs typeface="Arial"/>
              </a:rPr>
              <a:t>-0.5%</a:t>
            </a:r>
            <a:endParaRPr lang="ro-RO" sz="1000" b="1" dirty="0">
              <a:solidFill>
                <a:sysClr val="windowText" lastClr="000000"/>
              </a:solidFill>
              <a:latin typeface="Arial" pitchFamily="34" charset="0"/>
              <a:cs typeface="Arial" pitchFamily="34" charset="0"/>
            </a:endParaRPr>
          </a:p>
        </p:txBody>
      </p:sp>
      <p:sp>
        <p:nvSpPr>
          <p:cNvPr id="29" name="TextBox 14"/>
          <p:cNvSpPr txBox="1"/>
          <p:nvPr/>
        </p:nvSpPr>
        <p:spPr>
          <a:xfrm>
            <a:off x="7622213" y="2580808"/>
            <a:ext cx="754684" cy="30108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AD001E"/>
                </a:solidFill>
                <a:latin typeface="Arial"/>
                <a:cs typeface="Arial"/>
              </a:rPr>
              <a:t>+2.2%</a:t>
            </a:r>
            <a:endParaRPr lang="ro-RO" sz="1000" b="1" dirty="0">
              <a:solidFill>
                <a:srgbClr val="AD001E"/>
              </a:solidFill>
              <a:latin typeface="Arial"/>
              <a:cs typeface="Arial"/>
            </a:endParaRPr>
          </a:p>
        </p:txBody>
      </p:sp>
      <p:sp>
        <p:nvSpPr>
          <p:cNvPr id="30" name="TextBox 16"/>
          <p:cNvSpPr txBox="1"/>
          <p:nvPr/>
        </p:nvSpPr>
        <p:spPr>
          <a:xfrm>
            <a:off x="7622162" y="2049815"/>
            <a:ext cx="754735" cy="2973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FF012B"/>
                </a:solidFill>
                <a:latin typeface="Arial"/>
                <a:cs typeface="Arial"/>
              </a:rPr>
              <a:t>+4.8%</a:t>
            </a:r>
            <a:endParaRPr lang="en-US" sz="1000" b="1" dirty="0">
              <a:solidFill>
                <a:srgbClr val="FF012B"/>
              </a:solidFill>
              <a:latin typeface="Arial"/>
              <a:cs typeface="Arial"/>
            </a:endParaRPr>
          </a:p>
        </p:txBody>
      </p:sp>
      <p:sp>
        <p:nvSpPr>
          <p:cNvPr id="32" name="TextBox 31"/>
          <p:cNvSpPr txBox="1"/>
          <p:nvPr/>
        </p:nvSpPr>
        <p:spPr>
          <a:xfrm>
            <a:off x="7586891" y="1344950"/>
            <a:ext cx="814343" cy="221009"/>
          </a:xfrm>
          <a:prstGeom prst="rect">
            <a:avLst/>
          </a:prstGeom>
          <a:noFill/>
        </p:spPr>
        <p:txBody>
          <a:bodyPr wrap="square" lIns="33236" tIns="33236" rIns="33236" bIns="33236" rtlCol="0" anchor="ctr">
            <a:spAutoFit/>
          </a:bodyPr>
          <a:lstStyle/>
          <a:p>
            <a:pPr algn="ctr">
              <a:buClr>
                <a:schemeClr val="bg2"/>
              </a:buClr>
              <a:buSzPct val="90000"/>
            </a:pPr>
            <a:r>
              <a:rPr lang="en-US" sz="1000" b="1" dirty="0" smtClean="0">
                <a:latin typeface="Arial"/>
              </a:rPr>
              <a:t>Y/Y</a:t>
            </a:r>
            <a:endParaRPr lang="en-US" sz="1000" b="1" dirty="0">
              <a:latin typeface="Arial"/>
            </a:endParaRPr>
          </a:p>
        </p:txBody>
      </p:sp>
      <p:sp>
        <p:nvSpPr>
          <p:cNvPr id="35" name="Rectangle 34"/>
          <p:cNvSpPr/>
          <p:nvPr/>
        </p:nvSpPr>
        <p:spPr>
          <a:xfrm>
            <a:off x="4844007" y="1830841"/>
            <a:ext cx="1196632" cy="283154"/>
          </a:xfrm>
          <a:prstGeom prst="rect">
            <a:avLst/>
          </a:prstGeom>
        </p:spPr>
        <p:txBody>
          <a:bodyPr wrap="square" lIns="0" tIns="0" rIns="0" bIns="0" anchor="t">
            <a:spAutoFit/>
          </a:bodyPr>
          <a:lstStyle/>
          <a:p>
            <a:pPr>
              <a:defRPr/>
            </a:pPr>
            <a:r>
              <a:rPr lang="en-US" sz="920" b="1" dirty="0" smtClean="0">
                <a:solidFill>
                  <a:schemeClr val="bg2">
                    <a:lumMod val="40000"/>
                    <a:lumOff val="60000"/>
                  </a:schemeClr>
                </a:solidFill>
                <a:cs typeface="Arial" charset="0"/>
              </a:rPr>
              <a:t>Contributions to FGDB &amp; FR</a:t>
            </a:r>
            <a:endParaRPr lang="en-US" sz="920" b="1" dirty="0">
              <a:solidFill>
                <a:schemeClr val="bg2">
                  <a:lumMod val="40000"/>
                  <a:lumOff val="60000"/>
                </a:schemeClr>
              </a:solidFill>
              <a:cs typeface="Arial" charset="0"/>
            </a:endParaRPr>
          </a:p>
        </p:txBody>
      </p:sp>
      <p:sp>
        <p:nvSpPr>
          <p:cNvPr id="36" name="TextBox 35"/>
          <p:cNvSpPr txBox="1"/>
          <p:nvPr/>
        </p:nvSpPr>
        <p:spPr>
          <a:xfrm>
            <a:off x="306865" y="1188501"/>
            <a:ext cx="4144662" cy="1391013"/>
          </a:xfrm>
          <a:prstGeom prst="rect">
            <a:avLst/>
          </a:prstGeom>
          <a:noFill/>
        </p:spPr>
        <p:txBody>
          <a:bodyPr wrap="square" lIns="36000" tIns="36000" rIns="36000" bIns="36000" rtlCol="0" anchor="ctr">
            <a:spAutoFit/>
          </a:bodyPr>
          <a:lstStyle/>
          <a:p>
            <a:pPr>
              <a:spcAft>
                <a:spcPts val="400"/>
              </a:spcAft>
              <a:defRPr/>
            </a:pPr>
            <a:r>
              <a:rPr lang="en-US" sz="1200" b="1" dirty="0" smtClean="0">
                <a:solidFill>
                  <a:srgbClr val="E60028"/>
                </a:solidFill>
                <a:latin typeface="Arial" panose="020B0604020202020204" pitchFamily="34" charset="0"/>
                <a:ea typeface="Times New Roman" panose="02020603050405020304" pitchFamily="18" charset="0"/>
              </a:rPr>
              <a:t>OPEX evolution for H1 2020, w/o regulatory costs, impacted by:</a:t>
            </a:r>
          </a:p>
          <a:p>
            <a:pPr marL="628650" lvl="1" indent="-171450">
              <a:spcAft>
                <a:spcPts val="400"/>
              </a:spcAft>
              <a:buSzPct val="90000"/>
              <a:buFont typeface="Wingdings" panose="05000000000000000000" pitchFamily="2" charset="2"/>
              <a:buChar char="Ø"/>
              <a:defRPr/>
            </a:pPr>
            <a:r>
              <a:rPr lang="en-US" sz="1100" dirty="0" smtClean="0">
                <a:solidFill>
                  <a:srgbClr val="000000"/>
                </a:solidFill>
              </a:rPr>
              <a:t>measures taken to address the sanitary crisis (acquisition of protection materials for employees and clients) </a:t>
            </a:r>
          </a:p>
          <a:p>
            <a:pPr marL="628650" lvl="1" indent="-171450">
              <a:spcAft>
                <a:spcPts val="400"/>
              </a:spcAft>
              <a:buSzPct val="90000"/>
              <a:buFont typeface="Wingdings" panose="05000000000000000000" pitchFamily="2" charset="2"/>
              <a:buChar char="Ø"/>
              <a:defRPr/>
            </a:pPr>
            <a:r>
              <a:rPr lang="en-US" sz="1100" dirty="0" smtClean="0">
                <a:solidFill>
                  <a:srgbClr val="000000"/>
                </a:solidFill>
              </a:rPr>
              <a:t>2019 </a:t>
            </a:r>
            <a:r>
              <a:rPr lang="en-US" sz="1100" dirty="0">
                <a:solidFill>
                  <a:srgbClr val="000000"/>
                </a:solidFill>
              </a:rPr>
              <a:t>salary </a:t>
            </a:r>
            <a:r>
              <a:rPr lang="en-US" sz="1100" dirty="0" smtClean="0">
                <a:solidFill>
                  <a:srgbClr val="000000"/>
                </a:solidFill>
              </a:rPr>
              <a:t>increase, in a context of accelerating economy - wide wage growth</a:t>
            </a:r>
          </a:p>
        </p:txBody>
      </p:sp>
      <p:sp>
        <p:nvSpPr>
          <p:cNvPr id="25" name="TextBox 16"/>
          <p:cNvSpPr txBox="1"/>
          <p:nvPr/>
        </p:nvSpPr>
        <p:spPr>
          <a:xfrm>
            <a:off x="7622162" y="1758477"/>
            <a:ext cx="754735" cy="153888"/>
          </a:xfrm>
          <a:prstGeom prst="rect">
            <a:avLst/>
          </a:prstGeom>
        </p:spPr>
        <p:txBody>
          <a:bodyPr wrap="square" lIns="0" tIns="0" rIns="0" bIns="0" anchor="t">
            <a:spAutoFit/>
          </a:bodyPr>
          <a:lstStyle>
            <a:defPPr>
              <a:defRPr lang="en-US"/>
            </a:defPPr>
            <a:lvl1pPr>
              <a:defRPr sz="920" b="1">
                <a:solidFill>
                  <a:schemeClr val="bg2">
                    <a:lumMod val="40000"/>
                    <a:lumOff val="60000"/>
                  </a:schemeClr>
                </a:solidFill>
                <a:cs typeface="Arial"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n-US" dirty="0" smtClean="0"/>
              <a:t>-</a:t>
            </a:r>
            <a:r>
              <a:rPr lang="en-US" sz="1000" dirty="0" smtClean="0"/>
              <a:t>40.0</a:t>
            </a:r>
            <a:r>
              <a:rPr lang="en-US" dirty="0" smtClean="0"/>
              <a:t>%</a:t>
            </a:r>
            <a:endParaRPr lang="en-US" dirty="0"/>
          </a:p>
        </p:txBody>
      </p:sp>
      <p:sp>
        <p:nvSpPr>
          <p:cNvPr id="31" name="Text Placeholder 7"/>
          <p:cNvSpPr>
            <a:spLocks noGrp="1"/>
          </p:cNvSpPr>
          <p:nvPr>
            <p:ph type="body" sz="quarter" idx="22"/>
          </p:nvPr>
        </p:nvSpPr>
        <p:spPr>
          <a:xfrm>
            <a:off x="5736256" y="3613513"/>
            <a:ext cx="2151798" cy="229028"/>
          </a:xfrm>
        </p:spPr>
        <p:txBody>
          <a:bodyPr/>
          <a:lstStyle/>
          <a:p>
            <a:r>
              <a:rPr lang="fr-FR" dirty="0"/>
              <a:t>OPERATING EXPENSES (RON m)</a:t>
            </a:r>
            <a:endParaRPr lang="en-US" dirty="0"/>
          </a:p>
        </p:txBody>
      </p:sp>
      <p:sp>
        <p:nvSpPr>
          <p:cNvPr id="5" name="TextBox 4"/>
          <p:cNvSpPr txBox="1"/>
          <p:nvPr/>
        </p:nvSpPr>
        <p:spPr>
          <a:xfrm>
            <a:off x="331009" y="4649240"/>
            <a:ext cx="4137056" cy="934478"/>
          </a:xfrm>
          <a:prstGeom prst="rect">
            <a:avLst/>
          </a:prstGeom>
          <a:noFill/>
        </p:spPr>
        <p:txBody>
          <a:bodyPr wrap="square" lIns="36000" tIns="36000" rIns="36000" bIns="36000" rtlCol="0" anchor="ctr">
            <a:spAutoFit/>
          </a:bodyPr>
          <a:lstStyle/>
          <a:p>
            <a:pPr>
              <a:buClr>
                <a:schemeClr val="bg2"/>
              </a:buClr>
              <a:buSzPct val="90000"/>
              <a:defRPr/>
            </a:pPr>
            <a:r>
              <a:rPr lang="en-US" sz="1200" b="1" dirty="0">
                <a:solidFill>
                  <a:srgbClr val="E60028"/>
                </a:solidFill>
                <a:latin typeface="Arial" panose="020B0604020202020204" pitchFamily="34" charset="0"/>
                <a:ea typeface="Times New Roman" panose="02020603050405020304" pitchFamily="18" charset="0"/>
              </a:rPr>
              <a:t>A</a:t>
            </a:r>
            <a:r>
              <a:rPr lang="en-US" sz="1200" b="1" dirty="0" smtClean="0">
                <a:solidFill>
                  <a:srgbClr val="E60028"/>
                </a:solidFill>
                <a:latin typeface="Arial" panose="020B0604020202020204" pitchFamily="34" charset="0"/>
                <a:ea typeface="Times New Roman" panose="02020603050405020304" pitchFamily="18" charset="0"/>
              </a:rPr>
              <a:t>lready </a:t>
            </a:r>
            <a:r>
              <a:rPr lang="en-US" sz="1200" b="1" dirty="0">
                <a:solidFill>
                  <a:srgbClr val="E60028"/>
                </a:solidFill>
                <a:latin typeface="Arial" panose="020B0604020202020204" pitchFamily="34" charset="0"/>
                <a:ea typeface="Times New Roman" panose="02020603050405020304" pitchFamily="18" charset="0"/>
              </a:rPr>
              <a:t>visible results in </a:t>
            </a:r>
            <a:r>
              <a:rPr lang="en-US" sz="1200" b="1" dirty="0" smtClean="0">
                <a:solidFill>
                  <a:srgbClr val="E60028"/>
                </a:solidFill>
                <a:latin typeface="Arial" panose="020B0604020202020204" pitchFamily="34" charset="0"/>
                <a:ea typeface="Times New Roman" panose="02020603050405020304" pitchFamily="18" charset="0"/>
              </a:rPr>
              <a:t>Q2</a:t>
            </a:r>
          </a:p>
          <a:p>
            <a:pPr marL="628650" lvl="1" indent="-171450">
              <a:buSzPct val="90000"/>
              <a:buFont typeface="Wingdings" panose="05000000000000000000" pitchFamily="2" charset="2"/>
              <a:buChar char="Ø"/>
              <a:defRPr/>
            </a:pPr>
            <a:r>
              <a:rPr lang="en-US" sz="1100" dirty="0">
                <a:solidFill>
                  <a:srgbClr val="000000"/>
                </a:solidFill>
              </a:rPr>
              <a:t>s</a:t>
            </a:r>
            <a:r>
              <a:rPr lang="en-US" sz="1100" dirty="0" smtClean="0">
                <a:solidFill>
                  <a:srgbClr val="000000"/>
                </a:solidFill>
              </a:rPr>
              <a:t>table staff costs </a:t>
            </a:r>
          </a:p>
          <a:p>
            <a:pPr marL="628650" lvl="1" indent="-171450">
              <a:buSzPct val="90000"/>
              <a:buFont typeface="Wingdings" panose="05000000000000000000" pitchFamily="2" charset="2"/>
              <a:buChar char="Ø"/>
              <a:defRPr/>
            </a:pPr>
            <a:r>
              <a:rPr lang="en-US" sz="1100" dirty="0" smtClean="0">
                <a:solidFill>
                  <a:srgbClr val="000000"/>
                </a:solidFill>
              </a:rPr>
              <a:t>other </a:t>
            </a:r>
            <a:r>
              <a:rPr lang="en-US" sz="1100" dirty="0">
                <a:solidFill>
                  <a:srgbClr val="000000"/>
                </a:solidFill>
              </a:rPr>
              <a:t>costs </a:t>
            </a:r>
            <a:r>
              <a:rPr lang="en-US" sz="1100" dirty="0" smtClean="0">
                <a:solidFill>
                  <a:srgbClr val="000000"/>
                </a:solidFill>
              </a:rPr>
              <a:t>reduced </a:t>
            </a:r>
            <a:r>
              <a:rPr lang="en-US" sz="1100" dirty="0">
                <a:solidFill>
                  <a:srgbClr val="000000"/>
                </a:solidFill>
              </a:rPr>
              <a:t>by </a:t>
            </a:r>
            <a:r>
              <a:rPr lang="en-US" sz="1100" dirty="0" smtClean="0">
                <a:solidFill>
                  <a:srgbClr val="000000"/>
                </a:solidFill>
              </a:rPr>
              <a:t>-2.4</a:t>
            </a:r>
            <a:r>
              <a:rPr lang="en-US" sz="1100" dirty="0">
                <a:solidFill>
                  <a:srgbClr val="000000"/>
                </a:solidFill>
              </a:rPr>
              <a:t>% (excluding </a:t>
            </a:r>
            <a:r>
              <a:rPr lang="en-US" sz="1100" dirty="0" smtClean="0">
                <a:solidFill>
                  <a:srgbClr val="000000"/>
                </a:solidFill>
              </a:rPr>
              <a:t>sanitary costs and negative base effect related to previous year adjustments recognized in June 2019)</a:t>
            </a:r>
            <a:endParaRPr lang="en-US" sz="1100" dirty="0">
              <a:solidFill>
                <a:srgbClr val="000000"/>
              </a:solidFill>
            </a:endParaRPr>
          </a:p>
        </p:txBody>
      </p:sp>
      <p:sp>
        <p:nvSpPr>
          <p:cNvPr id="34" name="Rectangle 33"/>
          <p:cNvSpPr/>
          <p:nvPr/>
        </p:nvSpPr>
        <p:spPr>
          <a:xfrm>
            <a:off x="4844007" y="5003048"/>
            <a:ext cx="1208930" cy="141577"/>
          </a:xfrm>
          <a:prstGeom prst="rect">
            <a:avLst/>
          </a:prstGeom>
        </p:spPr>
        <p:txBody>
          <a:bodyPr wrap="square" lIns="0" tIns="0" rIns="0" bIns="0" anchor="t" anchorCtr="0">
            <a:spAutoFit/>
          </a:bodyPr>
          <a:lstStyle>
            <a:defPPr>
              <a:defRPr lang="fr-FR"/>
            </a:defPPr>
            <a:lvl1pPr algn="ctr" rtl="0" fontAlgn="base">
              <a:spcBef>
                <a:spcPct val="0"/>
              </a:spcBef>
              <a:spcAft>
                <a:spcPct val="0"/>
              </a:spcAft>
              <a:defRPr kern="1200">
                <a:solidFill>
                  <a:srgbClr val="000000"/>
                </a:solidFill>
                <a:latin typeface="Arial" charset="0"/>
                <a:ea typeface="+mn-ea"/>
                <a:cs typeface="Arial" charset="0"/>
              </a:defRPr>
            </a:lvl1pPr>
            <a:lvl2pPr marL="457200" algn="ctr" rtl="0" fontAlgn="base">
              <a:spcBef>
                <a:spcPct val="0"/>
              </a:spcBef>
              <a:spcAft>
                <a:spcPct val="0"/>
              </a:spcAft>
              <a:defRPr kern="1200">
                <a:solidFill>
                  <a:srgbClr val="000000"/>
                </a:solidFill>
                <a:latin typeface="Arial" charset="0"/>
                <a:ea typeface="+mn-ea"/>
                <a:cs typeface="Arial" charset="0"/>
              </a:defRPr>
            </a:lvl2pPr>
            <a:lvl3pPr marL="914400" algn="ctr" rtl="0" fontAlgn="base">
              <a:spcBef>
                <a:spcPct val="0"/>
              </a:spcBef>
              <a:spcAft>
                <a:spcPct val="0"/>
              </a:spcAft>
              <a:defRPr kern="1200">
                <a:solidFill>
                  <a:srgbClr val="000000"/>
                </a:solidFill>
                <a:latin typeface="Arial" charset="0"/>
                <a:ea typeface="+mn-ea"/>
                <a:cs typeface="Arial" charset="0"/>
              </a:defRPr>
            </a:lvl3pPr>
            <a:lvl4pPr marL="1371600" algn="ctr" rtl="0" fontAlgn="base">
              <a:spcBef>
                <a:spcPct val="0"/>
              </a:spcBef>
              <a:spcAft>
                <a:spcPct val="0"/>
              </a:spcAft>
              <a:defRPr kern="1200">
                <a:solidFill>
                  <a:srgbClr val="000000"/>
                </a:solidFill>
                <a:latin typeface="Arial" charset="0"/>
                <a:ea typeface="+mn-ea"/>
                <a:cs typeface="Arial" charset="0"/>
              </a:defRPr>
            </a:lvl4pPr>
            <a:lvl5pPr marL="1828800" algn="ctr" rtl="0" fontAlgn="base">
              <a:spcBef>
                <a:spcPct val="0"/>
              </a:spcBef>
              <a:spcAft>
                <a:spcPct val="0"/>
              </a:spcAft>
              <a:defRPr kern="1200">
                <a:solidFill>
                  <a:srgbClr val="000000"/>
                </a:solidFill>
                <a:latin typeface="Arial" charset="0"/>
                <a:ea typeface="+mn-ea"/>
                <a:cs typeface="Arial" charset="0"/>
              </a:defRPr>
            </a:lvl5pPr>
            <a:lvl6pPr marL="2286000" algn="l" defTabSz="914400" rtl="0" eaLnBrk="1" latinLnBrk="0" hangingPunct="1">
              <a:defRPr kern="1200">
                <a:solidFill>
                  <a:srgbClr val="000000"/>
                </a:solidFill>
                <a:latin typeface="Arial" charset="0"/>
                <a:ea typeface="+mn-ea"/>
                <a:cs typeface="Arial" charset="0"/>
              </a:defRPr>
            </a:lvl6pPr>
            <a:lvl7pPr marL="2743200" algn="l" defTabSz="914400" rtl="0" eaLnBrk="1" latinLnBrk="0" hangingPunct="1">
              <a:defRPr kern="1200">
                <a:solidFill>
                  <a:srgbClr val="000000"/>
                </a:solidFill>
                <a:latin typeface="Arial" charset="0"/>
                <a:ea typeface="+mn-ea"/>
                <a:cs typeface="Arial" charset="0"/>
              </a:defRPr>
            </a:lvl7pPr>
            <a:lvl8pPr marL="3200400" algn="l" defTabSz="914400" rtl="0" eaLnBrk="1" latinLnBrk="0" hangingPunct="1">
              <a:defRPr kern="1200">
                <a:solidFill>
                  <a:srgbClr val="000000"/>
                </a:solidFill>
                <a:latin typeface="Arial" charset="0"/>
                <a:ea typeface="+mn-ea"/>
                <a:cs typeface="Arial" charset="0"/>
              </a:defRPr>
            </a:lvl8pPr>
            <a:lvl9pPr marL="3657600" algn="l" defTabSz="914400" rtl="0" eaLnBrk="1" latinLnBrk="0" hangingPunct="1">
              <a:defRPr kern="1200">
                <a:solidFill>
                  <a:srgbClr val="000000"/>
                </a:solidFill>
                <a:latin typeface="Arial" charset="0"/>
                <a:ea typeface="+mn-ea"/>
                <a:cs typeface="Arial" charset="0"/>
              </a:defRPr>
            </a:lvl9pPr>
          </a:lstStyle>
          <a:p>
            <a:pPr algn="l">
              <a:defRPr/>
            </a:pPr>
            <a:r>
              <a:rPr lang="en-US" sz="920" b="1" dirty="0">
                <a:solidFill>
                  <a:srgbClr val="E60028"/>
                </a:solidFill>
                <a:latin typeface="+mn-lt"/>
              </a:rPr>
              <a:t>Other expenses</a:t>
            </a:r>
          </a:p>
        </p:txBody>
      </p:sp>
      <p:sp>
        <p:nvSpPr>
          <p:cNvPr id="37" name="Rectangle 36"/>
          <p:cNvSpPr/>
          <p:nvPr/>
        </p:nvSpPr>
        <p:spPr>
          <a:xfrm>
            <a:off x="4844007" y="5348247"/>
            <a:ext cx="1096913" cy="141577"/>
          </a:xfrm>
          <a:prstGeom prst="rect">
            <a:avLst/>
          </a:prstGeom>
        </p:spPr>
        <p:txBody>
          <a:bodyPr wrap="square" lIns="0" tIns="0" rIns="0" bIns="0" anchor="t" anchorCtr="0">
            <a:spAutoFit/>
          </a:bodyPr>
          <a:lstStyle>
            <a:defPPr>
              <a:defRPr lang="fr-FR"/>
            </a:defPPr>
            <a:lvl1pPr algn="ctr" rtl="0" fontAlgn="base">
              <a:spcBef>
                <a:spcPct val="0"/>
              </a:spcBef>
              <a:spcAft>
                <a:spcPct val="0"/>
              </a:spcAft>
              <a:defRPr kern="1200">
                <a:solidFill>
                  <a:srgbClr val="000000"/>
                </a:solidFill>
                <a:latin typeface="Arial" charset="0"/>
                <a:ea typeface="+mn-ea"/>
                <a:cs typeface="Arial" charset="0"/>
              </a:defRPr>
            </a:lvl1pPr>
            <a:lvl2pPr marL="457200" algn="ctr" rtl="0" fontAlgn="base">
              <a:spcBef>
                <a:spcPct val="0"/>
              </a:spcBef>
              <a:spcAft>
                <a:spcPct val="0"/>
              </a:spcAft>
              <a:defRPr kern="1200">
                <a:solidFill>
                  <a:srgbClr val="000000"/>
                </a:solidFill>
                <a:latin typeface="Arial" charset="0"/>
                <a:ea typeface="+mn-ea"/>
                <a:cs typeface="Arial" charset="0"/>
              </a:defRPr>
            </a:lvl2pPr>
            <a:lvl3pPr marL="914400" algn="ctr" rtl="0" fontAlgn="base">
              <a:spcBef>
                <a:spcPct val="0"/>
              </a:spcBef>
              <a:spcAft>
                <a:spcPct val="0"/>
              </a:spcAft>
              <a:defRPr kern="1200">
                <a:solidFill>
                  <a:srgbClr val="000000"/>
                </a:solidFill>
                <a:latin typeface="Arial" charset="0"/>
                <a:ea typeface="+mn-ea"/>
                <a:cs typeface="Arial" charset="0"/>
              </a:defRPr>
            </a:lvl3pPr>
            <a:lvl4pPr marL="1371600" algn="ctr" rtl="0" fontAlgn="base">
              <a:spcBef>
                <a:spcPct val="0"/>
              </a:spcBef>
              <a:spcAft>
                <a:spcPct val="0"/>
              </a:spcAft>
              <a:defRPr kern="1200">
                <a:solidFill>
                  <a:srgbClr val="000000"/>
                </a:solidFill>
                <a:latin typeface="Arial" charset="0"/>
                <a:ea typeface="+mn-ea"/>
                <a:cs typeface="Arial" charset="0"/>
              </a:defRPr>
            </a:lvl4pPr>
            <a:lvl5pPr marL="1828800" algn="ctr" rtl="0" fontAlgn="base">
              <a:spcBef>
                <a:spcPct val="0"/>
              </a:spcBef>
              <a:spcAft>
                <a:spcPct val="0"/>
              </a:spcAft>
              <a:defRPr kern="1200">
                <a:solidFill>
                  <a:srgbClr val="000000"/>
                </a:solidFill>
                <a:latin typeface="Arial" charset="0"/>
                <a:ea typeface="+mn-ea"/>
                <a:cs typeface="Arial" charset="0"/>
              </a:defRPr>
            </a:lvl5pPr>
            <a:lvl6pPr marL="2286000" algn="l" defTabSz="914400" rtl="0" eaLnBrk="1" latinLnBrk="0" hangingPunct="1">
              <a:defRPr kern="1200">
                <a:solidFill>
                  <a:srgbClr val="000000"/>
                </a:solidFill>
                <a:latin typeface="Arial" charset="0"/>
                <a:ea typeface="+mn-ea"/>
                <a:cs typeface="Arial" charset="0"/>
              </a:defRPr>
            </a:lvl6pPr>
            <a:lvl7pPr marL="2743200" algn="l" defTabSz="914400" rtl="0" eaLnBrk="1" latinLnBrk="0" hangingPunct="1">
              <a:defRPr kern="1200">
                <a:solidFill>
                  <a:srgbClr val="000000"/>
                </a:solidFill>
                <a:latin typeface="Arial" charset="0"/>
                <a:ea typeface="+mn-ea"/>
                <a:cs typeface="Arial" charset="0"/>
              </a:defRPr>
            </a:lvl7pPr>
            <a:lvl8pPr marL="3200400" algn="l" defTabSz="914400" rtl="0" eaLnBrk="1" latinLnBrk="0" hangingPunct="1">
              <a:defRPr kern="1200">
                <a:solidFill>
                  <a:srgbClr val="000000"/>
                </a:solidFill>
                <a:latin typeface="Arial" charset="0"/>
                <a:ea typeface="+mn-ea"/>
                <a:cs typeface="Arial" charset="0"/>
              </a:defRPr>
            </a:lvl8pPr>
            <a:lvl9pPr marL="3657600" algn="l" defTabSz="914400" rtl="0" eaLnBrk="1" latinLnBrk="0" hangingPunct="1">
              <a:defRPr kern="1200">
                <a:solidFill>
                  <a:srgbClr val="000000"/>
                </a:solidFill>
                <a:latin typeface="Arial" charset="0"/>
                <a:ea typeface="+mn-ea"/>
                <a:cs typeface="Arial" charset="0"/>
              </a:defRPr>
            </a:lvl9pPr>
          </a:lstStyle>
          <a:p>
            <a:pPr algn="l">
              <a:defRPr/>
            </a:pPr>
            <a:r>
              <a:rPr lang="en-US" sz="920" b="1" dirty="0">
                <a:solidFill>
                  <a:srgbClr val="AD001E"/>
                </a:solidFill>
                <a:latin typeface="+mn-lt"/>
              </a:rPr>
              <a:t>Staff expenses</a:t>
            </a:r>
          </a:p>
        </p:txBody>
      </p:sp>
      <p:sp>
        <p:nvSpPr>
          <p:cNvPr id="39" name="TextBox 11"/>
          <p:cNvSpPr txBox="1"/>
          <p:nvPr/>
        </p:nvSpPr>
        <p:spPr>
          <a:xfrm>
            <a:off x="7646284" y="4691912"/>
            <a:ext cx="730613" cy="2252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000000"/>
                </a:solidFill>
                <a:latin typeface="Arial"/>
                <a:cs typeface="Arial"/>
              </a:rPr>
              <a:t>+</a:t>
            </a:r>
            <a:r>
              <a:rPr lang="en-US" sz="1000" b="1" dirty="0">
                <a:solidFill>
                  <a:srgbClr val="000000"/>
                </a:solidFill>
                <a:latin typeface="Arial"/>
                <a:cs typeface="Arial"/>
              </a:rPr>
              <a:t>3</a:t>
            </a:r>
            <a:r>
              <a:rPr lang="en-US" sz="1000" b="1" dirty="0" smtClean="0">
                <a:solidFill>
                  <a:srgbClr val="000000"/>
                </a:solidFill>
                <a:latin typeface="Arial"/>
                <a:cs typeface="Arial"/>
              </a:rPr>
              <a:t>.5%</a:t>
            </a:r>
            <a:endParaRPr lang="ro-RO" sz="1000" b="1" dirty="0">
              <a:solidFill>
                <a:sysClr val="windowText" lastClr="000000"/>
              </a:solidFill>
              <a:latin typeface="Arial" pitchFamily="34" charset="0"/>
              <a:cs typeface="Arial" pitchFamily="34" charset="0"/>
            </a:endParaRPr>
          </a:p>
        </p:txBody>
      </p:sp>
      <p:sp>
        <p:nvSpPr>
          <p:cNvPr id="40" name="TextBox 14"/>
          <p:cNvSpPr txBox="1"/>
          <p:nvPr/>
        </p:nvSpPr>
        <p:spPr>
          <a:xfrm>
            <a:off x="7622213" y="5264129"/>
            <a:ext cx="754684" cy="30108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AD001E"/>
                </a:solidFill>
                <a:latin typeface="Arial"/>
                <a:cs typeface="Arial"/>
              </a:rPr>
              <a:t>+</a:t>
            </a:r>
            <a:r>
              <a:rPr lang="en-US" sz="1000" b="1" dirty="0">
                <a:solidFill>
                  <a:srgbClr val="AD001E"/>
                </a:solidFill>
                <a:latin typeface="Arial"/>
                <a:cs typeface="Arial"/>
              </a:rPr>
              <a:t>0</a:t>
            </a:r>
            <a:r>
              <a:rPr lang="en-US" sz="1000" b="1" dirty="0" smtClean="0">
                <a:solidFill>
                  <a:srgbClr val="AD001E"/>
                </a:solidFill>
                <a:latin typeface="Arial"/>
                <a:cs typeface="Arial"/>
              </a:rPr>
              <a:t>%</a:t>
            </a:r>
            <a:endParaRPr lang="ro-RO" sz="1000" b="1" dirty="0">
              <a:solidFill>
                <a:srgbClr val="AD001E"/>
              </a:solidFill>
              <a:latin typeface="Arial"/>
              <a:cs typeface="Arial"/>
            </a:endParaRPr>
          </a:p>
        </p:txBody>
      </p:sp>
      <p:sp>
        <p:nvSpPr>
          <p:cNvPr id="41" name="TextBox 16"/>
          <p:cNvSpPr txBox="1"/>
          <p:nvPr/>
        </p:nvSpPr>
        <p:spPr>
          <a:xfrm>
            <a:off x="7622162" y="4950012"/>
            <a:ext cx="754735" cy="2973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smtClean="0">
                <a:solidFill>
                  <a:srgbClr val="FF012B"/>
                </a:solidFill>
                <a:latin typeface="Arial"/>
                <a:cs typeface="Arial"/>
              </a:rPr>
              <a:t>+8.0%</a:t>
            </a:r>
            <a:endParaRPr lang="en-US" sz="1000" b="1" dirty="0">
              <a:solidFill>
                <a:srgbClr val="FF012B"/>
              </a:solidFill>
              <a:latin typeface="Arial"/>
              <a:cs typeface="Arial"/>
            </a:endParaRPr>
          </a:p>
        </p:txBody>
      </p:sp>
      <p:sp>
        <p:nvSpPr>
          <p:cNvPr id="42" name="TextBox 41"/>
          <p:cNvSpPr txBox="1"/>
          <p:nvPr/>
        </p:nvSpPr>
        <p:spPr>
          <a:xfrm>
            <a:off x="7560512" y="4463010"/>
            <a:ext cx="814343" cy="221009"/>
          </a:xfrm>
          <a:prstGeom prst="rect">
            <a:avLst/>
          </a:prstGeom>
          <a:noFill/>
        </p:spPr>
        <p:txBody>
          <a:bodyPr wrap="square" lIns="33236" tIns="33236" rIns="33236" bIns="33236" rtlCol="0" anchor="ctr">
            <a:spAutoFit/>
          </a:bodyPr>
          <a:lstStyle/>
          <a:p>
            <a:pPr algn="ctr">
              <a:buClr>
                <a:schemeClr val="bg2"/>
              </a:buClr>
              <a:buSzPct val="90000"/>
            </a:pPr>
            <a:r>
              <a:rPr lang="en-US" sz="1000" b="1" dirty="0" smtClean="0">
                <a:latin typeface="Arial"/>
              </a:rPr>
              <a:t>Y/Y</a:t>
            </a:r>
            <a:endParaRPr lang="en-US" sz="1000" b="1" dirty="0">
              <a:latin typeface="Arial"/>
            </a:endParaRPr>
          </a:p>
        </p:txBody>
      </p:sp>
      <p:sp>
        <p:nvSpPr>
          <p:cNvPr id="4" name="TextBox 3"/>
          <p:cNvSpPr txBox="1"/>
          <p:nvPr/>
        </p:nvSpPr>
        <p:spPr>
          <a:xfrm>
            <a:off x="252157" y="2649869"/>
            <a:ext cx="4112625" cy="1934751"/>
          </a:xfrm>
          <a:prstGeom prst="rect">
            <a:avLst/>
          </a:prstGeom>
          <a:noFill/>
        </p:spPr>
        <p:txBody>
          <a:bodyPr wrap="square" lIns="36000" tIns="36000" rIns="36000" bIns="36000" rtlCol="0" anchor="ctr">
            <a:spAutoFit/>
          </a:bodyPr>
          <a:lstStyle/>
          <a:p>
            <a:pPr>
              <a:spcAft>
                <a:spcPts val="400"/>
              </a:spcAft>
              <a:buClr>
                <a:schemeClr val="bg2"/>
              </a:buClr>
              <a:buSzPct val="90000"/>
              <a:defRPr/>
            </a:pPr>
            <a:r>
              <a:rPr lang="en-US" sz="1200" b="1" dirty="0">
                <a:solidFill>
                  <a:srgbClr val="E60028"/>
                </a:solidFill>
                <a:latin typeface="Arial" panose="020B0604020202020204" pitchFamily="34" charset="0"/>
                <a:ea typeface="Times New Roman" panose="02020603050405020304" pitchFamily="18" charset="0"/>
              </a:rPr>
              <a:t>Embarking on a significant saving plan </a:t>
            </a:r>
            <a:endParaRPr lang="en-US" sz="1200" b="1" dirty="0" smtClean="0">
              <a:solidFill>
                <a:srgbClr val="E60028"/>
              </a:solidFill>
              <a:latin typeface="Arial" panose="020B0604020202020204" pitchFamily="34" charset="0"/>
              <a:ea typeface="Times New Roman" panose="02020603050405020304" pitchFamily="18" charset="0"/>
            </a:endParaRPr>
          </a:p>
          <a:p>
            <a:pPr marL="628650" lvl="1" indent="-171450">
              <a:spcAft>
                <a:spcPts val="400"/>
              </a:spcAft>
              <a:buSzPct val="90000"/>
              <a:buFont typeface="Wingdings" panose="05000000000000000000" pitchFamily="2" charset="2"/>
              <a:buChar char="Ø"/>
              <a:defRPr/>
            </a:pPr>
            <a:r>
              <a:rPr lang="en-US" sz="1100" dirty="0">
                <a:solidFill>
                  <a:srgbClr val="000000"/>
                </a:solidFill>
              </a:rPr>
              <a:t>i</a:t>
            </a:r>
            <a:r>
              <a:rPr lang="en-US" sz="1100" dirty="0" smtClean="0">
                <a:solidFill>
                  <a:srgbClr val="000000"/>
                </a:solidFill>
              </a:rPr>
              <a:t>mmediate tactical </a:t>
            </a:r>
            <a:r>
              <a:rPr lang="en-US" sz="1100" dirty="0">
                <a:solidFill>
                  <a:srgbClr val="000000"/>
                </a:solidFill>
              </a:rPr>
              <a:t>actions </a:t>
            </a:r>
            <a:r>
              <a:rPr lang="en-US" sz="1100" dirty="0" smtClean="0">
                <a:solidFill>
                  <a:srgbClr val="000000"/>
                </a:solidFill>
              </a:rPr>
              <a:t>(communication </a:t>
            </a:r>
            <a:r>
              <a:rPr lang="en-US" sz="1100" dirty="0">
                <a:solidFill>
                  <a:srgbClr val="000000"/>
                </a:solidFill>
              </a:rPr>
              <a:t>&amp; marketing expenses, ban on travels, office supplies)</a:t>
            </a:r>
          </a:p>
          <a:p>
            <a:pPr marL="628650" lvl="1" indent="-171450">
              <a:spcAft>
                <a:spcPts val="400"/>
              </a:spcAft>
              <a:buSzPct val="90000"/>
              <a:buFont typeface="Wingdings" panose="05000000000000000000" pitchFamily="2" charset="2"/>
              <a:buChar char="Ø"/>
              <a:defRPr/>
            </a:pPr>
            <a:r>
              <a:rPr lang="en-US" sz="1100" dirty="0">
                <a:solidFill>
                  <a:srgbClr val="000000"/>
                </a:solidFill>
              </a:rPr>
              <a:t>structural </a:t>
            </a:r>
            <a:r>
              <a:rPr lang="en-US" sz="1100" dirty="0" smtClean="0">
                <a:solidFill>
                  <a:srgbClr val="000000"/>
                </a:solidFill>
              </a:rPr>
              <a:t>actions gradually delivering over time (freeze </a:t>
            </a:r>
            <a:r>
              <a:rPr lang="en-US" sz="1100" dirty="0">
                <a:solidFill>
                  <a:srgbClr val="000000"/>
                </a:solidFill>
              </a:rPr>
              <a:t>of hiring, resizing of </a:t>
            </a:r>
            <a:r>
              <a:rPr lang="en-US" sz="1100" dirty="0" smtClean="0">
                <a:solidFill>
                  <a:srgbClr val="000000"/>
                </a:solidFill>
              </a:rPr>
              <a:t>network, optimization </a:t>
            </a:r>
            <a:r>
              <a:rPr lang="en-US" sz="1100" dirty="0">
                <a:solidFill>
                  <a:srgbClr val="000000"/>
                </a:solidFill>
              </a:rPr>
              <a:t>actions </a:t>
            </a:r>
            <a:r>
              <a:rPr lang="en-US" sz="1100" dirty="0" smtClean="0">
                <a:solidFill>
                  <a:srgbClr val="000000"/>
                </a:solidFill>
              </a:rPr>
              <a:t>which mostly envisage systematization </a:t>
            </a:r>
            <a:r>
              <a:rPr lang="en-US" sz="1100" dirty="0">
                <a:solidFill>
                  <a:srgbClr val="000000"/>
                </a:solidFill>
              </a:rPr>
              <a:t>of e-training, reduction in communication budget, external services and </a:t>
            </a:r>
            <a:r>
              <a:rPr lang="en-US" sz="1100" dirty="0" smtClean="0">
                <a:solidFill>
                  <a:srgbClr val="000000"/>
                </a:solidFill>
              </a:rPr>
              <a:t>travels, and continued automation of processes)</a:t>
            </a:r>
          </a:p>
          <a:p>
            <a:pPr marL="628650" lvl="1" indent="-171450">
              <a:spcAft>
                <a:spcPts val="400"/>
              </a:spcAft>
              <a:buSzPct val="90000"/>
              <a:buFont typeface="Wingdings" panose="05000000000000000000" pitchFamily="2" charset="2"/>
              <a:buChar char="Ø"/>
              <a:defRPr/>
            </a:pPr>
            <a:r>
              <a:rPr lang="en-US" sz="1100" dirty="0" smtClean="0">
                <a:solidFill>
                  <a:srgbClr val="000000"/>
                </a:solidFill>
              </a:rPr>
              <a:t>while preserving strategic investments in digital transformation  </a:t>
            </a:r>
            <a:endParaRPr lang="en-US" sz="1100" dirty="0">
              <a:solidFill>
                <a:srgbClr val="000000"/>
              </a:solidFill>
            </a:endParaRPr>
          </a:p>
        </p:txBody>
      </p:sp>
      <p:sp>
        <p:nvSpPr>
          <p:cNvPr id="38" name="TextBox 37"/>
          <p:cNvSpPr txBox="1"/>
          <p:nvPr/>
        </p:nvSpPr>
        <p:spPr>
          <a:xfrm>
            <a:off x="320285" y="5738533"/>
            <a:ext cx="4416570" cy="241980"/>
          </a:xfrm>
          <a:prstGeom prst="rect">
            <a:avLst/>
          </a:prstGeom>
          <a:noFill/>
        </p:spPr>
        <p:txBody>
          <a:bodyPr wrap="square" lIns="36000" tIns="36000" rIns="36000" bIns="36000" rtlCol="0" anchor="ctr">
            <a:spAutoFit/>
          </a:bodyPr>
          <a:lstStyle/>
          <a:p>
            <a:pPr lvl="0">
              <a:buClr>
                <a:srgbClr val="F0001E"/>
              </a:buClr>
              <a:buSzPct val="90000"/>
              <a:defRPr/>
            </a:pPr>
            <a:r>
              <a:rPr lang="en-US" sz="1100" dirty="0" smtClean="0"/>
              <a:t>C/I </a:t>
            </a:r>
            <a:r>
              <a:rPr lang="en-US" sz="1100" dirty="0"/>
              <a:t>ratio at </a:t>
            </a:r>
            <a:r>
              <a:rPr lang="en-US" sz="1100" dirty="0" smtClean="0"/>
              <a:t>52.9% </a:t>
            </a:r>
            <a:r>
              <a:rPr lang="en-US" sz="1100" dirty="0"/>
              <a:t>in </a:t>
            </a:r>
            <a:r>
              <a:rPr lang="en-US" sz="1100" dirty="0" smtClean="0"/>
              <a:t>H1 2020 (vs. 50.0% in H1 2019) </a:t>
            </a:r>
          </a:p>
        </p:txBody>
      </p:sp>
      <p:cxnSp>
        <p:nvCxnSpPr>
          <p:cNvPr id="11" name="Straight Connector 10"/>
          <p:cNvCxnSpPr/>
          <p:nvPr/>
        </p:nvCxnSpPr>
        <p:spPr>
          <a:xfrm>
            <a:off x="8230533" y="2113995"/>
            <a:ext cx="148399"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78932" y="2113995"/>
            <a:ext cx="0" cy="628902"/>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183040" y="2742897"/>
            <a:ext cx="19589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334958" y="2308662"/>
            <a:ext cx="528703" cy="226591"/>
          </a:xfrm>
          <a:prstGeom prst="rect">
            <a:avLst/>
          </a:prstGeom>
          <a:noFill/>
        </p:spPr>
        <p:txBody>
          <a:bodyPr wrap="square" lIns="36000" tIns="36000" rIns="36000" bIns="36000" rtlCol="0" anchor="ctr">
            <a:spAutoFit/>
          </a:bodyPr>
          <a:lstStyle/>
          <a:p>
            <a:pPr algn="ctr">
              <a:spcBef>
                <a:spcPts val="1600"/>
              </a:spcBef>
              <a:buClr>
                <a:schemeClr val="bg2"/>
              </a:buClr>
              <a:buSzPct val="90000"/>
            </a:pPr>
            <a:r>
              <a:rPr lang="en-US" sz="1000" b="1" dirty="0" smtClean="0">
                <a:solidFill>
                  <a:schemeClr val="bg2"/>
                </a:solidFill>
                <a:latin typeface="Arial"/>
              </a:rPr>
              <a:t>+</a:t>
            </a:r>
            <a:r>
              <a:rPr lang="en-US" sz="1000" b="1" dirty="0">
                <a:solidFill>
                  <a:schemeClr val="bg2"/>
                </a:solidFill>
                <a:latin typeface="Arial"/>
                <a:cs typeface="Arial"/>
              </a:rPr>
              <a:t>3.4%</a:t>
            </a:r>
          </a:p>
        </p:txBody>
      </p:sp>
    </p:spTree>
    <p:extLst>
      <p:ext uri="{BB962C8B-B14F-4D97-AF65-F5344CB8AC3E}">
        <p14:creationId xmlns:p14="http://schemas.microsoft.com/office/powerpoint/2010/main" val="434591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1"/>
          </p:nvPr>
        </p:nvSpPr>
        <p:spPr>
          <a:xfrm>
            <a:off x="5086948" y="3596227"/>
            <a:ext cx="3840682" cy="2179047"/>
          </a:xfrm>
        </p:spPr>
        <p:txBody>
          <a:bodyPr/>
          <a:lstStyle/>
          <a:p>
            <a:endParaRPr lang="en-US" dirty="0"/>
          </a:p>
        </p:txBody>
      </p:sp>
      <p:sp>
        <p:nvSpPr>
          <p:cNvPr id="2" name="Title 1"/>
          <p:cNvSpPr>
            <a:spLocks noGrp="1"/>
          </p:cNvSpPr>
          <p:nvPr>
            <p:ph type="title"/>
          </p:nvPr>
        </p:nvSpPr>
        <p:spPr>
          <a:xfrm>
            <a:off x="366405" y="269828"/>
            <a:ext cx="8424380" cy="323165"/>
          </a:xfrm>
        </p:spPr>
        <p:txBody>
          <a:bodyPr/>
          <a:lstStyle/>
          <a:p>
            <a:pPr algn="l"/>
            <a:r>
              <a:rPr lang="en-US" sz="1480" dirty="0" smtClean="0">
                <a:solidFill>
                  <a:srgbClr val="DE0025"/>
                </a:solidFill>
              </a:rPr>
              <a:t>strong ASSET </a:t>
            </a:r>
            <a:r>
              <a:rPr lang="en-US" sz="1480" dirty="0">
                <a:solidFill>
                  <a:srgbClr val="DE0025"/>
                </a:solidFill>
              </a:rPr>
              <a:t>QUALITY</a:t>
            </a:r>
            <a:endParaRPr lang="en-US" sz="1480" dirty="0"/>
          </a:p>
        </p:txBody>
      </p:sp>
      <p:sp>
        <p:nvSpPr>
          <p:cNvPr id="18" name="TextBox 17"/>
          <p:cNvSpPr txBox="1"/>
          <p:nvPr/>
        </p:nvSpPr>
        <p:spPr>
          <a:xfrm>
            <a:off x="360430" y="6084040"/>
            <a:ext cx="2637603" cy="205621"/>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900" i="1" dirty="0">
                <a:latin typeface="Arial"/>
              </a:rPr>
              <a:t>All figures at individual </a:t>
            </a:r>
            <a:r>
              <a:rPr lang="en-US" sz="900" i="1" dirty="0" smtClean="0">
                <a:latin typeface="Arial"/>
              </a:rPr>
              <a:t>level</a:t>
            </a:r>
            <a:endParaRPr lang="en-US" sz="700" i="1" dirty="0">
              <a:latin typeface="Arial"/>
            </a:endParaRPr>
          </a:p>
        </p:txBody>
      </p:sp>
      <p:sp>
        <p:nvSpPr>
          <p:cNvPr id="8" name="Text Placeholder 7"/>
          <p:cNvSpPr>
            <a:spLocks noGrp="1"/>
          </p:cNvSpPr>
          <p:nvPr>
            <p:ph type="body" sz="quarter" idx="22"/>
          </p:nvPr>
        </p:nvSpPr>
        <p:spPr>
          <a:xfrm>
            <a:off x="6073159" y="3530196"/>
            <a:ext cx="2057221" cy="229028"/>
          </a:xfrm>
        </p:spPr>
        <p:txBody>
          <a:bodyPr/>
          <a:lstStyle/>
          <a:p>
            <a:r>
              <a:rPr lang="fr-FR" dirty="0" smtClean="0">
                <a:solidFill>
                  <a:schemeClr val="bg1">
                    <a:lumMod val="50000"/>
                  </a:schemeClr>
                </a:solidFill>
              </a:rPr>
              <a:t>NPL RATIO – EBA methodology</a:t>
            </a:r>
            <a:endParaRPr lang="en-US" dirty="0" smtClean="0">
              <a:solidFill>
                <a:schemeClr val="bg1">
                  <a:lumMod val="50000"/>
                </a:schemeClr>
              </a:solidFill>
            </a:endParaRPr>
          </a:p>
        </p:txBody>
      </p:sp>
      <p:sp>
        <p:nvSpPr>
          <p:cNvPr id="10" name="TextBox 9"/>
          <p:cNvSpPr txBox="1"/>
          <p:nvPr/>
        </p:nvSpPr>
        <p:spPr>
          <a:xfrm>
            <a:off x="360430" y="1160264"/>
            <a:ext cx="4142198" cy="654914"/>
          </a:xfrm>
          <a:prstGeom prst="rect">
            <a:avLst/>
          </a:prstGeom>
          <a:noFill/>
        </p:spPr>
        <p:txBody>
          <a:bodyPr wrap="square" lIns="36000" tIns="36000" rIns="36000" bIns="36000" rtlCol="0" anchor="ctr">
            <a:spAutoFit/>
          </a:bodyPr>
          <a:lstStyle/>
          <a:p>
            <a:pPr lvl="0">
              <a:spcAft>
                <a:spcPts val="400"/>
              </a:spcAft>
              <a:buClr>
                <a:schemeClr val="tx1"/>
              </a:buClr>
              <a:buSzPct val="130000"/>
              <a:defRPr/>
            </a:pPr>
            <a:r>
              <a:rPr lang="en-GB" sz="1200" b="1" dirty="0">
                <a:solidFill>
                  <a:srgbClr val="DE0025"/>
                </a:solidFill>
                <a:sym typeface="Symbol" pitchFamily="18" charset="2"/>
              </a:rPr>
              <a:t>Loan portfolio market mix</a:t>
            </a:r>
          </a:p>
          <a:p>
            <a:pPr lvl="0">
              <a:lnSpc>
                <a:spcPts val="1200"/>
              </a:lnSpc>
              <a:spcAft>
                <a:spcPts val="300"/>
              </a:spcAft>
              <a:buClr>
                <a:schemeClr val="tx1"/>
              </a:buClr>
              <a:buSzPct val="130000"/>
              <a:defRPr/>
            </a:pPr>
            <a:r>
              <a:rPr lang="en-GB" sz="1100" dirty="0" smtClean="0">
                <a:sym typeface="Symbol" pitchFamily="18" charset="2"/>
              </a:rPr>
              <a:t>70% </a:t>
            </a:r>
            <a:r>
              <a:rPr lang="en-GB" sz="1100" dirty="0">
                <a:sym typeface="Symbol" pitchFamily="18" charset="2"/>
              </a:rPr>
              <a:t>on individuals market segment</a:t>
            </a:r>
          </a:p>
          <a:p>
            <a:pPr lvl="0">
              <a:lnSpc>
                <a:spcPts val="1200"/>
              </a:lnSpc>
              <a:spcAft>
                <a:spcPts val="300"/>
              </a:spcAft>
              <a:buClr>
                <a:schemeClr val="tx1"/>
              </a:buClr>
              <a:buSzPct val="130000"/>
              <a:defRPr/>
            </a:pPr>
            <a:r>
              <a:rPr lang="en-GB" sz="1100" dirty="0" smtClean="0">
                <a:sym typeface="Symbol" pitchFamily="18" charset="2"/>
              </a:rPr>
              <a:t>30% </a:t>
            </a:r>
            <a:r>
              <a:rPr lang="en-GB" sz="1100" dirty="0">
                <a:sym typeface="Symbol" pitchFamily="18" charset="2"/>
              </a:rPr>
              <a:t>on legal entities market segment</a:t>
            </a:r>
          </a:p>
        </p:txBody>
      </p:sp>
      <p:sp>
        <p:nvSpPr>
          <p:cNvPr id="17" name="TextBox 16"/>
          <p:cNvSpPr txBox="1"/>
          <p:nvPr/>
        </p:nvSpPr>
        <p:spPr>
          <a:xfrm>
            <a:off x="360430" y="2031460"/>
            <a:ext cx="3943213" cy="808802"/>
          </a:xfrm>
          <a:prstGeom prst="rect">
            <a:avLst/>
          </a:prstGeom>
          <a:noFill/>
        </p:spPr>
        <p:txBody>
          <a:bodyPr wrap="square" lIns="36000" tIns="36000" rIns="36000" bIns="36000" rtlCol="0" anchor="ctr">
            <a:spAutoFit/>
          </a:bodyPr>
          <a:lstStyle/>
          <a:p>
            <a:pPr>
              <a:spcAft>
                <a:spcPts val="400"/>
              </a:spcAft>
              <a:buClr>
                <a:schemeClr val="tx1"/>
              </a:buClr>
              <a:buSzPct val="130000"/>
              <a:defRPr/>
            </a:pPr>
            <a:r>
              <a:rPr lang="en-GB" sz="1200" b="1" dirty="0">
                <a:solidFill>
                  <a:srgbClr val="DE0025"/>
                </a:solidFill>
                <a:sym typeface="Symbol" pitchFamily="18" charset="2"/>
              </a:rPr>
              <a:t>Consolidation of RON lending</a:t>
            </a:r>
          </a:p>
          <a:p>
            <a:pPr marL="0" lvl="3">
              <a:lnSpc>
                <a:spcPts val="1200"/>
              </a:lnSpc>
              <a:spcAft>
                <a:spcPts val="300"/>
              </a:spcAft>
              <a:buClr>
                <a:srgbClr val="F0001E"/>
              </a:buClr>
              <a:buSzPct val="90000"/>
              <a:defRPr/>
            </a:pPr>
            <a:r>
              <a:rPr lang="en-GB" sz="1100" dirty="0">
                <a:sym typeface="Symbol" pitchFamily="18" charset="2"/>
              </a:rPr>
              <a:t>Share of RON denominated loans at </a:t>
            </a:r>
            <a:r>
              <a:rPr lang="en-GB" sz="1100" dirty="0" smtClean="0">
                <a:sym typeface="Symbol" pitchFamily="18" charset="2"/>
              </a:rPr>
              <a:t>67.8% </a:t>
            </a:r>
            <a:r>
              <a:rPr lang="en-GB" sz="1100" dirty="0">
                <a:sym typeface="Symbol" pitchFamily="18" charset="2"/>
              </a:rPr>
              <a:t>(vs </a:t>
            </a:r>
            <a:r>
              <a:rPr lang="en-GB" sz="1100" dirty="0" smtClean="0">
                <a:sym typeface="Symbol" pitchFamily="18" charset="2"/>
              </a:rPr>
              <a:t>67.1% </a:t>
            </a:r>
            <a:r>
              <a:rPr lang="en-GB" sz="1100" dirty="0">
                <a:sym typeface="Symbol" pitchFamily="18" charset="2"/>
              </a:rPr>
              <a:t>as of </a:t>
            </a:r>
            <a:r>
              <a:rPr lang="en-GB" sz="1100" dirty="0" smtClean="0">
                <a:sym typeface="Symbol" pitchFamily="18" charset="2"/>
              </a:rPr>
              <a:t>June 2019 end</a:t>
            </a:r>
            <a:r>
              <a:rPr lang="en-GB" sz="1100" dirty="0">
                <a:sym typeface="Symbol" pitchFamily="18" charset="2"/>
              </a:rPr>
              <a:t>)</a:t>
            </a:r>
            <a:endParaRPr lang="en-GB" sz="1100" dirty="0"/>
          </a:p>
          <a:p>
            <a:pPr marL="0" lvl="3">
              <a:lnSpc>
                <a:spcPts val="1200"/>
              </a:lnSpc>
              <a:spcAft>
                <a:spcPts val="300"/>
              </a:spcAft>
              <a:buClr>
                <a:srgbClr val="F0001E"/>
              </a:buClr>
              <a:buSzPct val="90000"/>
              <a:defRPr/>
            </a:pPr>
            <a:r>
              <a:rPr lang="en-GB" sz="1100" dirty="0">
                <a:sym typeface="Symbol" pitchFamily="18" charset="2"/>
              </a:rPr>
              <a:t>Trend in line with market evolution</a:t>
            </a:r>
          </a:p>
        </p:txBody>
      </p:sp>
      <p:sp>
        <p:nvSpPr>
          <p:cNvPr id="13" name="Text Placeholder 6"/>
          <p:cNvSpPr>
            <a:spLocks noGrp="1"/>
          </p:cNvSpPr>
          <p:nvPr>
            <p:ph type="body" sz="quarter" idx="21"/>
          </p:nvPr>
        </p:nvSpPr>
        <p:spPr>
          <a:xfrm>
            <a:off x="5086950" y="1070899"/>
            <a:ext cx="3840682" cy="2179047"/>
          </a:xfrm>
        </p:spPr>
        <p:txBody>
          <a:bodyPr/>
          <a:lstStyle/>
          <a:p>
            <a:endParaRPr lang="en-US" dirty="0"/>
          </a:p>
        </p:txBody>
      </p:sp>
      <p:sp>
        <p:nvSpPr>
          <p:cNvPr id="14" name="Text Placeholder 7"/>
          <p:cNvSpPr>
            <a:spLocks noGrp="1"/>
          </p:cNvSpPr>
          <p:nvPr>
            <p:ph type="body" sz="quarter" idx="22"/>
          </p:nvPr>
        </p:nvSpPr>
        <p:spPr>
          <a:xfrm>
            <a:off x="5605884" y="865595"/>
            <a:ext cx="2991772" cy="385353"/>
          </a:xfrm>
        </p:spPr>
        <p:txBody>
          <a:bodyPr/>
          <a:lstStyle/>
          <a:p>
            <a:pPr indent="0">
              <a:spcBef>
                <a:spcPts val="0"/>
              </a:spcBef>
            </a:pPr>
            <a:r>
              <a:rPr lang="fr-FR" dirty="0">
                <a:solidFill>
                  <a:schemeClr val="bg1">
                    <a:lumMod val="50000"/>
                  </a:schemeClr>
                </a:solidFill>
              </a:rPr>
              <a:t>GROSS LOANS – </a:t>
            </a:r>
            <a:r>
              <a:rPr lang="fr-FR" dirty="0" err="1" smtClean="0">
                <a:solidFill>
                  <a:schemeClr val="bg1">
                    <a:lumMod val="50000"/>
                  </a:schemeClr>
                </a:solidFill>
              </a:rPr>
              <a:t>June</a:t>
            </a:r>
            <a:r>
              <a:rPr lang="fr-FR" dirty="0" smtClean="0">
                <a:solidFill>
                  <a:schemeClr val="bg1">
                    <a:lumMod val="50000"/>
                  </a:schemeClr>
                </a:solidFill>
              </a:rPr>
              <a:t> 30, 2020</a:t>
            </a:r>
            <a:endParaRPr lang="fr-FR" dirty="0">
              <a:solidFill>
                <a:schemeClr val="bg1">
                  <a:lumMod val="50000"/>
                </a:schemeClr>
              </a:solidFill>
            </a:endParaRPr>
          </a:p>
          <a:p>
            <a:pPr indent="0">
              <a:spcBef>
                <a:spcPts val="0"/>
              </a:spcBef>
            </a:pPr>
            <a:r>
              <a:rPr lang="fr-FR" dirty="0">
                <a:solidFill>
                  <a:schemeClr val="bg1">
                    <a:lumMod val="50000"/>
                  </a:schemeClr>
                </a:solidFill>
              </a:rPr>
              <a:t>breakdown by segment and </a:t>
            </a:r>
            <a:r>
              <a:rPr lang="fr-FR" dirty="0" err="1">
                <a:solidFill>
                  <a:schemeClr val="bg1">
                    <a:lumMod val="50000"/>
                  </a:schemeClr>
                </a:solidFill>
              </a:rPr>
              <a:t>currency</a:t>
            </a:r>
            <a:r>
              <a:rPr lang="fr-FR" dirty="0">
                <a:solidFill>
                  <a:schemeClr val="bg1">
                    <a:lumMod val="50000"/>
                  </a:schemeClr>
                </a:solidFill>
              </a:rPr>
              <a:t> (RON </a:t>
            </a:r>
            <a:r>
              <a:rPr lang="fr-FR" dirty="0" err="1">
                <a:solidFill>
                  <a:schemeClr val="bg1">
                    <a:lumMod val="50000"/>
                  </a:schemeClr>
                </a:solidFill>
              </a:rPr>
              <a:t>bn</a:t>
            </a:r>
            <a:r>
              <a:rPr lang="fr-FR" dirty="0">
                <a:solidFill>
                  <a:schemeClr val="bg1">
                    <a:lumMod val="50000"/>
                  </a:schemeClr>
                </a:solidFill>
              </a:rPr>
              <a:t>)</a:t>
            </a:r>
            <a:endParaRPr lang="en-US" dirty="0">
              <a:solidFill>
                <a:schemeClr val="bg1">
                  <a:lumMod val="50000"/>
                </a:schemeClr>
              </a:solidFill>
            </a:endParaRPr>
          </a:p>
        </p:txBody>
      </p:sp>
      <p:sp>
        <p:nvSpPr>
          <p:cNvPr id="16" name="TextBox 15"/>
          <p:cNvSpPr txBox="1"/>
          <p:nvPr/>
        </p:nvSpPr>
        <p:spPr>
          <a:xfrm>
            <a:off x="360430" y="3866779"/>
            <a:ext cx="4343455" cy="1770604"/>
          </a:xfrm>
          <a:prstGeom prst="rect">
            <a:avLst/>
          </a:prstGeom>
          <a:noFill/>
        </p:spPr>
        <p:txBody>
          <a:bodyPr wrap="square" lIns="36000" tIns="36000" rIns="36000" bIns="36000" rtlCol="0" anchor="ctr">
            <a:spAutoFit/>
          </a:bodyPr>
          <a:lstStyle/>
          <a:p>
            <a:pPr lvl="0" algn="just">
              <a:spcAft>
                <a:spcPts val="400"/>
              </a:spcAft>
              <a:buClr>
                <a:schemeClr val="tx1"/>
              </a:buClr>
              <a:buSzPct val="130000"/>
              <a:defRPr/>
            </a:pPr>
            <a:r>
              <a:rPr lang="en-US" sz="1200" b="1" dirty="0" smtClean="0">
                <a:solidFill>
                  <a:srgbClr val="DE0025"/>
                </a:solidFill>
              </a:rPr>
              <a:t>NPL ratio close to banking sector level</a:t>
            </a:r>
          </a:p>
          <a:p>
            <a:pPr lvl="0" algn="just">
              <a:spcAft>
                <a:spcPts val="400"/>
              </a:spcAft>
              <a:buClr>
                <a:schemeClr val="tx1"/>
              </a:buClr>
              <a:buSzPct val="130000"/>
              <a:defRPr/>
            </a:pPr>
            <a:r>
              <a:rPr lang="en-US" sz="1100" dirty="0" smtClean="0"/>
              <a:t>Rather stable evolution versus previous quarter, the effects of Covid-19 pandemic are not yet visible (3.96% for June vs 4.01% for March computed with the same methodology).</a:t>
            </a:r>
          </a:p>
          <a:p>
            <a:pPr lvl="0" algn="just">
              <a:lnSpc>
                <a:spcPts val="1200"/>
              </a:lnSpc>
              <a:spcBef>
                <a:spcPts val="600"/>
              </a:spcBef>
              <a:spcAft>
                <a:spcPts val="400"/>
              </a:spcAft>
              <a:buClr>
                <a:schemeClr val="tx1"/>
              </a:buClr>
              <a:buSzPct val="130000"/>
              <a:defRPr/>
            </a:pPr>
            <a:endParaRPr lang="en-US" sz="1200" b="1" dirty="0" smtClean="0">
              <a:solidFill>
                <a:srgbClr val="DE0025"/>
              </a:solidFill>
            </a:endParaRPr>
          </a:p>
          <a:p>
            <a:pPr lvl="0" algn="just">
              <a:lnSpc>
                <a:spcPts val="1200"/>
              </a:lnSpc>
              <a:spcBef>
                <a:spcPts val="600"/>
              </a:spcBef>
              <a:spcAft>
                <a:spcPts val="400"/>
              </a:spcAft>
              <a:buClr>
                <a:schemeClr val="tx1"/>
              </a:buClr>
              <a:buSzPct val="130000"/>
              <a:defRPr/>
            </a:pPr>
            <a:r>
              <a:rPr lang="en-US" sz="1200" b="1" dirty="0" smtClean="0">
                <a:solidFill>
                  <a:srgbClr val="DE0025"/>
                </a:solidFill>
              </a:rPr>
              <a:t>Outlook</a:t>
            </a:r>
          </a:p>
          <a:p>
            <a:pPr algn="just">
              <a:spcAft>
                <a:spcPts val="400"/>
              </a:spcAft>
              <a:buClr>
                <a:schemeClr val="tx1"/>
              </a:buClr>
              <a:buSzPct val="130000"/>
              <a:defRPr/>
            </a:pPr>
            <a:r>
              <a:rPr lang="en-US" sz="1100" dirty="0"/>
              <a:t>Upward trend expected, especially after the end of moratorium on loan </a:t>
            </a:r>
            <a:r>
              <a:rPr lang="en-US" sz="1100" dirty="0" smtClean="0"/>
              <a:t>repayments.</a:t>
            </a:r>
            <a:endParaRPr lang="en-US" sz="1100" dirty="0"/>
          </a:p>
        </p:txBody>
      </p:sp>
      <p:sp>
        <p:nvSpPr>
          <p:cNvPr id="21" name="TextBox 20"/>
          <p:cNvSpPr txBox="1"/>
          <p:nvPr/>
        </p:nvSpPr>
        <p:spPr>
          <a:xfrm>
            <a:off x="5047324" y="5867926"/>
            <a:ext cx="3919927" cy="318924"/>
          </a:xfrm>
          <a:prstGeom prst="rect">
            <a:avLst/>
          </a:prstGeom>
          <a:noFill/>
        </p:spPr>
        <p:txBody>
          <a:bodyPr wrap="square" lIns="36000" tIns="36000" rIns="36000" bIns="36000" rtlCol="0" anchor="ctr">
            <a:spAutoFit/>
          </a:bodyPr>
          <a:lstStyle/>
          <a:p>
            <a:pPr algn="just">
              <a:spcBef>
                <a:spcPts val="300"/>
              </a:spcBef>
            </a:pPr>
            <a:r>
              <a:rPr lang="en-US" sz="700" i="1" dirty="0" smtClean="0"/>
              <a:t>*  </a:t>
            </a:r>
            <a:r>
              <a:rPr lang="en-US" sz="650" i="1" dirty="0" smtClean="0"/>
              <a:t>NPL for </a:t>
            </a:r>
            <a:r>
              <a:rPr lang="en-US" sz="650" i="1" dirty="0"/>
              <a:t>BRD </a:t>
            </a:r>
            <a:r>
              <a:rPr lang="en-US" sz="650" i="1" dirty="0" smtClean="0"/>
              <a:t>computed </a:t>
            </a:r>
            <a:r>
              <a:rPr lang="en-US" sz="650" i="1" dirty="0"/>
              <a:t>in line with </a:t>
            </a:r>
            <a:r>
              <a:rPr lang="en-US" sz="650" i="1" dirty="0" smtClean="0"/>
              <a:t>EBA new methodology (excl</a:t>
            </a:r>
            <a:r>
              <a:rPr lang="en-US" sz="650" i="1" dirty="0"/>
              <a:t>. RMO &amp; demand deposits)</a:t>
            </a:r>
          </a:p>
          <a:p>
            <a:pPr algn="just">
              <a:spcBef>
                <a:spcPts val="300"/>
              </a:spcBef>
            </a:pPr>
            <a:r>
              <a:rPr lang="en-US" sz="650" i="1" dirty="0" smtClean="0"/>
              <a:t>*  NPL </a:t>
            </a:r>
            <a:r>
              <a:rPr lang="en-US" sz="650" i="1" dirty="0"/>
              <a:t>Ratio for Banking System – as of </a:t>
            </a:r>
            <a:r>
              <a:rPr lang="en-US" sz="650" i="1" dirty="0" smtClean="0"/>
              <a:t>May 2020</a:t>
            </a:r>
          </a:p>
        </p:txBody>
      </p:sp>
      <p:pic>
        <p:nvPicPr>
          <p:cNvPr id="4" name="Picture 3"/>
          <p:cNvPicPr/>
          <p:nvPr>
            <p:extLst/>
          </p:nvPr>
        </p:nvPicPr>
        <p:blipFill>
          <a:blip r:embed="rId3"/>
          <a:stretch>
            <a:fillRect/>
          </a:stretch>
        </p:blipFill>
        <p:spPr>
          <a:xfrm>
            <a:off x="5105802" y="1365803"/>
            <a:ext cx="2093892" cy="1823485"/>
          </a:xfrm>
          <a:prstGeom prst="rect">
            <a:avLst/>
          </a:prstGeom>
        </p:spPr>
      </p:pic>
      <p:pic>
        <p:nvPicPr>
          <p:cNvPr id="9" name="Picture 8"/>
          <p:cNvPicPr/>
          <p:nvPr>
            <p:extLst/>
          </p:nvPr>
        </p:nvPicPr>
        <p:blipFill>
          <a:blip r:embed="rId4"/>
          <a:stretch>
            <a:fillRect/>
          </a:stretch>
        </p:blipFill>
        <p:spPr>
          <a:xfrm>
            <a:off x="6765603" y="1413714"/>
            <a:ext cx="2378397" cy="1712638"/>
          </a:xfrm>
          <a:prstGeom prst="rect">
            <a:avLst/>
          </a:prstGeom>
        </p:spPr>
      </p:pic>
      <p:pic>
        <p:nvPicPr>
          <p:cNvPr id="6" name="Picture 5"/>
          <p:cNvPicPr>
            <a:picLocks noChangeAspect="1"/>
          </p:cNvPicPr>
          <p:nvPr/>
        </p:nvPicPr>
        <p:blipFill>
          <a:blip r:embed="rId5"/>
          <a:stretch>
            <a:fillRect/>
          </a:stretch>
        </p:blipFill>
        <p:spPr>
          <a:xfrm>
            <a:off x="5226044" y="3634190"/>
            <a:ext cx="3701586" cy="2103120"/>
          </a:xfrm>
          <a:prstGeom prst="rect">
            <a:avLst/>
          </a:prstGeom>
        </p:spPr>
      </p:pic>
    </p:spTree>
    <p:extLst>
      <p:ext uri="{BB962C8B-B14F-4D97-AF65-F5344CB8AC3E}">
        <p14:creationId xmlns:p14="http://schemas.microsoft.com/office/powerpoint/2010/main" val="309756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5" y="326978"/>
            <a:ext cx="8424380" cy="319639"/>
          </a:xfrm>
        </p:spPr>
        <p:txBody>
          <a:bodyPr/>
          <a:lstStyle/>
          <a:p>
            <a:pPr algn="l"/>
            <a:r>
              <a:rPr lang="en-US" dirty="0" smtClean="0"/>
              <a:t>DISCLAIMER</a:t>
            </a:r>
            <a:endParaRPr lang="en-US" dirty="0"/>
          </a:p>
        </p:txBody>
      </p:sp>
      <p:sp>
        <p:nvSpPr>
          <p:cNvPr id="5" name="TextBox 4"/>
          <p:cNvSpPr txBox="1"/>
          <p:nvPr/>
        </p:nvSpPr>
        <p:spPr>
          <a:xfrm>
            <a:off x="366405" y="1087339"/>
            <a:ext cx="8327901" cy="2814027"/>
          </a:xfrm>
          <a:prstGeom prst="rect">
            <a:avLst/>
          </a:prstGeom>
          <a:noFill/>
        </p:spPr>
        <p:txBody>
          <a:bodyPr wrap="square" lIns="33236" tIns="33236" rIns="33236" bIns="33236" rtlCol="0" anchor="ctr">
            <a:spAutoFit/>
          </a:bodyPr>
          <a:lstStyle/>
          <a:p>
            <a:pPr algn="just"/>
            <a:r>
              <a:rPr lang="en-US" sz="1050" dirty="0">
                <a:cs typeface="Arial"/>
              </a:rPr>
              <a:t>The consolidated and separate financial position and income statement </a:t>
            </a:r>
            <a:r>
              <a:rPr lang="en-US" sz="1050" dirty="0"/>
              <a:t>for the period ended June 30, </a:t>
            </a:r>
            <a:r>
              <a:rPr lang="en-US" sz="1050" dirty="0" smtClean="0"/>
              <a:t>2020 </a:t>
            </a:r>
            <a:r>
              <a:rPr lang="en-US" sz="1050" dirty="0"/>
              <a:t>were examined by the Board of Directors on July 30, </a:t>
            </a:r>
            <a:r>
              <a:rPr lang="en-US" sz="1050" dirty="0" smtClean="0"/>
              <a:t>2020.</a:t>
            </a:r>
            <a:endParaRPr lang="en-US" sz="1050" dirty="0"/>
          </a:p>
          <a:p>
            <a:pPr algn="just"/>
            <a:endParaRPr lang="en-US" sz="1050" dirty="0"/>
          </a:p>
          <a:p>
            <a:pPr algn="just"/>
            <a:r>
              <a:rPr lang="en-US" sz="1050" dirty="0"/>
              <a:t>The financial information presented for the period ended June 30, </a:t>
            </a:r>
            <a:r>
              <a:rPr lang="en-US" sz="1050" dirty="0" smtClean="0"/>
              <a:t>2020 </a:t>
            </a:r>
            <a:r>
              <a:rPr lang="en-US" sz="1050" dirty="0"/>
              <a:t>and comparative periods has been prepared according to IFRS as adopted by the European Union and applicable at this date.</a:t>
            </a:r>
          </a:p>
          <a:p>
            <a:pPr algn="just"/>
            <a:endParaRPr lang="en-US" sz="1050" dirty="0"/>
          </a:p>
          <a:p>
            <a:pPr algn="just"/>
            <a:r>
              <a:rPr lang="en-US" sz="1050" dirty="0"/>
              <a:t>This financial information is at group level, does not constitute a full set of financial statements and is not audited.</a:t>
            </a:r>
          </a:p>
          <a:p>
            <a:pPr algn="just"/>
            <a:endParaRPr lang="en-US" sz="1050" dirty="0"/>
          </a:p>
          <a:p>
            <a:pPr algn="just"/>
            <a:r>
              <a:rPr lang="en-US" sz="1050" dirty="0"/>
              <a:t>This presentation may contain forward-looking statements relating to the targets and strategies of BRD, based on a series of assumptions. These forward-looking statements would have been developed from scenarios based on a number of economic assumptions in the context of a given competitive and regulatory environment. BRD may be unable to anticipate all the risks, uncertainties or other factors likely to affect its business and to appraise their potential consequences, and to evaluate the extent to which the occurrence of a risk or a combination of risks could cause actual results to differ materially from those provided in this document.</a:t>
            </a:r>
          </a:p>
          <a:p>
            <a:pPr algn="just"/>
            <a:endParaRPr lang="en-US" sz="1050" dirty="0"/>
          </a:p>
          <a:p>
            <a:pPr algn="just"/>
            <a:r>
              <a:rPr lang="en-US" sz="1050" dirty="0"/>
              <a:t>Investors and analysts are advised to take into account factors of uncertainty and risk likely to impact the operations of BRD when considering the information contained in any such forward-looking statements. Other than as required by applicable law, BRD does not undertake any obligation to update or revise any forward-looking information or statements.</a:t>
            </a:r>
          </a:p>
        </p:txBody>
      </p:sp>
    </p:spTree>
    <p:extLst>
      <p:ext uri="{BB962C8B-B14F-4D97-AF65-F5344CB8AC3E}">
        <p14:creationId xmlns:p14="http://schemas.microsoft.com/office/powerpoint/2010/main" val="1976768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64776" y="898995"/>
            <a:ext cx="3894713" cy="2183429"/>
          </a:xfrm>
          <a:prstGeom prst="rect">
            <a:avLst/>
          </a:prstGeom>
        </p:spPr>
      </p:pic>
      <p:sp>
        <p:nvSpPr>
          <p:cNvPr id="19" name="Text Placeholder 6"/>
          <p:cNvSpPr>
            <a:spLocks noGrp="1"/>
          </p:cNvSpPr>
          <p:nvPr>
            <p:ph type="body" sz="quarter" idx="21"/>
          </p:nvPr>
        </p:nvSpPr>
        <p:spPr>
          <a:xfrm>
            <a:off x="4885865" y="948221"/>
            <a:ext cx="3972260" cy="2148941"/>
          </a:xfrm>
        </p:spPr>
        <p:txBody>
          <a:bodyPr/>
          <a:lstStyle/>
          <a:p>
            <a:endParaRPr lang="en-US" dirty="0"/>
          </a:p>
        </p:txBody>
      </p:sp>
      <p:sp>
        <p:nvSpPr>
          <p:cNvPr id="7" name="Text Placeholder 6"/>
          <p:cNvSpPr>
            <a:spLocks noGrp="1"/>
          </p:cNvSpPr>
          <p:nvPr>
            <p:ph type="body" sz="quarter" idx="21"/>
          </p:nvPr>
        </p:nvSpPr>
        <p:spPr>
          <a:xfrm>
            <a:off x="4893549" y="3544638"/>
            <a:ext cx="3904920" cy="2175939"/>
          </a:xfrm>
        </p:spPr>
        <p:txBody>
          <a:bodyPr/>
          <a:lstStyle/>
          <a:p>
            <a:endParaRPr lang="en-US" dirty="0"/>
          </a:p>
        </p:txBody>
      </p:sp>
      <p:sp>
        <p:nvSpPr>
          <p:cNvPr id="2" name="Title 1"/>
          <p:cNvSpPr>
            <a:spLocks noGrp="1"/>
          </p:cNvSpPr>
          <p:nvPr>
            <p:ph type="title"/>
          </p:nvPr>
        </p:nvSpPr>
        <p:spPr>
          <a:xfrm>
            <a:off x="366405" y="270658"/>
            <a:ext cx="8424381" cy="323165"/>
          </a:xfrm>
        </p:spPr>
        <p:txBody>
          <a:bodyPr/>
          <a:lstStyle/>
          <a:p>
            <a:pPr algn="l"/>
            <a:r>
              <a:rPr lang="en-US" sz="1480" dirty="0" smtClean="0">
                <a:solidFill>
                  <a:srgbClr val="DE0025"/>
                </a:solidFill>
              </a:rPr>
              <a:t>cost of risk INCORPORATING DETERIORATED MACROECONOMIC CONTEXT</a:t>
            </a:r>
            <a:endParaRPr lang="en-US" sz="1480" dirty="0">
              <a:solidFill>
                <a:srgbClr val="DE0025"/>
              </a:solidFill>
            </a:endParaRPr>
          </a:p>
        </p:txBody>
      </p:sp>
      <p:sp>
        <p:nvSpPr>
          <p:cNvPr id="8" name="Text Placeholder 7"/>
          <p:cNvSpPr>
            <a:spLocks noGrp="1"/>
          </p:cNvSpPr>
          <p:nvPr>
            <p:ph type="body" sz="quarter" idx="22"/>
          </p:nvPr>
        </p:nvSpPr>
        <p:spPr>
          <a:xfrm>
            <a:off x="5506816" y="3468703"/>
            <a:ext cx="2810632" cy="229028"/>
          </a:xfrm>
        </p:spPr>
        <p:txBody>
          <a:bodyPr/>
          <a:lstStyle/>
          <a:p>
            <a:pPr>
              <a:defRPr/>
            </a:pPr>
            <a:r>
              <a:rPr lang="en-US" dirty="0">
                <a:cs typeface="Arial" charset="0"/>
              </a:rPr>
              <a:t>NPL COVERAGE RATIO - EBA methodology</a:t>
            </a:r>
          </a:p>
        </p:txBody>
      </p:sp>
      <p:sp>
        <p:nvSpPr>
          <p:cNvPr id="13" name="TextBox 12"/>
          <p:cNvSpPr txBox="1"/>
          <p:nvPr/>
        </p:nvSpPr>
        <p:spPr>
          <a:xfrm>
            <a:off x="360430" y="6084040"/>
            <a:ext cx="2637603" cy="205621"/>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900" i="1" dirty="0">
                <a:latin typeface="Arial"/>
              </a:rPr>
              <a:t>All figures at individual </a:t>
            </a:r>
            <a:r>
              <a:rPr lang="en-US" sz="900" i="1" dirty="0" smtClean="0">
                <a:latin typeface="Arial"/>
              </a:rPr>
              <a:t>level</a:t>
            </a:r>
            <a:endParaRPr lang="en-US" sz="700" i="1" dirty="0">
              <a:latin typeface="Arial"/>
            </a:endParaRPr>
          </a:p>
        </p:txBody>
      </p:sp>
      <p:sp>
        <p:nvSpPr>
          <p:cNvPr id="15" name="Text Placeholder 7"/>
          <p:cNvSpPr>
            <a:spLocks noGrp="1"/>
          </p:cNvSpPr>
          <p:nvPr>
            <p:ph type="body" sz="quarter" idx="22"/>
          </p:nvPr>
        </p:nvSpPr>
        <p:spPr>
          <a:xfrm>
            <a:off x="6015691" y="819627"/>
            <a:ext cx="1837610" cy="229028"/>
          </a:xfrm>
          <a:solidFill>
            <a:schemeClr val="bg1"/>
          </a:solidFill>
        </p:spPr>
        <p:txBody>
          <a:bodyPr/>
          <a:lstStyle/>
          <a:p>
            <a:pPr>
              <a:defRPr/>
            </a:pPr>
            <a:r>
              <a:rPr lang="en-US" dirty="0">
                <a:solidFill>
                  <a:schemeClr val="bg1">
                    <a:lumMod val="50000"/>
                  </a:schemeClr>
                </a:solidFill>
              </a:rPr>
              <a:t>COST OF RISK </a:t>
            </a:r>
            <a:r>
              <a:rPr lang="en-US" dirty="0" smtClean="0">
                <a:solidFill>
                  <a:schemeClr val="bg1">
                    <a:lumMod val="50000"/>
                  </a:schemeClr>
                </a:solidFill>
              </a:rPr>
              <a:t>EVOLUTION</a:t>
            </a:r>
            <a:endParaRPr lang="en-US" dirty="0">
              <a:solidFill>
                <a:schemeClr val="bg1">
                  <a:lumMod val="50000"/>
                </a:schemeClr>
              </a:solidFill>
              <a:cs typeface="Arial" charset="0"/>
            </a:endParaRPr>
          </a:p>
        </p:txBody>
      </p:sp>
      <p:sp>
        <p:nvSpPr>
          <p:cNvPr id="5" name="Rectangle 4"/>
          <p:cNvSpPr/>
          <p:nvPr/>
        </p:nvSpPr>
        <p:spPr>
          <a:xfrm>
            <a:off x="313865" y="3655993"/>
            <a:ext cx="4572000" cy="887422"/>
          </a:xfrm>
          <a:prstGeom prst="rect">
            <a:avLst/>
          </a:prstGeom>
        </p:spPr>
        <p:txBody>
          <a:bodyPr>
            <a:spAutoFit/>
          </a:bodyPr>
          <a:lstStyle/>
          <a:p>
            <a:pPr marL="0" lvl="3">
              <a:lnSpc>
                <a:spcPts val="1200"/>
              </a:lnSpc>
              <a:spcBef>
                <a:spcPts val="300"/>
              </a:spcBef>
              <a:spcAft>
                <a:spcPts val="400"/>
              </a:spcAft>
              <a:buClr>
                <a:schemeClr val="tx1"/>
              </a:buClr>
              <a:buSzPct val="130000"/>
              <a:defRPr/>
            </a:pPr>
            <a:r>
              <a:rPr lang="en-GB" sz="1200" b="1" dirty="0">
                <a:solidFill>
                  <a:srgbClr val="DE0025"/>
                </a:solidFill>
                <a:sym typeface="Symbol" pitchFamily="18" charset="2"/>
              </a:rPr>
              <a:t>Solid NPL coverage ratio following prudent provisioning </a:t>
            </a:r>
            <a:r>
              <a:rPr lang="en-GB" sz="1200" b="1" dirty="0" smtClean="0">
                <a:solidFill>
                  <a:srgbClr val="DE0025"/>
                </a:solidFill>
                <a:sym typeface="Symbol" pitchFamily="18" charset="2"/>
              </a:rPr>
              <a:t>policy</a:t>
            </a:r>
          </a:p>
          <a:p>
            <a:pPr marL="0" lvl="3">
              <a:lnSpc>
                <a:spcPts val="1200"/>
              </a:lnSpc>
              <a:spcBef>
                <a:spcPts val="300"/>
              </a:spcBef>
              <a:spcAft>
                <a:spcPts val="400"/>
              </a:spcAft>
              <a:buClr>
                <a:schemeClr val="tx1"/>
              </a:buClr>
              <a:buSzPct val="130000"/>
              <a:defRPr/>
            </a:pPr>
            <a:endParaRPr lang="en-GB" sz="1200" b="1" dirty="0">
              <a:sym typeface="Symbol" pitchFamily="18" charset="2"/>
            </a:endParaRPr>
          </a:p>
          <a:p>
            <a:pPr marL="0" lvl="3">
              <a:lnSpc>
                <a:spcPts val="1200"/>
              </a:lnSpc>
              <a:spcBef>
                <a:spcPts val="300"/>
              </a:spcBef>
              <a:spcAft>
                <a:spcPts val="400"/>
              </a:spcAft>
              <a:buClr>
                <a:schemeClr val="tx1"/>
              </a:buClr>
              <a:buSzPct val="130000"/>
              <a:defRPr/>
            </a:pPr>
            <a:r>
              <a:rPr lang="en-GB" sz="1100" dirty="0" smtClean="0">
                <a:sym typeface="Symbol" pitchFamily="18" charset="2"/>
              </a:rPr>
              <a:t>NPL </a:t>
            </a:r>
            <a:r>
              <a:rPr lang="en-GB" sz="1100" dirty="0">
                <a:sym typeface="Symbol" pitchFamily="18" charset="2"/>
              </a:rPr>
              <a:t>coverage ratio well above </a:t>
            </a:r>
            <a:r>
              <a:rPr lang="en-US" sz="1100" dirty="0"/>
              <a:t>banking sector </a:t>
            </a:r>
            <a:r>
              <a:rPr lang="en-US" sz="1100" dirty="0" smtClean="0"/>
              <a:t>average</a:t>
            </a:r>
            <a:endParaRPr lang="en-US" sz="1100" dirty="0"/>
          </a:p>
        </p:txBody>
      </p:sp>
      <p:sp>
        <p:nvSpPr>
          <p:cNvPr id="14" name="TextBox 13"/>
          <p:cNvSpPr txBox="1"/>
          <p:nvPr/>
        </p:nvSpPr>
        <p:spPr>
          <a:xfrm>
            <a:off x="4886045" y="5774529"/>
            <a:ext cx="3919927" cy="434341"/>
          </a:xfrm>
          <a:prstGeom prst="rect">
            <a:avLst/>
          </a:prstGeom>
          <a:noFill/>
        </p:spPr>
        <p:txBody>
          <a:bodyPr wrap="square" lIns="36000" tIns="36000" rIns="36000" bIns="36000" rtlCol="0" anchor="ctr">
            <a:spAutoFit/>
          </a:bodyPr>
          <a:lstStyle/>
          <a:p>
            <a:pPr algn="just">
              <a:spcBef>
                <a:spcPts val="300"/>
              </a:spcBef>
            </a:pPr>
            <a:r>
              <a:rPr lang="en-US" sz="700" i="1" dirty="0" smtClean="0"/>
              <a:t>*  NPL coverage ratio for BRD computed in line with EBA new methodology (excl. RMO &amp; demand deposits)</a:t>
            </a:r>
          </a:p>
          <a:p>
            <a:pPr>
              <a:spcBef>
                <a:spcPts val="300"/>
              </a:spcBef>
            </a:pPr>
            <a:r>
              <a:rPr lang="en-US" sz="700" i="1" dirty="0" smtClean="0"/>
              <a:t>*  NPL coverage ratio </a:t>
            </a:r>
            <a:r>
              <a:rPr lang="en-US" sz="700" i="1" dirty="0"/>
              <a:t>for Banking System – as of </a:t>
            </a:r>
            <a:r>
              <a:rPr lang="en-US" sz="700" i="1" dirty="0" smtClean="0"/>
              <a:t>March 2020</a:t>
            </a:r>
          </a:p>
        </p:txBody>
      </p:sp>
      <p:sp>
        <p:nvSpPr>
          <p:cNvPr id="17" name="TextBox 16"/>
          <p:cNvSpPr txBox="1"/>
          <p:nvPr/>
        </p:nvSpPr>
        <p:spPr>
          <a:xfrm>
            <a:off x="4885865" y="3131318"/>
            <a:ext cx="3762284" cy="174843"/>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700" i="1" dirty="0"/>
              <a:t>Note: Cost of risk in bps for </a:t>
            </a:r>
            <a:r>
              <a:rPr lang="en-US" sz="700" i="1" dirty="0" smtClean="0"/>
              <a:t>Q2-2019 </a:t>
            </a:r>
            <a:r>
              <a:rPr lang="en-US" sz="700" i="1" dirty="0"/>
              <a:t>and </a:t>
            </a:r>
            <a:r>
              <a:rPr lang="en-US" sz="700" i="1" dirty="0" smtClean="0"/>
              <a:t>Q2-2020 is </a:t>
            </a:r>
            <a:r>
              <a:rPr lang="en-US" sz="700" i="1" dirty="0"/>
              <a:t>annualized</a:t>
            </a:r>
          </a:p>
        </p:txBody>
      </p:sp>
      <p:sp>
        <p:nvSpPr>
          <p:cNvPr id="16" name="TextBox 15"/>
          <p:cNvSpPr txBox="1"/>
          <p:nvPr/>
        </p:nvSpPr>
        <p:spPr>
          <a:xfrm>
            <a:off x="360430" y="1314961"/>
            <a:ext cx="4108667" cy="1342281"/>
          </a:xfrm>
          <a:prstGeom prst="rect">
            <a:avLst/>
          </a:prstGeom>
          <a:noFill/>
        </p:spPr>
        <p:txBody>
          <a:bodyPr wrap="square" lIns="36000" tIns="36000" rIns="36000" bIns="36000" rtlCol="0" anchor="ctr">
            <a:spAutoFit/>
          </a:bodyPr>
          <a:lstStyle/>
          <a:p>
            <a:pPr algn="just">
              <a:lnSpc>
                <a:spcPts val="1200"/>
              </a:lnSpc>
              <a:spcBef>
                <a:spcPts val="600"/>
              </a:spcBef>
              <a:spcAft>
                <a:spcPts val="300"/>
              </a:spcAft>
              <a:buClr>
                <a:schemeClr val="tx1"/>
              </a:buClr>
              <a:buSzPct val="130000"/>
              <a:defRPr/>
            </a:pPr>
            <a:r>
              <a:rPr lang="en-GB" sz="1200" b="1" dirty="0" smtClean="0">
                <a:solidFill>
                  <a:srgbClr val="DE0025"/>
                </a:solidFill>
                <a:sym typeface="Symbol" pitchFamily="18" charset="2"/>
              </a:rPr>
              <a:t>Net cost of risk at </a:t>
            </a:r>
            <a:r>
              <a:rPr lang="en-US" sz="1200" b="1" dirty="0" smtClean="0">
                <a:solidFill>
                  <a:srgbClr val="DE0025"/>
                </a:solidFill>
                <a:sym typeface="Symbol" pitchFamily="18" charset="2"/>
              </a:rPr>
              <a:t>205 bps in Q2-20 </a:t>
            </a:r>
            <a:r>
              <a:rPr lang="en-US" sz="1200" b="1" dirty="0">
                <a:solidFill>
                  <a:srgbClr val="DE0025"/>
                </a:solidFill>
              </a:rPr>
              <a:t>(vs 59 bps in Q1-20), driven mainly by:</a:t>
            </a:r>
          </a:p>
          <a:p>
            <a:pPr marL="171450" indent="-171450" algn="just">
              <a:lnSpc>
                <a:spcPts val="1200"/>
              </a:lnSpc>
              <a:spcBef>
                <a:spcPts val="600"/>
              </a:spcBef>
              <a:spcAft>
                <a:spcPts val="300"/>
              </a:spcAft>
              <a:buClr>
                <a:srgbClr val="C00000"/>
              </a:buClr>
              <a:buSzPct val="130000"/>
              <a:buFont typeface="Arial" panose="020B0604020202020204" pitchFamily="34" charset="0"/>
              <a:buChar char="•"/>
              <a:defRPr/>
            </a:pPr>
            <a:r>
              <a:rPr lang="en-US" sz="1100" dirty="0" smtClean="0"/>
              <a:t>Updated macroeconomic </a:t>
            </a:r>
            <a:r>
              <a:rPr lang="en-US" sz="1100" dirty="0"/>
              <a:t>scenarios </a:t>
            </a:r>
            <a:r>
              <a:rPr lang="en-US" sz="1100" dirty="0" smtClean="0"/>
              <a:t>embedding </a:t>
            </a:r>
            <a:r>
              <a:rPr lang="en-US" sz="1100" dirty="0" err="1" smtClean="0"/>
              <a:t>Covid</a:t>
            </a:r>
            <a:r>
              <a:rPr lang="en-US" sz="1100" dirty="0" smtClean="0"/>
              <a:t> context, leading to higher expected losses</a:t>
            </a:r>
          </a:p>
          <a:p>
            <a:pPr marL="171450" indent="-171450" algn="just">
              <a:lnSpc>
                <a:spcPts val="1200"/>
              </a:lnSpc>
              <a:spcBef>
                <a:spcPts val="600"/>
              </a:spcBef>
              <a:spcAft>
                <a:spcPts val="300"/>
              </a:spcAft>
              <a:buClr>
                <a:srgbClr val="C00000"/>
              </a:buClr>
              <a:buSzPct val="130000"/>
              <a:buFont typeface="Arial" panose="020B0604020202020204" pitchFamily="34" charset="0"/>
              <a:buChar char="•"/>
              <a:defRPr/>
            </a:pPr>
            <a:r>
              <a:rPr lang="en-US" sz="1100" dirty="0" smtClean="0">
                <a:sym typeface="Symbol" pitchFamily="18" charset="2"/>
              </a:rPr>
              <a:t>Lower recovery performance given the new context</a:t>
            </a:r>
            <a:endParaRPr lang="en-US" sz="1100" dirty="0"/>
          </a:p>
          <a:p>
            <a:pPr algn="just">
              <a:lnSpc>
                <a:spcPts val="1200"/>
              </a:lnSpc>
              <a:spcBef>
                <a:spcPts val="600"/>
              </a:spcBef>
              <a:spcAft>
                <a:spcPts val="300"/>
              </a:spcAft>
              <a:buClr>
                <a:schemeClr val="tx1"/>
              </a:buClr>
              <a:buSzPct val="130000"/>
              <a:defRPr/>
            </a:pPr>
            <a:endParaRPr lang="en-US" sz="1200" b="1" dirty="0" smtClean="0">
              <a:solidFill>
                <a:srgbClr val="DE0025"/>
              </a:solidFill>
              <a:sym typeface="Symbol" pitchFamily="18" charset="2"/>
            </a:endParaRPr>
          </a:p>
        </p:txBody>
      </p:sp>
      <p:pic>
        <p:nvPicPr>
          <p:cNvPr id="3" name="Picture 2"/>
          <p:cNvPicPr>
            <a:picLocks noChangeAspect="1"/>
          </p:cNvPicPr>
          <p:nvPr/>
        </p:nvPicPr>
        <p:blipFill>
          <a:blip r:embed="rId3"/>
          <a:stretch>
            <a:fillRect/>
          </a:stretch>
        </p:blipFill>
        <p:spPr>
          <a:xfrm>
            <a:off x="4979616" y="3707438"/>
            <a:ext cx="3836918" cy="2015383"/>
          </a:xfrm>
          <a:prstGeom prst="rect">
            <a:avLst/>
          </a:prstGeom>
        </p:spPr>
      </p:pic>
    </p:spTree>
    <p:extLst>
      <p:ext uri="{BB962C8B-B14F-4D97-AF65-F5344CB8AC3E}">
        <p14:creationId xmlns:p14="http://schemas.microsoft.com/office/powerpoint/2010/main" val="1270087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22" name="Chart 21"/>
              <p:cNvGraphicFramePr/>
              <p:nvPr>
                <p:extLst>
                  <p:ext uri="{D42A27DB-BD31-4B8C-83A1-F6EECF244321}">
                    <p14:modId xmlns:p14="http://schemas.microsoft.com/office/powerpoint/2010/main" val="3465588878"/>
                  </p:ext>
                </p:extLst>
              </p:nvPr>
            </p:nvGraphicFramePr>
            <p:xfrm>
              <a:off x="4454951" y="1220793"/>
              <a:ext cx="4303591" cy="193324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2" name="Chart 21"/>
              <p:cNvPicPr>
                <a:picLocks noGrp="1" noRot="1" noChangeAspect="1" noMove="1" noResize="1" noEditPoints="1" noAdjustHandles="1" noChangeArrowheads="1" noChangeShapeType="1"/>
              </p:cNvPicPr>
              <p:nvPr/>
            </p:nvPicPr>
            <p:blipFill>
              <a:blip r:embed="rId3"/>
              <a:stretch>
                <a:fillRect/>
              </a:stretch>
            </p:blipFill>
            <p:spPr>
              <a:xfrm>
                <a:off x="4454951" y="1220793"/>
                <a:ext cx="4303591" cy="1933240"/>
              </a:xfrm>
              <a:prstGeom prst="rect">
                <a:avLst/>
              </a:prstGeom>
            </p:spPr>
          </p:pic>
        </mc:Fallback>
      </mc:AlternateContent>
      <p:sp>
        <p:nvSpPr>
          <p:cNvPr id="25" name="Text Placeholder 6"/>
          <p:cNvSpPr>
            <a:spLocks noGrp="1"/>
          </p:cNvSpPr>
          <p:nvPr>
            <p:ph type="body" sz="quarter" idx="21"/>
          </p:nvPr>
        </p:nvSpPr>
        <p:spPr>
          <a:xfrm>
            <a:off x="4422709" y="1193824"/>
            <a:ext cx="4368077" cy="2276733"/>
          </a:xfrm>
        </p:spPr>
        <p:txBody>
          <a:bodyPr/>
          <a:lstStyle/>
          <a:p>
            <a:endParaRPr lang="en-US" dirty="0"/>
          </a:p>
        </p:txBody>
      </p:sp>
      <p:sp>
        <p:nvSpPr>
          <p:cNvPr id="2" name="Title 1"/>
          <p:cNvSpPr>
            <a:spLocks noGrp="1"/>
          </p:cNvSpPr>
          <p:nvPr>
            <p:ph type="title"/>
          </p:nvPr>
        </p:nvSpPr>
        <p:spPr>
          <a:xfrm>
            <a:off x="366405" y="270658"/>
            <a:ext cx="8424381" cy="319639"/>
          </a:xfrm>
        </p:spPr>
        <p:txBody>
          <a:bodyPr/>
          <a:lstStyle/>
          <a:p>
            <a:pPr algn="l"/>
            <a:r>
              <a:rPr lang="en-US" dirty="0" smtClean="0">
                <a:solidFill>
                  <a:srgbClr val="DE0025"/>
                </a:solidFill>
              </a:rPr>
              <a:t>Very Solid capital position</a:t>
            </a:r>
            <a:endParaRPr lang="en-US" dirty="0"/>
          </a:p>
        </p:txBody>
      </p:sp>
      <p:sp>
        <p:nvSpPr>
          <p:cNvPr id="6" name="Text Placeholder 5"/>
          <p:cNvSpPr>
            <a:spLocks noGrp="1"/>
          </p:cNvSpPr>
          <p:nvPr>
            <p:ph type="body" sz="quarter" idx="18"/>
          </p:nvPr>
        </p:nvSpPr>
        <p:spPr>
          <a:xfrm>
            <a:off x="6003052" y="1053035"/>
            <a:ext cx="1270147" cy="229028"/>
          </a:xfrm>
        </p:spPr>
        <p:txBody>
          <a:bodyPr/>
          <a:lstStyle/>
          <a:p>
            <a:r>
              <a:rPr lang="fr-FR" dirty="0" smtClean="0"/>
              <a:t>SOLVENCY RATIO</a:t>
            </a:r>
            <a:endParaRPr lang="en-US" dirty="0"/>
          </a:p>
        </p:txBody>
      </p:sp>
      <p:sp>
        <p:nvSpPr>
          <p:cNvPr id="10" name="TextBox 9"/>
          <p:cNvSpPr txBox="1"/>
          <p:nvPr/>
        </p:nvSpPr>
        <p:spPr>
          <a:xfrm>
            <a:off x="4677780" y="3207721"/>
            <a:ext cx="448636" cy="209148"/>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923" b="1" dirty="0" smtClean="0">
                <a:latin typeface="Arial"/>
              </a:rPr>
              <a:t>Jun</a:t>
            </a:r>
            <a:r>
              <a:rPr lang="ro-RO" sz="923" b="1" dirty="0" smtClean="0">
                <a:latin typeface="Arial"/>
              </a:rPr>
              <a:t>-</a:t>
            </a:r>
            <a:r>
              <a:rPr lang="en-US" sz="923" b="1" dirty="0" smtClean="0">
                <a:latin typeface="Arial"/>
              </a:rPr>
              <a:t>1</a:t>
            </a:r>
            <a:r>
              <a:rPr lang="en-US" sz="923" b="1" dirty="0">
                <a:latin typeface="Arial"/>
              </a:rPr>
              <a:t>9</a:t>
            </a:r>
          </a:p>
        </p:txBody>
      </p:sp>
      <p:sp>
        <p:nvSpPr>
          <p:cNvPr id="35" name="TextBox 34"/>
          <p:cNvSpPr txBox="1"/>
          <p:nvPr/>
        </p:nvSpPr>
        <p:spPr>
          <a:xfrm>
            <a:off x="8142689" y="3185872"/>
            <a:ext cx="448636" cy="209148"/>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923" b="1" dirty="0" smtClean="0">
                <a:latin typeface="Arial"/>
              </a:rPr>
              <a:t>Jun-20</a:t>
            </a:r>
            <a:endParaRPr lang="en-US" sz="923" b="1" dirty="0">
              <a:latin typeface="Arial"/>
            </a:endParaRPr>
          </a:p>
        </p:txBody>
      </p:sp>
      <p:sp>
        <p:nvSpPr>
          <p:cNvPr id="36" name="TextBox 35"/>
          <p:cNvSpPr txBox="1"/>
          <p:nvPr/>
        </p:nvSpPr>
        <p:spPr>
          <a:xfrm>
            <a:off x="5312966" y="3081033"/>
            <a:ext cx="812380" cy="351173"/>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923" b="1" dirty="0" smtClean="0">
                <a:latin typeface="Arial"/>
              </a:rPr>
              <a:t>Retained profit</a:t>
            </a:r>
            <a:endParaRPr lang="en-US" sz="923" b="1" dirty="0">
              <a:latin typeface="Arial"/>
            </a:endParaRPr>
          </a:p>
        </p:txBody>
      </p:sp>
      <p:sp>
        <p:nvSpPr>
          <p:cNvPr id="37" name="TextBox 36"/>
          <p:cNvSpPr txBox="1"/>
          <p:nvPr/>
        </p:nvSpPr>
        <p:spPr>
          <a:xfrm>
            <a:off x="6195990" y="3185872"/>
            <a:ext cx="277115" cy="209148"/>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923" b="1" dirty="0" smtClean="0">
                <a:latin typeface="Arial"/>
              </a:rPr>
              <a:t>OCI</a:t>
            </a:r>
            <a:endParaRPr lang="en-US" sz="923" b="1" dirty="0">
              <a:latin typeface="Arial"/>
            </a:endParaRPr>
          </a:p>
        </p:txBody>
      </p:sp>
      <p:sp>
        <p:nvSpPr>
          <p:cNvPr id="38" name="TextBox 37"/>
          <p:cNvSpPr txBox="1"/>
          <p:nvPr/>
        </p:nvSpPr>
        <p:spPr>
          <a:xfrm>
            <a:off x="6952284" y="3185872"/>
            <a:ext cx="349250" cy="209148"/>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923" b="1" dirty="0">
                <a:latin typeface="Arial"/>
              </a:rPr>
              <a:t>RWA</a:t>
            </a:r>
          </a:p>
        </p:txBody>
      </p:sp>
      <p:sp>
        <p:nvSpPr>
          <p:cNvPr id="39" name="TextBox 38"/>
          <p:cNvSpPr txBox="1"/>
          <p:nvPr/>
        </p:nvSpPr>
        <p:spPr>
          <a:xfrm>
            <a:off x="7589256" y="3175953"/>
            <a:ext cx="382913" cy="209148"/>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923" b="1" dirty="0">
                <a:latin typeface="Arial"/>
              </a:rPr>
              <a:t>Other</a:t>
            </a:r>
          </a:p>
        </p:txBody>
      </p:sp>
      <p:sp>
        <p:nvSpPr>
          <p:cNvPr id="11" name="TextBox 10"/>
          <p:cNvSpPr txBox="1"/>
          <p:nvPr/>
        </p:nvSpPr>
        <p:spPr>
          <a:xfrm>
            <a:off x="4651762" y="2559055"/>
            <a:ext cx="569700" cy="221009"/>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1000" b="1" dirty="0" smtClean="0">
                <a:solidFill>
                  <a:schemeClr val="bg1"/>
                </a:solidFill>
                <a:latin typeface="Arial"/>
              </a:rPr>
              <a:t>20.01%</a:t>
            </a:r>
            <a:endParaRPr lang="en-US" sz="1000" b="1" dirty="0">
              <a:solidFill>
                <a:schemeClr val="bg1"/>
              </a:solidFill>
              <a:latin typeface="Arial"/>
            </a:endParaRPr>
          </a:p>
        </p:txBody>
      </p:sp>
      <p:sp>
        <p:nvSpPr>
          <p:cNvPr id="30" name="TextBox 29"/>
          <p:cNvSpPr txBox="1"/>
          <p:nvPr/>
        </p:nvSpPr>
        <p:spPr>
          <a:xfrm>
            <a:off x="4694479" y="4663544"/>
            <a:ext cx="3824536" cy="190232"/>
          </a:xfrm>
          <a:prstGeom prst="rect">
            <a:avLst/>
          </a:prstGeom>
          <a:noFill/>
        </p:spPr>
        <p:txBody>
          <a:bodyPr wrap="square" lIns="33236" tIns="33236" rIns="33236" bIns="33236" rtlCol="0" anchor="ctr">
            <a:spAutoFit/>
          </a:bodyPr>
          <a:lstStyle/>
          <a:p>
            <a:r>
              <a:rPr lang="en-US" sz="800" i="1" dirty="0"/>
              <a:t>Note: Own funds for </a:t>
            </a:r>
            <a:r>
              <a:rPr lang="en-US" sz="800" i="1" dirty="0" smtClean="0"/>
              <a:t>2019 include </a:t>
            </a:r>
            <a:r>
              <a:rPr lang="en-US" sz="800" i="1" dirty="0"/>
              <a:t>the </a:t>
            </a:r>
            <a:r>
              <a:rPr lang="en-US" sz="800" i="1" dirty="0" smtClean="0"/>
              <a:t>FY net profit, according to the GSM decision</a:t>
            </a:r>
          </a:p>
        </p:txBody>
      </p:sp>
      <p:sp>
        <p:nvSpPr>
          <p:cNvPr id="41" name="TextBox 40"/>
          <p:cNvSpPr txBox="1"/>
          <p:nvPr/>
        </p:nvSpPr>
        <p:spPr>
          <a:xfrm>
            <a:off x="5311228" y="2073575"/>
            <a:ext cx="503138" cy="223446"/>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1016" dirty="0" smtClean="0">
                <a:latin typeface="Arial"/>
              </a:rPr>
              <a:t>+528bp</a:t>
            </a:r>
            <a:endParaRPr lang="en-US" sz="1016" dirty="0">
              <a:latin typeface="Arial"/>
            </a:endParaRPr>
          </a:p>
        </p:txBody>
      </p:sp>
      <p:sp>
        <p:nvSpPr>
          <p:cNvPr id="43" name="TextBox 42"/>
          <p:cNvSpPr txBox="1"/>
          <p:nvPr/>
        </p:nvSpPr>
        <p:spPr>
          <a:xfrm>
            <a:off x="6697838" y="1562517"/>
            <a:ext cx="566782" cy="223446"/>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1016" dirty="0">
                <a:latin typeface="Arial"/>
              </a:rPr>
              <a:t>+</a:t>
            </a:r>
            <a:r>
              <a:rPr lang="ro-RO" sz="1016" dirty="0" smtClean="0">
                <a:latin typeface="Arial"/>
              </a:rPr>
              <a:t>1</a:t>
            </a:r>
            <a:r>
              <a:rPr lang="en-US" sz="1016" dirty="0" smtClean="0">
                <a:latin typeface="Arial"/>
              </a:rPr>
              <a:t>45bp</a:t>
            </a:r>
            <a:endParaRPr lang="en-US" sz="1016" dirty="0">
              <a:latin typeface="Arial"/>
            </a:endParaRPr>
          </a:p>
        </p:txBody>
      </p:sp>
      <p:sp>
        <p:nvSpPr>
          <p:cNvPr id="44" name="TextBox 43"/>
          <p:cNvSpPr txBox="1"/>
          <p:nvPr/>
        </p:nvSpPr>
        <p:spPr>
          <a:xfrm>
            <a:off x="7438511" y="1422065"/>
            <a:ext cx="398943" cy="223446"/>
          </a:xfrm>
          <a:prstGeom prst="rect">
            <a:avLst/>
          </a:prstGeom>
          <a:noFill/>
        </p:spPr>
        <p:txBody>
          <a:bodyPr wrap="none" lIns="33236" tIns="33236" rIns="33236" bIns="33236" rtlCol="0" anchor="ctr">
            <a:spAutoFit/>
          </a:bodyPr>
          <a:lstStyle/>
          <a:p>
            <a:pPr>
              <a:spcBef>
                <a:spcPts val="1477"/>
              </a:spcBef>
              <a:buClr>
                <a:schemeClr val="bg2"/>
              </a:buClr>
              <a:buSzPct val="90000"/>
            </a:pPr>
            <a:r>
              <a:rPr lang="en-US" sz="1016" dirty="0" smtClean="0">
                <a:latin typeface="Arial"/>
              </a:rPr>
              <a:t>-27bp</a:t>
            </a:r>
            <a:endParaRPr lang="en-US" sz="1016" dirty="0">
              <a:latin typeface="Arial"/>
            </a:endParaRPr>
          </a:p>
        </p:txBody>
      </p:sp>
      <p:sp>
        <p:nvSpPr>
          <p:cNvPr id="27" name="TextBox 26"/>
          <p:cNvSpPr txBox="1"/>
          <p:nvPr/>
        </p:nvSpPr>
        <p:spPr>
          <a:xfrm>
            <a:off x="6030229" y="1578107"/>
            <a:ext cx="553200" cy="223446"/>
          </a:xfrm>
          <a:prstGeom prst="rect">
            <a:avLst/>
          </a:prstGeom>
          <a:noFill/>
        </p:spPr>
        <p:txBody>
          <a:bodyPr wrap="square" lIns="33236" tIns="33236" rIns="33236" bIns="33236" rtlCol="0" anchor="ctr">
            <a:spAutoFit/>
          </a:bodyPr>
          <a:lstStyle/>
          <a:p>
            <a:pPr>
              <a:spcBef>
                <a:spcPts val="1477"/>
              </a:spcBef>
              <a:buClr>
                <a:schemeClr val="bg2"/>
              </a:buClr>
              <a:buSzPct val="90000"/>
            </a:pPr>
            <a:r>
              <a:rPr lang="en-US" sz="1016" dirty="0" smtClean="0">
                <a:latin typeface="Arial"/>
              </a:rPr>
              <a:t>+49</a:t>
            </a:r>
            <a:r>
              <a:rPr lang="ro-RO" sz="1016" dirty="0" smtClean="0">
                <a:latin typeface="Arial"/>
              </a:rPr>
              <a:t>b</a:t>
            </a:r>
            <a:r>
              <a:rPr lang="en-US" sz="1016" dirty="0" smtClean="0">
                <a:latin typeface="Arial"/>
              </a:rPr>
              <a:t>p</a:t>
            </a:r>
            <a:endParaRPr lang="en-US" sz="1016" dirty="0">
              <a:latin typeface="Arial"/>
            </a:endParaRPr>
          </a:p>
        </p:txBody>
      </p:sp>
      <p:sp>
        <p:nvSpPr>
          <p:cNvPr id="26" name="TextBox 25"/>
          <p:cNvSpPr txBox="1"/>
          <p:nvPr/>
        </p:nvSpPr>
        <p:spPr>
          <a:xfrm>
            <a:off x="8106371" y="2580650"/>
            <a:ext cx="589851" cy="226591"/>
          </a:xfrm>
          <a:prstGeom prst="rect">
            <a:avLst/>
          </a:prstGeom>
          <a:noFill/>
        </p:spPr>
        <p:txBody>
          <a:bodyPr wrap="square" lIns="36000" tIns="36000" rIns="36000" bIns="36000" rtlCol="0" anchor="ctr">
            <a:spAutoFit/>
          </a:bodyPr>
          <a:lstStyle/>
          <a:p>
            <a:pPr>
              <a:spcBef>
                <a:spcPts val="1600"/>
              </a:spcBef>
              <a:buClr>
                <a:schemeClr val="bg2"/>
              </a:buClr>
              <a:buSzPct val="90000"/>
            </a:pPr>
            <a:r>
              <a:rPr lang="en-US" sz="1000" b="1" dirty="0" smtClean="0">
                <a:solidFill>
                  <a:schemeClr val="bg1"/>
                </a:solidFill>
                <a:latin typeface="Arial"/>
              </a:rPr>
              <a:t>26.69%</a:t>
            </a:r>
          </a:p>
        </p:txBody>
      </p:sp>
      <p:sp>
        <p:nvSpPr>
          <p:cNvPr id="21" name="TextBox 20"/>
          <p:cNvSpPr txBox="1"/>
          <p:nvPr/>
        </p:nvSpPr>
        <p:spPr>
          <a:xfrm>
            <a:off x="275846" y="1195727"/>
            <a:ext cx="3985619" cy="2791396"/>
          </a:xfrm>
          <a:prstGeom prst="rect">
            <a:avLst/>
          </a:prstGeom>
          <a:noFill/>
        </p:spPr>
        <p:txBody>
          <a:bodyPr wrap="square" lIns="36000" tIns="36000" rIns="36000" bIns="36000" rtlCol="0" anchor="ctr">
            <a:spAutoFit/>
          </a:bodyPr>
          <a:lstStyle/>
          <a:p>
            <a:pPr>
              <a:lnSpc>
                <a:spcPts val="1200"/>
              </a:lnSpc>
              <a:spcAft>
                <a:spcPts val="400"/>
              </a:spcAft>
              <a:defRPr/>
            </a:pPr>
            <a:r>
              <a:rPr lang="en-US" sz="1200" b="1" dirty="0" smtClean="0">
                <a:solidFill>
                  <a:srgbClr val="C00000"/>
                </a:solidFill>
              </a:rPr>
              <a:t>Strong high quality capital base</a:t>
            </a:r>
            <a:endParaRPr lang="en-US" sz="1200" b="1" dirty="0">
              <a:solidFill>
                <a:srgbClr val="C00000"/>
              </a:solidFill>
            </a:endParaRPr>
          </a:p>
          <a:p>
            <a:pPr>
              <a:lnSpc>
                <a:spcPts val="1200"/>
              </a:lnSpc>
              <a:spcBef>
                <a:spcPts val="600"/>
              </a:spcBef>
              <a:spcAft>
                <a:spcPts val="200"/>
              </a:spcAft>
            </a:pPr>
            <a:r>
              <a:rPr lang="en-US" sz="1100" dirty="0" smtClean="0"/>
              <a:t>CAR </a:t>
            </a:r>
            <a:r>
              <a:rPr lang="en-US" sz="1100" dirty="0"/>
              <a:t>of </a:t>
            </a:r>
            <a:r>
              <a:rPr lang="en-US" sz="1100" dirty="0" smtClean="0"/>
              <a:t>27% at June 2020 end</a:t>
            </a:r>
          </a:p>
          <a:p>
            <a:pPr>
              <a:lnSpc>
                <a:spcPts val="1200"/>
              </a:lnSpc>
              <a:spcBef>
                <a:spcPts val="600"/>
              </a:spcBef>
              <a:spcAft>
                <a:spcPts val="200"/>
              </a:spcAft>
            </a:pPr>
            <a:r>
              <a:rPr lang="en-US" sz="1100" dirty="0"/>
              <a:t>Regulatory own funds composed solely of Tier 1 capital</a:t>
            </a:r>
          </a:p>
          <a:p>
            <a:pPr>
              <a:lnSpc>
                <a:spcPts val="1200"/>
              </a:lnSpc>
              <a:spcBef>
                <a:spcPts val="600"/>
              </a:spcBef>
            </a:pPr>
            <a:r>
              <a:rPr lang="en-US" sz="1100" dirty="0" smtClean="0"/>
              <a:t>Increase in </a:t>
            </a:r>
            <a:r>
              <a:rPr lang="en-US" sz="1100" dirty="0"/>
              <a:t>own funds </a:t>
            </a:r>
            <a:r>
              <a:rPr lang="en-US" sz="1100" dirty="0" smtClean="0"/>
              <a:t>on a yearly basis mainly driven </a:t>
            </a:r>
            <a:r>
              <a:rPr lang="en-US" sz="1100" dirty="0"/>
              <a:t>by </a:t>
            </a:r>
            <a:r>
              <a:rPr lang="en-US" sz="1100" dirty="0" smtClean="0"/>
              <a:t>the retention of the entire 2019 net profit, considering </a:t>
            </a:r>
            <a:r>
              <a:rPr lang="en-US" sz="1100" dirty="0"/>
              <a:t>(</a:t>
            </a:r>
            <a:r>
              <a:rPr lang="en-US" sz="1100" dirty="0" err="1"/>
              <a:t>i</a:t>
            </a:r>
            <a:r>
              <a:rPr lang="en-US" sz="1100" dirty="0"/>
              <a:t>) the high uncertainty about the long term economic consequences of the </a:t>
            </a:r>
            <a:r>
              <a:rPr lang="en-US" sz="1100" dirty="0" err="1"/>
              <a:t>Covid</a:t>
            </a:r>
            <a:r>
              <a:rPr lang="en-US" sz="1100" dirty="0"/>
              <a:t> 19 outbreak, </a:t>
            </a:r>
            <a:r>
              <a:rPr lang="en-US" sz="1100" dirty="0" smtClean="0"/>
              <a:t>(ii) </a:t>
            </a:r>
            <a:r>
              <a:rPr lang="en-US" sz="1100" dirty="0"/>
              <a:t>BRD strong commitment to support the Romanian economy in difficult </a:t>
            </a:r>
            <a:r>
              <a:rPr lang="en-US" sz="1100" dirty="0" smtClean="0"/>
              <a:t>times, and </a:t>
            </a:r>
            <a:r>
              <a:rPr lang="en-US" sz="1100" dirty="0"/>
              <a:t>(</a:t>
            </a:r>
            <a:r>
              <a:rPr lang="en-US" sz="1100" dirty="0" smtClean="0"/>
              <a:t>iii) regulator recommendation</a:t>
            </a:r>
          </a:p>
          <a:p>
            <a:pPr>
              <a:lnSpc>
                <a:spcPts val="1200"/>
              </a:lnSpc>
            </a:pPr>
            <a:endParaRPr lang="en-US" sz="1100" dirty="0" smtClean="0">
              <a:solidFill>
                <a:srgbClr val="C00000"/>
              </a:solidFill>
            </a:endParaRPr>
          </a:p>
          <a:p>
            <a:pPr>
              <a:lnSpc>
                <a:spcPts val="1200"/>
              </a:lnSpc>
              <a:spcBef>
                <a:spcPts val="600"/>
              </a:spcBef>
              <a:spcAft>
                <a:spcPts val="200"/>
              </a:spcAft>
            </a:pPr>
            <a:r>
              <a:rPr lang="en-US" sz="1100" dirty="0"/>
              <a:t>Evolution of RWA influenced mainly by </a:t>
            </a:r>
            <a:r>
              <a:rPr lang="en-US" sz="1100" dirty="0" smtClean="0"/>
              <a:t>the implementation of the provisions regarding the temporary </a:t>
            </a:r>
            <a:r>
              <a:rPr lang="en-US" sz="1100" dirty="0"/>
              <a:t>relief on the RW </a:t>
            </a:r>
            <a:r>
              <a:rPr lang="en-US" sz="1100" dirty="0" smtClean="0"/>
              <a:t>of EUR sovereign exposures, introduced through </a:t>
            </a:r>
            <a:r>
              <a:rPr lang="en-GB" sz="1100" dirty="0"/>
              <a:t>Regulation </a:t>
            </a:r>
            <a:r>
              <a:rPr lang="en-GB" sz="1100" dirty="0" smtClean="0"/>
              <a:t>873, approved late June in response to </a:t>
            </a:r>
            <a:r>
              <a:rPr lang="en-US" sz="1100" dirty="0"/>
              <a:t>COVID-19 </a:t>
            </a:r>
            <a:r>
              <a:rPr lang="en-US" sz="1100" dirty="0" smtClean="0"/>
              <a:t>pandemic (+140 bps impact in solvency ratio at June 2020 vs June 2019)</a:t>
            </a:r>
          </a:p>
        </p:txBody>
      </p:sp>
      <p:pic>
        <p:nvPicPr>
          <p:cNvPr id="3" name="Picture 2"/>
          <p:cNvPicPr/>
          <p:nvPr>
            <p:extLst>
              <p:ext uri="{D42A27DB-BD31-4B8C-83A1-F6EECF244321}">
                <p14:modId xmlns:p14="http://schemas.microsoft.com/office/powerpoint/2010/main" val="2288103859"/>
              </p:ext>
            </p:extLst>
          </p:nvPr>
        </p:nvPicPr>
        <p:blipFill>
          <a:blip r:embed="rId4"/>
          <a:stretch>
            <a:fillRect/>
          </a:stretch>
        </p:blipFill>
        <p:spPr>
          <a:xfrm>
            <a:off x="4621003" y="3633596"/>
            <a:ext cx="3971925" cy="962025"/>
          </a:xfrm>
          <a:prstGeom prst="rect">
            <a:avLst/>
          </a:prstGeom>
        </p:spPr>
      </p:pic>
    </p:spTree>
    <p:extLst>
      <p:ext uri="{BB962C8B-B14F-4D97-AF65-F5344CB8AC3E}">
        <p14:creationId xmlns:p14="http://schemas.microsoft.com/office/powerpoint/2010/main" val="170297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08000" y="3439740"/>
            <a:ext cx="3960000" cy="276999"/>
          </a:xfrm>
        </p:spPr>
        <p:txBody>
          <a:bodyPr/>
          <a:lstStyle/>
          <a:p>
            <a:pPr algn="l"/>
            <a:r>
              <a:rPr lang="en-US" sz="2000" dirty="0">
                <a:latin typeface="Arial" panose="020B0604020202020204" pitchFamily="34" charset="0"/>
                <a:cs typeface="Arial" panose="020B0604020202020204" pitchFamily="34" charset="0"/>
              </a:rPr>
              <a:t>conclusions</a:t>
            </a:r>
          </a:p>
        </p:txBody>
      </p:sp>
      <p:sp>
        <p:nvSpPr>
          <p:cNvPr id="12" name="Text Placeholder 11">
            <a:extLst>
              <a:ext uri="{FF2B5EF4-FFF2-40B4-BE49-F238E27FC236}">
                <a16:creationId xmlns:a16="http://schemas.microsoft.com/office/drawing/2014/main" id="{0B12A996-3031-4E65-BFBA-E2A5378AEEAF}"/>
              </a:ext>
            </a:extLst>
          </p:cNvPr>
          <p:cNvSpPr>
            <a:spLocks noGrp="1"/>
          </p:cNvSpPr>
          <p:nvPr>
            <p:ph type="body" sz="quarter" idx="11"/>
          </p:nvPr>
        </p:nvSpPr>
        <p:spPr>
          <a:xfrm>
            <a:off x="1008004" y="2311042"/>
            <a:ext cx="355867" cy="769441"/>
          </a:xfrm>
        </p:spPr>
        <p:txBody>
          <a:bodyPr/>
          <a:lstStyle/>
          <a:p>
            <a:r>
              <a:rPr lang="en-US" sz="5000" noProof="0" dirty="0"/>
              <a:t>5</a:t>
            </a:r>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1220901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5" y="269828"/>
            <a:ext cx="8424380" cy="319639"/>
          </a:xfrm>
        </p:spPr>
        <p:txBody>
          <a:bodyPr/>
          <a:lstStyle/>
          <a:p>
            <a:pPr algn="l"/>
            <a:r>
              <a:rPr lang="en-US" dirty="0" smtClean="0">
                <a:solidFill>
                  <a:srgbClr val="DE0025"/>
                </a:solidFill>
              </a:rPr>
              <a:t>conclusions</a:t>
            </a:r>
            <a:endParaRPr lang="en-US" dirty="0"/>
          </a:p>
        </p:txBody>
      </p:sp>
      <p:sp>
        <p:nvSpPr>
          <p:cNvPr id="3" name="TextBox 2"/>
          <p:cNvSpPr txBox="1"/>
          <p:nvPr/>
        </p:nvSpPr>
        <p:spPr>
          <a:xfrm>
            <a:off x="366405" y="963691"/>
            <a:ext cx="8285226" cy="5068490"/>
          </a:xfrm>
          <a:prstGeom prst="rect">
            <a:avLst/>
          </a:prstGeom>
          <a:noFill/>
        </p:spPr>
        <p:txBody>
          <a:bodyPr wrap="square" lIns="33236" tIns="33236" rIns="33236" bIns="33236" rtlCol="0" anchor="ctr">
            <a:spAutoFit/>
          </a:bodyPr>
          <a:lstStyle/>
          <a:p>
            <a:pPr marL="285750" lvl="0" indent="-285750">
              <a:buClr>
                <a:srgbClr val="DE0025"/>
              </a:buClr>
              <a:buFont typeface="Wingdings" panose="05000000000000000000" pitchFamily="2" charset="2"/>
              <a:buChar char="§"/>
            </a:pPr>
            <a:r>
              <a:rPr lang="en-US" sz="1300" b="1" dirty="0" smtClean="0">
                <a:solidFill>
                  <a:srgbClr val="000000"/>
                </a:solidFill>
              </a:rPr>
              <a:t>Entered a strong and unprecedented crisis</a:t>
            </a:r>
          </a:p>
          <a:p>
            <a:pPr marL="285750" lvl="0" indent="-285750">
              <a:buClr>
                <a:srgbClr val="DE0025"/>
              </a:buClr>
              <a:buFont typeface="Wingdings" panose="05000000000000000000" pitchFamily="2" charset="2"/>
              <a:buChar char="§"/>
            </a:pPr>
            <a:endParaRPr lang="en-US" sz="1300" b="1" dirty="0" smtClean="0">
              <a:solidFill>
                <a:srgbClr val="000000"/>
              </a:solidFill>
            </a:endParaRPr>
          </a:p>
          <a:p>
            <a:pPr marL="285750" indent="-285750">
              <a:buClr>
                <a:srgbClr val="DE0025"/>
              </a:buClr>
              <a:buFont typeface="Wingdings" panose="05000000000000000000" pitchFamily="2" charset="2"/>
              <a:buChar char="§"/>
            </a:pPr>
            <a:r>
              <a:rPr lang="en-US" sz="1300" b="1" dirty="0">
                <a:solidFill>
                  <a:srgbClr val="000000"/>
                </a:solidFill>
              </a:rPr>
              <a:t>Q</a:t>
            </a:r>
            <a:r>
              <a:rPr lang="en-US" sz="1300" b="1" dirty="0" smtClean="0">
                <a:solidFill>
                  <a:srgbClr val="000000"/>
                </a:solidFill>
              </a:rPr>
              <a:t>uickly and successfully adapted our organization to protect employees and customers, and to ensure business continuity </a:t>
            </a:r>
          </a:p>
          <a:p>
            <a:pPr marL="285750" indent="-285750">
              <a:buClr>
                <a:srgbClr val="DE0025"/>
              </a:buClr>
              <a:buFont typeface="Wingdings" panose="05000000000000000000" pitchFamily="2" charset="2"/>
              <a:buChar char="§"/>
            </a:pPr>
            <a:endParaRPr lang="en-US" sz="1300" b="1" dirty="0">
              <a:solidFill>
                <a:srgbClr val="000000"/>
              </a:solidFill>
            </a:endParaRPr>
          </a:p>
          <a:p>
            <a:pPr marL="285750" indent="-285750">
              <a:buClr>
                <a:srgbClr val="DE0025"/>
              </a:buClr>
              <a:buFont typeface="Wingdings" panose="05000000000000000000" pitchFamily="2" charset="2"/>
              <a:buChar char="§"/>
            </a:pPr>
            <a:r>
              <a:rPr lang="en-US" sz="1300" b="1" dirty="0" smtClean="0">
                <a:solidFill>
                  <a:srgbClr val="000000"/>
                </a:solidFill>
              </a:rPr>
              <a:t>Stand by </a:t>
            </a:r>
            <a:r>
              <a:rPr lang="en-US" sz="1300" b="1" dirty="0">
                <a:solidFill>
                  <a:srgbClr val="000000"/>
                </a:solidFill>
              </a:rPr>
              <a:t>our clients in these difficult times</a:t>
            </a:r>
          </a:p>
          <a:p>
            <a:pPr marL="742950" lvl="1" indent="-285750">
              <a:buClr>
                <a:srgbClr val="DE0025"/>
              </a:buClr>
              <a:buFont typeface="Wingdings" panose="05000000000000000000" pitchFamily="2" charset="2"/>
              <a:buChar char="Ø"/>
            </a:pPr>
            <a:r>
              <a:rPr lang="en-US" sz="1300" b="1" dirty="0" smtClean="0">
                <a:solidFill>
                  <a:srgbClr val="000000"/>
                </a:solidFill>
              </a:rPr>
              <a:t>loan moratorium</a:t>
            </a:r>
          </a:p>
          <a:p>
            <a:pPr marL="742950" lvl="1" indent="-285750">
              <a:buClr>
                <a:srgbClr val="DE0025"/>
              </a:buClr>
              <a:buFont typeface="Wingdings" panose="05000000000000000000" pitchFamily="2" charset="2"/>
              <a:buChar char="Ø"/>
            </a:pPr>
            <a:r>
              <a:rPr lang="en-US" sz="1300" b="1" dirty="0" smtClean="0">
                <a:solidFill>
                  <a:srgbClr val="000000"/>
                </a:solidFill>
              </a:rPr>
              <a:t>active participation in IMM INVEST </a:t>
            </a:r>
          </a:p>
          <a:p>
            <a:pPr marL="742950" lvl="1" indent="-285750">
              <a:buClr>
                <a:srgbClr val="DE0025"/>
              </a:buClr>
              <a:buFont typeface="Wingdings" panose="05000000000000000000" pitchFamily="2" charset="2"/>
              <a:buChar char="Ø"/>
            </a:pPr>
            <a:r>
              <a:rPr lang="en-US" sz="1300" b="1" dirty="0" smtClean="0">
                <a:solidFill>
                  <a:srgbClr val="000000"/>
                </a:solidFill>
              </a:rPr>
              <a:t>sustained </a:t>
            </a:r>
            <a:r>
              <a:rPr lang="en-US" sz="1300" b="1" dirty="0">
                <a:solidFill>
                  <a:srgbClr val="000000"/>
                </a:solidFill>
              </a:rPr>
              <a:t>corporate financing </a:t>
            </a:r>
            <a:r>
              <a:rPr lang="en-US" sz="1300" b="1" dirty="0" smtClean="0">
                <a:solidFill>
                  <a:srgbClr val="000000"/>
                </a:solidFill>
              </a:rPr>
              <a:t>activity</a:t>
            </a:r>
          </a:p>
          <a:p>
            <a:pPr marL="742950" lvl="1" indent="-285750">
              <a:buClr>
                <a:srgbClr val="DE0025"/>
              </a:buClr>
              <a:buFont typeface="Wingdings" panose="05000000000000000000" pitchFamily="2" charset="2"/>
              <a:buChar char="Ø"/>
            </a:pPr>
            <a:r>
              <a:rPr lang="en-US" sz="1300" b="1" dirty="0">
                <a:solidFill>
                  <a:srgbClr val="000000"/>
                </a:solidFill>
              </a:rPr>
              <a:t>e</a:t>
            </a:r>
            <a:r>
              <a:rPr lang="en-US" sz="1300" b="1" dirty="0" smtClean="0">
                <a:solidFill>
                  <a:srgbClr val="000000"/>
                </a:solidFill>
              </a:rPr>
              <a:t>ased the access to banking services</a:t>
            </a:r>
            <a:endParaRPr lang="en-US" sz="1300" b="1" dirty="0">
              <a:solidFill>
                <a:srgbClr val="000000"/>
              </a:solidFill>
            </a:endParaRPr>
          </a:p>
          <a:p>
            <a:pPr marL="285750" indent="-285750">
              <a:buClr>
                <a:srgbClr val="DE0025"/>
              </a:buClr>
              <a:buFont typeface="Wingdings" panose="05000000000000000000" pitchFamily="2" charset="2"/>
              <a:buChar char="§"/>
            </a:pPr>
            <a:endParaRPr lang="en-US" sz="1300" b="1" dirty="0">
              <a:solidFill>
                <a:srgbClr val="000000"/>
              </a:solidFill>
            </a:endParaRPr>
          </a:p>
          <a:p>
            <a:pPr marL="285750" indent="-285750">
              <a:buClr>
                <a:srgbClr val="DE0025"/>
              </a:buClr>
              <a:buFont typeface="Wingdings" panose="05000000000000000000" pitchFamily="2" charset="2"/>
              <a:buChar char="§"/>
            </a:pPr>
            <a:r>
              <a:rPr lang="en-US" sz="1300" b="1" dirty="0">
                <a:solidFill>
                  <a:srgbClr val="000000"/>
                </a:solidFill>
              </a:rPr>
              <a:t>As expected, revenues were hit and </a:t>
            </a:r>
            <a:r>
              <a:rPr lang="en-US" sz="1300" b="1" dirty="0" smtClean="0">
                <a:solidFill>
                  <a:srgbClr val="000000"/>
                </a:solidFill>
              </a:rPr>
              <a:t>cost of risk </a:t>
            </a:r>
            <a:r>
              <a:rPr lang="en-US" sz="1300" b="1" dirty="0">
                <a:solidFill>
                  <a:srgbClr val="000000"/>
                </a:solidFill>
              </a:rPr>
              <a:t>was directly impacted by the deteriorated economic environment</a:t>
            </a:r>
          </a:p>
          <a:p>
            <a:pPr marL="285750" indent="-285750">
              <a:buClr>
                <a:srgbClr val="DE0025"/>
              </a:buClr>
              <a:buFont typeface="Wingdings" panose="05000000000000000000" pitchFamily="2" charset="2"/>
              <a:buChar char="§"/>
            </a:pPr>
            <a:endParaRPr lang="en-US" sz="1300" b="1" dirty="0">
              <a:solidFill>
                <a:srgbClr val="000000"/>
              </a:solidFill>
            </a:endParaRPr>
          </a:p>
          <a:p>
            <a:pPr marL="285750" lvl="0" indent="-285750">
              <a:buClr>
                <a:srgbClr val="DE0025"/>
              </a:buClr>
              <a:buFont typeface="Wingdings" panose="05000000000000000000" pitchFamily="2" charset="2"/>
              <a:buChar char="§"/>
            </a:pPr>
            <a:r>
              <a:rPr lang="en-US" sz="1300" b="1" dirty="0">
                <a:solidFill>
                  <a:srgbClr val="000000"/>
                </a:solidFill>
              </a:rPr>
              <a:t>C</a:t>
            </a:r>
            <a:r>
              <a:rPr lang="en-US" sz="1300" b="1" dirty="0" smtClean="0">
                <a:solidFill>
                  <a:srgbClr val="000000"/>
                </a:solidFill>
              </a:rPr>
              <a:t>ost </a:t>
            </a:r>
            <a:r>
              <a:rPr lang="en-US" sz="1300" b="1" dirty="0">
                <a:solidFill>
                  <a:srgbClr val="000000"/>
                </a:solidFill>
              </a:rPr>
              <a:t>adjustment measures were immediately </a:t>
            </a:r>
            <a:r>
              <a:rPr lang="en-US" sz="1300" b="1" dirty="0" smtClean="0">
                <a:solidFill>
                  <a:srgbClr val="000000"/>
                </a:solidFill>
              </a:rPr>
              <a:t>taken</a:t>
            </a:r>
            <a:endParaRPr lang="en-US" sz="1300" b="1" dirty="0">
              <a:solidFill>
                <a:srgbClr val="000000"/>
              </a:solidFill>
            </a:endParaRPr>
          </a:p>
          <a:p>
            <a:pPr>
              <a:buClr>
                <a:srgbClr val="DE0025"/>
              </a:buClr>
            </a:pPr>
            <a:endParaRPr lang="en-US" sz="1300" b="1" dirty="0">
              <a:solidFill>
                <a:srgbClr val="000000"/>
              </a:solidFill>
            </a:endParaRPr>
          </a:p>
          <a:p>
            <a:pPr marL="285750" indent="-285750">
              <a:buClr>
                <a:srgbClr val="DE0025"/>
              </a:buClr>
              <a:buFont typeface="Wingdings" panose="05000000000000000000" pitchFamily="2" charset="2"/>
              <a:buChar char="§"/>
            </a:pPr>
            <a:r>
              <a:rPr lang="en-US" sz="1300" b="1" dirty="0" smtClean="0">
                <a:solidFill>
                  <a:srgbClr val="000000"/>
                </a:solidFill>
              </a:rPr>
              <a:t>While preserving strategic investments in digital transformation</a:t>
            </a:r>
          </a:p>
          <a:p>
            <a:pPr marL="285750" indent="-285750">
              <a:buClr>
                <a:srgbClr val="DE0025"/>
              </a:buClr>
              <a:buFont typeface="Wingdings" panose="05000000000000000000" pitchFamily="2" charset="2"/>
              <a:buChar char="§"/>
            </a:pPr>
            <a:endParaRPr lang="en-US" sz="1300" b="1" dirty="0">
              <a:solidFill>
                <a:srgbClr val="000000"/>
              </a:solidFill>
            </a:endParaRPr>
          </a:p>
          <a:p>
            <a:pPr marL="285750" indent="-285750">
              <a:buClr>
                <a:srgbClr val="DE0025"/>
              </a:buClr>
              <a:buFont typeface="Wingdings" panose="05000000000000000000" pitchFamily="2" charset="2"/>
              <a:buChar char="§"/>
            </a:pPr>
            <a:r>
              <a:rPr lang="en-US" sz="1300" b="1" dirty="0">
                <a:solidFill>
                  <a:srgbClr val="000000"/>
                </a:solidFill>
              </a:rPr>
              <a:t>Financial performance directly impacted by the crisis, but </a:t>
            </a:r>
            <a:r>
              <a:rPr lang="en-US" sz="1300" b="1" dirty="0" smtClean="0">
                <a:solidFill>
                  <a:srgbClr val="000000"/>
                </a:solidFill>
              </a:rPr>
              <a:t>resilient</a:t>
            </a:r>
            <a:r>
              <a:rPr lang="en-US" sz="1300" b="1" dirty="0">
                <a:solidFill>
                  <a:srgbClr val="000000"/>
                </a:solidFill>
              </a:rPr>
              <a:t>, and the </a:t>
            </a:r>
            <a:r>
              <a:rPr lang="en-US" sz="1300" b="1" dirty="0" smtClean="0">
                <a:solidFill>
                  <a:srgbClr val="000000"/>
                </a:solidFill>
              </a:rPr>
              <a:t>fundamentals remain </a:t>
            </a:r>
            <a:r>
              <a:rPr lang="en-US" sz="1300" b="1" dirty="0">
                <a:solidFill>
                  <a:srgbClr val="000000"/>
                </a:solidFill>
              </a:rPr>
              <a:t>very </a:t>
            </a:r>
            <a:r>
              <a:rPr lang="en-US" sz="1300" b="1" dirty="0" smtClean="0">
                <a:solidFill>
                  <a:srgbClr val="000000"/>
                </a:solidFill>
              </a:rPr>
              <a:t>solid</a:t>
            </a:r>
          </a:p>
          <a:p>
            <a:pPr marL="742950" lvl="1" indent="-285750">
              <a:buClr>
                <a:srgbClr val="DE0025"/>
              </a:buClr>
              <a:buFont typeface="Wingdings" panose="05000000000000000000" pitchFamily="2" charset="2"/>
              <a:buChar char="Ø"/>
            </a:pPr>
            <a:r>
              <a:rPr lang="en-US" sz="1300" b="1" dirty="0">
                <a:solidFill>
                  <a:srgbClr val="000000"/>
                </a:solidFill>
              </a:rPr>
              <a:t>strong capital adequacy ratio 	</a:t>
            </a:r>
          </a:p>
          <a:p>
            <a:pPr marL="742950" lvl="1" indent="-285750">
              <a:buClr>
                <a:srgbClr val="DE0025"/>
              </a:buClr>
              <a:buFont typeface="Wingdings" panose="05000000000000000000" pitchFamily="2" charset="2"/>
              <a:buChar char="Ø"/>
            </a:pPr>
            <a:r>
              <a:rPr lang="en-US" sz="1300" b="1" dirty="0">
                <a:solidFill>
                  <a:srgbClr val="000000"/>
                </a:solidFill>
              </a:rPr>
              <a:t>very comfortable liquidity position</a:t>
            </a:r>
          </a:p>
          <a:p>
            <a:pPr marL="742950" lvl="1" indent="-285750">
              <a:buClr>
                <a:srgbClr val="DE0025"/>
              </a:buClr>
              <a:buFont typeface="Wingdings" panose="05000000000000000000" pitchFamily="2" charset="2"/>
              <a:buChar char="Ø"/>
            </a:pPr>
            <a:r>
              <a:rPr lang="en-US" sz="1300" b="1" dirty="0" smtClean="0">
                <a:solidFill>
                  <a:srgbClr val="000000"/>
                </a:solidFill>
              </a:rPr>
              <a:t>elevated </a:t>
            </a:r>
            <a:r>
              <a:rPr lang="en-US" sz="1300" b="1" dirty="0">
                <a:solidFill>
                  <a:srgbClr val="000000"/>
                </a:solidFill>
              </a:rPr>
              <a:t>asset </a:t>
            </a:r>
            <a:r>
              <a:rPr lang="en-US" sz="1300" b="1" dirty="0" smtClean="0">
                <a:solidFill>
                  <a:srgbClr val="000000"/>
                </a:solidFill>
              </a:rPr>
              <a:t>quality</a:t>
            </a:r>
            <a:endParaRPr lang="en-US" sz="1300" b="1" dirty="0" smtClean="0"/>
          </a:p>
          <a:p>
            <a:pPr lvl="1">
              <a:buClr>
                <a:srgbClr val="DE0025"/>
              </a:buClr>
            </a:pPr>
            <a:endParaRPr lang="en-US" sz="1300" b="1" dirty="0" smtClean="0"/>
          </a:p>
          <a:p>
            <a:pPr lvl="1">
              <a:buClr>
                <a:srgbClr val="DE0025"/>
              </a:buClr>
            </a:pPr>
            <a:endParaRPr lang="en-US" sz="1300" b="1" dirty="0"/>
          </a:p>
        </p:txBody>
      </p:sp>
    </p:spTree>
    <p:extLst>
      <p:ext uri="{BB962C8B-B14F-4D97-AF65-F5344CB8AC3E}">
        <p14:creationId xmlns:p14="http://schemas.microsoft.com/office/powerpoint/2010/main" val="1414399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08000" y="3439740"/>
            <a:ext cx="3960000" cy="276999"/>
          </a:xfrm>
        </p:spPr>
        <p:txBody>
          <a:bodyPr/>
          <a:lstStyle/>
          <a:p>
            <a:pPr algn="l"/>
            <a:r>
              <a:rPr lang="en-US" sz="2000" dirty="0" smtClean="0">
                <a:latin typeface="Arial" panose="020B0604020202020204" pitchFamily="34" charset="0"/>
                <a:cs typeface="Arial" panose="020B0604020202020204" pitchFamily="34" charset="0"/>
              </a:rPr>
              <a:t>Q&amp;A SESSION</a:t>
            </a:r>
            <a:endParaRPr lang="en-US" sz="2000" dirty="0">
              <a:latin typeface="Arial" panose="020B0604020202020204" pitchFamily="34" charset="0"/>
              <a:cs typeface="Arial" panose="020B0604020202020204" pitchFamily="34" charset="0"/>
            </a:endParaRPr>
          </a:p>
        </p:txBody>
      </p:sp>
      <p:sp>
        <p:nvSpPr>
          <p:cNvPr id="12" name="Text Placeholder 11">
            <a:extLst>
              <a:ext uri="{FF2B5EF4-FFF2-40B4-BE49-F238E27FC236}">
                <a16:creationId xmlns:a16="http://schemas.microsoft.com/office/drawing/2014/main" id="{0B12A996-3031-4E65-BFBA-E2A5378AEEAF}"/>
              </a:ext>
            </a:extLst>
          </p:cNvPr>
          <p:cNvSpPr>
            <a:spLocks noGrp="1"/>
          </p:cNvSpPr>
          <p:nvPr>
            <p:ph type="body" sz="quarter" idx="11"/>
          </p:nvPr>
        </p:nvSpPr>
        <p:spPr>
          <a:xfrm>
            <a:off x="1008004" y="2311042"/>
            <a:ext cx="355867" cy="769441"/>
          </a:xfrm>
        </p:spPr>
        <p:txBody>
          <a:bodyPr/>
          <a:lstStyle/>
          <a:p>
            <a:r>
              <a:rPr lang="en-US" sz="5000" dirty="0"/>
              <a:t>6</a:t>
            </a:r>
            <a:endParaRPr lang="en-US" sz="5000" noProof="0" dirty="0"/>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2594936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16796" y="3349305"/>
            <a:ext cx="3960000" cy="1269578"/>
          </a:xfrm>
        </p:spPr>
        <p:txBody>
          <a:bodyPr/>
          <a:lstStyle/>
          <a:p>
            <a:pPr algn="l">
              <a:lnSpc>
                <a:spcPct val="150000"/>
              </a:lnSpc>
            </a:pPr>
            <a:r>
              <a:rPr lang="en-US" sz="2000" dirty="0" smtClean="0">
                <a:latin typeface="Arial" panose="020B0604020202020204" pitchFamily="34" charset="0"/>
                <a:cs typeface="Arial" panose="020B0604020202020204" pitchFamily="34" charset="0"/>
              </a:rPr>
              <a:t>APPENDIX</a:t>
            </a:r>
            <a:br>
              <a:rPr lang="en-US" sz="2000" dirty="0" smtClean="0">
                <a:latin typeface="Arial" panose="020B0604020202020204" pitchFamily="34" charset="0"/>
                <a:cs typeface="Arial" panose="020B0604020202020204" pitchFamily="34" charset="0"/>
              </a:rPr>
            </a:br>
            <a:r>
              <a:rPr lang="en-US" sz="700" b="0" dirty="0" err="1" smtClean="0"/>
              <a:t>brd</a:t>
            </a:r>
            <a:r>
              <a:rPr lang="en-US" sz="700" b="0" dirty="0" smtClean="0"/>
              <a:t> </a:t>
            </a:r>
            <a:r>
              <a:rPr lang="en-US" sz="700" b="0" dirty="0"/>
              <a:t>group – key figures</a:t>
            </a:r>
            <a:br>
              <a:rPr lang="en-US" sz="700" b="0" dirty="0"/>
            </a:br>
            <a:r>
              <a:rPr lang="en-US" sz="700" b="0" dirty="0" err="1" smtClean="0"/>
              <a:t>brd</a:t>
            </a:r>
            <a:r>
              <a:rPr lang="en-US" sz="700" b="0" dirty="0"/>
              <a:t> </a:t>
            </a:r>
            <a:r>
              <a:rPr lang="en-US" sz="700" b="0" dirty="0" smtClean="0"/>
              <a:t> standalone - key figures</a:t>
            </a:r>
            <a:r>
              <a:rPr lang="en-US" sz="700" b="0" dirty="0"/>
              <a:t/>
            </a:r>
            <a:br>
              <a:rPr lang="en-US" sz="700" b="0" dirty="0"/>
            </a:br>
            <a:r>
              <a:rPr lang="en-US" sz="700" b="0" dirty="0" smtClean="0"/>
              <a:t>stock </a:t>
            </a:r>
            <a:r>
              <a:rPr lang="en-US" sz="700" b="0" dirty="0" err="1" smtClean="0"/>
              <a:t>prIce</a:t>
            </a:r>
            <a:r>
              <a:rPr lang="en-US" sz="700" b="0" dirty="0" smtClean="0"/>
              <a:t> performance</a:t>
            </a:r>
            <a:br>
              <a:rPr lang="en-US" sz="700" b="0" dirty="0" smtClean="0"/>
            </a:br>
            <a:r>
              <a:rPr lang="en-US" sz="700" b="0" dirty="0" smtClean="0"/>
              <a:t>FINANCIAL CALENDAR FOR 2020</a:t>
            </a:r>
            <a:r>
              <a:rPr lang="en-US" sz="700" b="0" dirty="0"/>
              <a:t/>
            </a:r>
            <a:br>
              <a:rPr lang="en-US" sz="700" b="0" dirty="0"/>
            </a:br>
            <a:r>
              <a:rPr lang="en-US" sz="700" b="0" dirty="0" smtClean="0"/>
              <a:t>GLOSSARY </a:t>
            </a:r>
            <a:r>
              <a:rPr lang="en-US" sz="700" b="0" dirty="0"/>
              <a:t>– CLIENT SEGMENTATION</a:t>
            </a:r>
            <a:endParaRPr lang="en-US" sz="700" b="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1317144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idx="4294967295"/>
          </p:nvPr>
        </p:nvSpPr>
        <p:spPr>
          <a:xfrm>
            <a:off x="366405" y="270658"/>
            <a:ext cx="8424381" cy="227317"/>
          </a:xfrm>
          <a:prstGeom prst="rect">
            <a:avLst/>
          </a:prstGeom>
        </p:spPr>
        <p:txBody>
          <a:bodyPr/>
          <a:lstStyle/>
          <a:p>
            <a:pPr algn="l"/>
            <a:r>
              <a:rPr lang="en-US" dirty="0"/>
              <a:t>BRD GROUP | KEY FIGURES</a:t>
            </a:r>
          </a:p>
        </p:txBody>
      </p:sp>
      <p:sp>
        <p:nvSpPr>
          <p:cNvPr id="7" name="Text Placeholder 40"/>
          <p:cNvSpPr>
            <a:spLocks noGrp="1"/>
          </p:cNvSpPr>
          <p:nvPr>
            <p:ph type="body" sz="quarter" idx="17"/>
          </p:nvPr>
        </p:nvSpPr>
        <p:spPr>
          <a:xfrm>
            <a:off x="366713" y="960582"/>
            <a:ext cx="8561387" cy="5174211"/>
          </a:xfrm>
        </p:spPr>
        <p:txBody>
          <a:bodyPr/>
          <a:lstStyle/>
          <a:p>
            <a:pPr marL="0" indent="0"/>
            <a:r>
              <a:rPr lang="en-US" sz="800" i="1" baseline="30000" dirty="0" smtClean="0"/>
              <a:t>(1) </a:t>
            </a:r>
            <a:r>
              <a:rPr lang="en-US" sz="800" i="1" dirty="0" smtClean="0"/>
              <a:t>Variations </a:t>
            </a:r>
            <a:r>
              <a:rPr lang="en-US" sz="800" i="1" dirty="0"/>
              <a:t>at constant exchange </a:t>
            </a:r>
            <a:r>
              <a:rPr lang="en-US" sz="800" i="1" dirty="0" smtClean="0"/>
              <a:t>rate; </a:t>
            </a:r>
            <a:r>
              <a:rPr lang="fr-FR" sz="800" i="1" baseline="30000" dirty="0" smtClean="0"/>
              <a:t>(2) </a:t>
            </a:r>
            <a:r>
              <a:rPr lang="en-US" sz="800" i="1" dirty="0" smtClean="0">
                <a:latin typeface="Arial"/>
              </a:rPr>
              <a:t>Bank only, including </a:t>
            </a:r>
            <a:r>
              <a:rPr lang="en-US" sz="800" i="1" dirty="0">
                <a:latin typeface="Arial"/>
              </a:rPr>
              <a:t>impact of prudential </a:t>
            </a:r>
            <a:r>
              <a:rPr lang="en-US" sz="800" i="1" dirty="0" smtClean="0">
                <a:latin typeface="Arial"/>
              </a:rPr>
              <a:t>filters in Sep-17 and Dec-17</a:t>
            </a:r>
            <a:r>
              <a:rPr lang="en-US" sz="800" i="1" dirty="0"/>
              <a:t>;</a:t>
            </a:r>
          </a:p>
        </p:txBody>
      </p:sp>
      <p:sp>
        <p:nvSpPr>
          <p:cNvPr id="3" name="TextBox 2"/>
          <p:cNvSpPr txBox="1"/>
          <p:nvPr/>
        </p:nvSpPr>
        <p:spPr>
          <a:xfrm>
            <a:off x="366405" y="5938979"/>
            <a:ext cx="7325985" cy="195814"/>
          </a:xfrm>
          <a:prstGeom prst="rect">
            <a:avLst/>
          </a:prstGeom>
          <a:noFill/>
        </p:spPr>
        <p:txBody>
          <a:bodyPr wrap="square" lIns="36000" tIns="36000" rIns="36000" bIns="36000" rtlCol="0" anchor="ctr">
            <a:spAutoFit/>
          </a:bodyPr>
          <a:lstStyle/>
          <a:p>
            <a:pPr>
              <a:spcBef>
                <a:spcPts val="1600"/>
              </a:spcBef>
              <a:buClr>
                <a:schemeClr val="bg2"/>
              </a:buClr>
              <a:buSzPct val="90000"/>
            </a:pPr>
            <a:r>
              <a:rPr lang="en-US" sz="800" dirty="0" smtClean="0"/>
              <a:t>(*) </a:t>
            </a:r>
            <a:r>
              <a:rPr lang="en-US" sz="800" i="1" dirty="0" smtClean="0"/>
              <a:t>according to Basel </a:t>
            </a:r>
            <a:r>
              <a:rPr lang="en-US" sz="800" i="1" dirty="0"/>
              <a:t>3; CAR at </a:t>
            </a:r>
            <a:r>
              <a:rPr lang="en-US" sz="800" i="1" dirty="0" smtClean="0"/>
              <a:t> Bank level; </a:t>
            </a:r>
            <a:endParaRPr lang="en-US" sz="800" b="1" i="1" dirty="0" smtClean="0">
              <a:solidFill>
                <a:schemeClr val="tx1"/>
              </a:solidFill>
              <a:latin typeface="Arial"/>
            </a:endParaRPr>
          </a:p>
        </p:txBody>
      </p:sp>
      <p:pic>
        <p:nvPicPr>
          <p:cNvPr id="5" name="Picture 4"/>
          <p:cNvPicPr/>
          <p:nvPr>
            <p:extLst>
              <p:ext uri="{D42A27DB-BD31-4B8C-83A1-F6EECF244321}">
                <p14:modId xmlns:p14="http://schemas.microsoft.com/office/powerpoint/2010/main" val="134632424"/>
              </p:ext>
            </p:extLst>
          </p:nvPr>
        </p:nvPicPr>
        <p:blipFill>
          <a:blip r:embed="rId2"/>
          <a:stretch>
            <a:fillRect/>
          </a:stretch>
        </p:blipFill>
        <p:spPr>
          <a:xfrm>
            <a:off x="674194" y="1128766"/>
            <a:ext cx="7946423" cy="1643101"/>
          </a:xfrm>
          <a:prstGeom prst="rect">
            <a:avLst/>
          </a:prstGeom>
        </p:spPr>
      </p:pic>
      <p:pic>
        <p:nvPicPr>
          <p:cNvPr id="6" name="Picture 5"/>
          <p:cNvPicPr/>
          <p:nvPr>
            <p:extLst>
              <p:ext uri="{D42A27DB-BD31-4B8C-83A1-F6EECF244321}">
                <p14:modId xmlns:p14="http://schemas.microsoft.com/office/powerpoint/2010/main" val="593592309"/>
              </p:ext>
            </p:extLst>
          </p:nvPr>
        </p:nvPicPr>
        <p:blipFill>
          <a:blip r:embed="rId3"/>
          <a:stretch>
            <a:fillRect/>
          </a:stretch>
        </p:blipFill>
        <p:spPr>
          <a:xfrm>
            <a:off x="769699" y="3234474"/>
            <a:ext cx="7225725" cy="1973263"/>
          </a:xfrm>
          <a:prstGeom prst="rect">
            <a:avLst/>
          </a:prstGeom>
        </p:spPr>
      </p:pic>
    </p:spTree>
    <p:extLst>
      <p:ext uri="{BB962C8B-B14F-4D97-AF65-F5344CB8AC3E}">
        <p14:creationId xmlns:p14="http://schemas.microsoft.com/office/powerpoint/2010/main" val="3748026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idx="4294967295"/>
          </p:nvPr>
        </p:nvSpPr>
        <p:spPr>
          <a:xfrm>
            <a:off x="366405" y="270658"/>
            <a:ext cx="8424381" cy="227317"/>
          </a:xfrm>
          <a:prstGeom prst="rect">
            <a:avLst/>
          </a:prstGeom>
        </p:spPr>
        <p:txBody>
          <a:bodyPr/>
          <a:lstStyle/>
          <a:p>
            <a:pPr algn="l"/>
            <a:r>
              <a:rPr lang="en-US" dirty="0"/>
              <a:t>BRD | KEY FIGURES FOR BANK ONLY</a:t>
            </a:r>
          </a:p>
        </p:txBody>
      </p:sp>
      <p:sp>
        <p:nvSpPr>
          <p:cNvPr id="7" name="Text Placeholder 40"/>
          <p:cNvSpPr>
            <a:spLocks noGrp="1"/>
          </p:cNvSpPr>
          <p:nvPr>
            <p:ph type="body" sz="quarter" idx="17"/>
          </p:nvPr>
        </p:nvSpPr>
        <p:spPr>
          <a:xfrm>
            <a:off x="366713" y="960582"/>
            <a:ext cx="8561387" cy="5174211"/>
          </a:xfrm>
        </p:spPr>
        <p:txBody>
          <a:bodyPr/>
          <a:lstStyle/>
          <a:p>
            <a:pPr marL="0" indent="0"/>
            <a:r>
              <a:rPr lang="en-US" sz="800" i="1" baseline="30000" dirty="0" smtClean="0"/>
              <a:t>(1) </a:t>
            </a:r>
            <a:r>
              <a:rPr lang="en-US" sz="800" i="1" dirty="0" smtClean="0"/>
              <a:t>Variations </a:t>
            </a:r>
            <a:r>
              <a:rPr lang="en-US" sz="800" i="1" dirty="0"/>
              <a:t>at constant exchange </a:t>
            </a:r>
            <a:r>
              <a:rPr lang="en-US" sz="800" i="1" dirty="0" smtClean="0"/>
              <a:t>rate; </a:t>
            </a:r>
            <a:r>
              <a:rPr lang="fr-FR" sz="800" i="1" baseline="30000" dirty="0" smtClean="0"/>
              <a:t>(2) </a:t>
            </a:r>
            <a:r>
              <a:rPr lang="en-US" sz="800" i="1" dirty="0" smtClean="0">
                <a:latin typeface="Arial"/>
              </a:rPr>
              <a:t>Bank only, including </a:t>
            </a:r>
            <a:r>
              <a:rPr lang="en-US" sz="800" i="1" dirty="0">
                <a:latin typeface="Arial"/>
              </a:rPr>
              <a:t>impact of prudential </a:t>
            </a:r>
            <a:r>
              <a:rPr lang="en-US" sz="800" i="1" dirty="0" smtClean="0">
                <a:latin typeface="Arial"/>
              </a:rPr>
              <a:t>filters in Sep-17 and Dec-17</a:t>
            </a:r>
            <a:r>
              <a:rPr lang="en-US" sz="800" i="1" dirty="0"/>
              <a:t>;</a:t>
            </a:r>
          </a:p>
        </p:txBody>
      </p:sp>
      <p:pic>
        <p:nvPicPr>
          <p:cNvPr id="2" name="Picture 1"/>
          <p:cNvPicPr/>
          <p:nvPr>
            <p:extLst>
              <p:ext uri="{D42A27DB-BD31-4B8C-83A1-F6EECF244321}">
                <p14:modId xmlns:p14="http://schemas.microsoft.com/office/powerpoint/2010/main" val="1622756441"/>
              </p:ext>
            </p:extLst>
          </p:nvPr>
        </p:nvPicPr>
        <p:blipFill>
          <a:blip r:embed="rId2"/>
          <a:stretch>
            <a:fillRect/>
          </a:stretch>
        </p:blipFill>
        <p:spPr>
          <a:xfrm>
            <a:off x="1012503" y="1253620"/>
            <a:ext cx="7269805" cy="3163211"/>
          </a:xfrm>
          <a:prstGeom prst="rect">
            <a:avLst/>
          </a:prstGeom>
        </p:spPr>
      </p:pic>
    </p:spTree>
    <p:extLst>
      <p:ext uri="{BB962C8B-B14F-4D97-AF65-F5344CB8AC3E}">
        <p14:creationId xmlns:p14="http://schemas.microsoft.com/office/powerpoint/2010/main" val="1436238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idx="4294967295"/>
          </p:nvPr>
        </p:nvSpPr>
        <p:spPr>
          <a:xfrm>
            <a:off x="366405" y="270658"/>
            <a:ext cx="8424381" cy="227317"/>
          </a:xfrm>
          <a:prstGeom prst="rect">
            <a:avLst/>
          </a:prstGeom>
        </p:spPr>
        <p:txBody>
          <a:bodyPr/>
          <a:lstStyle/>
          <a:p>
            <a:pPr algn="l"/>
            <a:r>
              <a:rPr lang="en-US" dirty="0"/>
              <a:t>BRD | </a:t>
            </a:r>
            <a:r>
              <a:rPr lang="en-US" dirty="0" smtClean="0"/>
              <a:t>STOCK PRICE PERFORMANCE</a:t>
            </a:r>
            <a:endParaRPr lang="en-US" dirty="0"/>
          </a:p>
        </p:txBody>
      </p:sp>
      <p:sp>
        <p:nvSpPr>
          <p:cNvPr id="94" name="Text Placeholder 93"/>
          <p:cNvSpPr>
            <a:spLocks noGrp="1"/>
          </p:cNvSpPr>
          <p:nvPr>
            <p:ph type="body" sz="quarter" idx="17"/>
          </p:nvPr>
        </p:nvSpPr>
        <p:spPr>
          <a:xfrm>
            <a:off x="366405" y="954482"/>
            <a:ext cx="8248988" cy="3990277"/>
          </a:xfrm>
        </p:spPr>
        <p:txBody>
          <a:bodyPr/>
          <a:lstStyle/>
          <a:p>
            <a:endParaRPr lang="en-US" dirty="0"/>
          </a:p>
        </p:txBody>
      </p:sp>
      <p:sp>
        <p:nvSpPr>
          <p:cNvPr id="5" name="TextBox 4"/>
          <p:cNvSpPr txBox="1"/>
          <p:nvPr/>
        </p:nvSpPr>
        <p:spPr>
          <a:xfrm>
            <a:off x="366405" y="5166523"/>
            <a:ext cx="8075563" cy="920816"/>
          </a:xfrm>
          <a:prstGeom prst="rect">
            <a:avLst/>
          </a:prstGeom>
          <a:noFill/>
        </p:spPr>
        <p:txBody>
          <a:bodyPr wrap="square" lIns="33236" tIns="33236" rIns="33236" bIns="33236" rtlCol="0" anchor="ctr">
            <a:spAutoFit/>
          </a:bodyPr>
          <a:lstStyle/>
          <a:p>
            <a:pPr marL="158283" indent="-158283">
              <a:spcBef>
                <a:spcPts val="1477"/>
              </a:spcBef>
              <a:buClr>
                <a:schemeClr val="bg2"/>
              </a:buClr>
              <a:buSzPct val="90000"/>
              <a:buFont typeface="Wingdings" panose="05000000000000000000" pitchFamily="2" charset="2"/>
              <a:buChar char="§"/>
            </a:pPr>
            <a:r>
              <a:rPr lang="en-US" sz="1016" dirty="0" smtClean="0"/>
              <a:t>BRD </a:t>
            </a:r>
            <a:r>
              <a:rPr lang="en-US" sz="1016" dirty="0"/>
              <a:t>is part of the main market indices on the Bucharest Stock Exchange </a:t>
            </a:r>
          </a:p>
          <a:p>
            <a:pPr marL="158283" indent="-158283">
              <a:spcBef>
                <a:spcPts val="1477"/>
              </a:spcBef>
              <a:buClr>
                <a:schemeClr val="bg2"/>
              </a:buClr>
              <a:buSzPct val="90000"/>
              <a:buFont typeface="Wingdings" panose="05000000000000000000" pitchFamily="2" charset="2"/>
              <a:buChar char="§"/>
            </a:pPr>
            <a:r>
              <a:rPr lang="en-US" sz="1016" dirty="0"/>
              <a:t>BRD is in Top 5 largest domestic companies listed on the local stock </a:t>
            </a:r>
            <a:r>
              <a:rPr lang="en-US" sz="1016" dirty="0" smtClean="0"/>
              <a:t>exchange </a:t>
            </a:r>
            <a:endParaRPr lang="en-US" sz="1016" dirty="0"/>
          </a:p>
          <a:p>
            <a:pPr marL="158283" indent="-158283">
              <a:spcBef>
                <a:spcPts val="1477"/>
              </a:spcBef>
              <a:buClr>
                <a:schemeClr val="bg2"/>
              </a:buClr>
              <a:buSzPct val="90000"/>
              <a:buFont typeface="Wingdings" panose="05000000000000000000" pitchFamily="2" charset="2"/>
              <a:buChar char="§"/>
            </a:pPr>
            <a:r>
              <a:rPr lang="en-US" sz="1016" dirty="0"/>
              <a:t>BRD’s share price reached </a:t>
            </a:r>
            <a:r>
              <a:rPr lang="en-US" sz="1016" dirty="0" smtClean="0"/>
              <a:t>RON 11.56 as of June 2020 end, -8.5% y/y and -27% </a:t>
            </a:r>
            <a:r>
              <a:rPr lang="en-US" sz="1016" dirty="0" err="1" smtClean="0"/>
              <a:t>ytd</a:t>
            </a:r>
            <a:r>
              <a:rPr lang="en-US" sz="1016" dirty="0" smtClean="0"/>
              <a:t>.</a:t>
            </a:r>
            <a:endParaRPr lang="en-US" sz="1016" b="1" dirty="0">
              <a:latin typeface="Arial"/>
            </a:endParaRPr>
          </a:p>
        </p:txBody>
      </p:sp>
      <p:pic>
        <p:nvPicPr>
          <p:cNvPr id="2" name="Picture 1"/>
          <p:cNvPicPr/>
          <p:nvPr>
            <p:extLst>
              <p:ext uri="{D42A27DB-BD31-4B8C-83A1-F6EECF244321}">
                <p14:modId xmlns:p14="http://schemas.microsoft.com/office/powerpoint/2010/main" val="2681881221"/>
              </p:ext>
            </p:extLst>
          </p:nvPr>
        </p:nvPicPr>
        <p:blipFill>
          <a:blip r:embed="rId2"/>
          <a:stretch>
            <a:fillRect/>
          </a:stretch>
        </p:blipFill>
        <p:spPr>
          <a:xfrm>
            <a:off x="1530350" y="1179513"/>
            <a:ext cx="6097588" cy="3541712"/>
          </a:xfrm>
          <a:prstGeom prst="rect">
            <a:avLst/>
          </a:prstGeom>
        </p:spPr>
      </p:pic>
    </p:spTree>
    <p:extLst>
      <p:ext uri="{BB962C8B-B14F-4D97-AF65-F5344CB8AC3E}">
        <p14:creationId xmlns:p14="http://schemas.microsoft.com/office/powerpoint/2010/main" val="137889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idx="4294967295"/>
          </p:nvPr>
        </p:nvSpPr>
        <p:spPr>
          <a:xfrm>
            <a:off x="366405" y="270658"/>
            <a:ext cx="8424381" cy="227317"/>
          </a:xfrm>
          <a:prstGeom prst="rect">
            <a:avLst/>
          </a:prstGeom>
        </p:spPr>
        <p:txBody>
          <a:bodyPr/>
          <a:lstStyle/>
          <a:p>
            <a:pPr algn="l"/>
            <a:r>
              <a:rPr lang="en-US" dirty="0" smtClean="0"/>
              <a:t>Financial calendar for 2020</a:t>
            </a:r>
            <a:endParaRPr lang="en-US" dirty="0"/>
          </a:p>
        </p:txBody>
      </p:sp>
      <p:sp>
        <p:nvSpPr>
          <p:cNvPr id="7" name="TextBox 6"/>
          <p:cNvSpPr txBox="1"/>
          <p:nvPr/>
        </p:nvSpPr>
        <p:spPr>
          <a:xfrm>
            <a:off x="366405" y="1167077"/>
            <a:ext cx="8424381" cy="1617046"/>
          </a:xfrm>
          <a:prstGeom prst="rect">
            <a:avLst/>
          </a:prstGeom>
          <a:noFill/>
        </p:spPr>
        <p:txBody>
          <a:bodyPr wrap="square" rtlCol="0">
            <a:spAutoFit/>
          </a:bodyPr>
          <a:lstStyle/>
          <a:p>
            <a:pPr>
              <a:buClr>
                <a:schemeClr val="tx1"/>
              </a:buClr>
              <a:buSzPct val="130000"/>
            </a:pPr>
            <a:r>
              <a:rPr lang="en-US" sz="1100" b="1" dirty="0">
                <a:solidFill>
                  <a:schemeClr val="bg1">
                    <a:lumMod val="75000"/>
                  </a:schemeClr>
                </a:solidFill>
              </a:rPr>
              <a:t>6</a:t>
            </a:r>
            <a:r>
              <a:rPr lang="en-US" sz="1100" b="1" baseline="30000" dirty="0" smtClean="0">
                <a:solidFill>
                  <a:schemeClr val="bg1">
                    <a:lumMod val="75000"/>
                  </a:schemeClr>
                </a:solidFill>
              </a:rPr>
              <a:t>th</a:t>
            </a:r>
            <a:r>
              <a:rPr lang="en-US" sz="1100" b="1" dirty="0" smtClean="0">
                <a:solidFill>
                  <a:schemeClr val="bg1">
                    <a:lumMod val="75000"/>
                  </a:schemeClr>
                </a:solidFill>
              </a:rPr>
              <a:t> February</a:t>
            </a:r>
            <a:r>
              <a:rPr lang="en-US" sz="1100" b="1" dirty="0">
                <a:solidFill>
                  <a:schemeClr val="bg1">
                    <a:lumMod val="75000"/>
                  </a:schemeClr>
                </a:solidFill>
              </a:rPr>
              <a:t>: Preliminary </a:t>
            </a:r>
            <a:r>
              <a:rPr lang="en-US" sz="1100" b="1" dirty="0" smtClean="0">
                <a:solidFill>
                  <a:schemeClr val="bg1">
                    <a:lumMod val="75000"/>
                  </a:schemeClr>
                </a:solidFill>
              </a:rPr>
              <a:t>2019 </a:t>
            </a:r>
            <a:r>
              <a:rPr lang="en-US" sz="1100" b="1" dirty="0">
                <a:solidFill>
                  <a:schemeClr val="bg1">
                    <a:lumMod val="75000"/>
                  </a:schemeClr>
                </a:solidFill>
              </a:rPr>
              <a:t>financial results and annual press conference</a:t>
            </a:r>
          </a:p>
          <a:p>
            <a:pPr>
              <a:buClr>
                <a:schemeClr val="tx1"/>
              </a:buClr>
              <a:buSzPct val="130000"/>
              <a:buFont typeface="Wingdings" pitchFamily="2" charset="2"/>
              <a:buChar char="§"/>
            </a:pPr>
            <a:endParaRPr lang="en-US" sz="1100" b="1" dirty="0"/>
          </a:p>
          <a:p>
            <a:pPr>
              <a:buClr>
                <a:schemeClr val="tx1"/>
              </a:buClr>
              <a:buSzPct val="130000"/>
            </a:pPr>
            <a:r>
              <a:rPr lang="en-US" sz="1100" b="1" dirty="0" smtClean="0">
                <a:solidFill>
                  <a:schemeClr val="bg1">
                    <a:lumMod val="75000"/>
                  </a:schemeClr>
                </a:solidFill>
              </a:rPr>
              <a:t>23</a:t>
            </a:r>
            <a:r>
              <a:rPr lang="en-US" sz="1100" b="1" baseline="30000" dirty="0" smtClean="0">
                <a:solidFill>
                  <a:schemeClr val="bg1">
                    <a:lumMod val="75000"/>
                  </a:schemeClr>
                </a:solidFill>
              </a:rPr>
              <a:t>rd</a:t>
            </a:r>
            <a:r>
              <a:rPr lang="en-US" sz="1100" b="1" dirty="0" smtClean="0">
                <a:solidFill>
                  <a:schemeClr val="bg1">
                    <a:lumMod val="75000"/>
                  </a:schemeClr>
                </a:solidFill>
              </a:rPr>
              <a:t> </a:t>
            </a:r>
            <a:r>
              <a:rPr lang="en-US" sz="1100" b="1" dirty="0">
                <a:solidFill>
                  <a:schemeClr val="bg1">
                    <a:lumMod val="75000"/>
                  </a:schemeClr>
                </a:solidFill>
              </a:rPr>
              <a:t>April: General Shareholders Meeting for approving the 2019 annual financial results</a:t>
            </a:r>
          </a:p>
          <a:p>
            <a:pPr>
              <a:buClr>
                <a:schemeClr val="tx1"/>
              </a:buClr>
              <a:buSzPct val="130000"/>
              <a:buFont typeface="Wingdings" pitchFamily="2" charset="2"/>
              <a:buChar char="§"/>
            </a:pPr>
            <a:endParaRPr lang="en-US" sz="1100" b="1" dirty="0"/>
          </a:p>
          <a:p>
            <a:pPr>
              <a:buClr>
                <a:schemeClr val="tx1"/>
              </a:buClr>
              <a:buSzPct val="130000"/>
            </a:pPr>
            <a:r>
              <a:rPr lang="en-US" sz="1100" b="1" dirty="0">
                <a:solidFill>
                  <a:schemeClr val="bg1">
                    <a:lumMod val="75000"/>
                  </a:schemeClr>
                </a:solidFill>
              </a:rPr>
              <a:t>7</a:t>
            </a:r>
            <a:r>
              <a:rPr lang="en-US" sz="1100" b="1" baseline="30000" dirty="0" smtClean="0">
                <a:solidFill>
                  <a:schemeClr val="bg1">
                    <a:lumMod val="75000"/>
                  </a:schemeClr>
                </a:solidFill>
              </a:rPr>
              <a:t>th</a:t>
            </a:r>
            <a:r>
              <a:rPr lang="en-US" sz="1100" b="1" dirty="0" smtClean="0">
                <a:solidFill>
                  <a:schemeClr val="bg1">
                    <a:lumMod val="75000"/>
                  </a:schemeClr>
                </a:solidFill>
              </a:rPr>
              <a:t> </a:t>
            </a:r>
            <a:r>
              <a:rPr lang="en-US" sz="1100" b="1" dirty="0">
                <a:solidFill>
                  <a:schemeClr val="bg1">
                    <a:lumMod val="75000"/>
                  </a:schemeClr>
                </a:solidFill>
              </a:rPr>
              <a:t>May: Presentation of the 1st quarter 2020 financial results</a:t>
            </a:r>
          </a:p>
          <a:p>
            <a:pPr>
              <a:buClr>
                <a:schemeClr val="tx1"/>
              </a:buClr>
              <a:buSzPct val="130000"/>
            </a:pPr>
            <a:endParaRPr lang="en-US" sz="1100" b="1" dirty="0"/>
          </a:p>
          <a:p>
            <a:pPr>
              <a:buClr>
                <a:schemeClr val="tx1"/>
              </a:buClr>
              <a:buSzPct val="130000"/>
            </a:pPr>
            <a:r>
              <a:rPr lang="en-US" sz="1100" b="1" dirty="0">
                <a:solidFill>
                  <a:schemeClr val="bg1">
                    <a:lumMod val="75000"/>
                  </a:schemeClr>
                </a:solidFill>
              </a:rPr>
              <a:t>3rd August: Presentation of the 2nd quarter and 1st half 2020 financial results</a:t>
            </a:r>
          </a:p>
          <a:p>
            <a:pPr indent="-171450">
              <a:buClr>
                <a:schemeClr val="tx1"/>
              </a:buClr>
              <a:buSzPct val="130000"/>
              <a:buFont typeface="Wingdings" pitchFamily="2" charset="2"/>
              <a:buChar char="§"/>
            </a:pPr>
            <a:endParaRPr lang="en-US" sz="1100" b="1" dirty="0"/>
          </a:p>
          <a:p>
            <a:pPr>
              <a:buClr>
                <a:schemeClr val="tx1"/>
              </a:buClr>
              <a:buSzPct val="130000"/>
            </a:pPr>
            <a:r>
              <a:rPr lang="en-US" sz="1100" b="1" dirty="0" smtClean="0"/>
              <a:t>5</a:t>
            </a:r>
            <a:r>
              <a:rPr lang="en-US" sz="1100" b="1" baseline="30000" dirty="0" smtClean="0"/>
              <a:t>th</a:t>
            </a:r>
            <a:r>
              <a:rPr lang="en-US" sz="1100" b="1" dirty="0" smtClean="0"/>
              <a:t> </a:t>
            </a:r>
            <a:r>
              <a:rPr lang="en-US" sz="1100" b="1" dirty="0"/>
              <a:t>November: Presentation of the 3</a:t>
            </a:r>
            <a:r>
              <a:rPr lang="en-US" sz="1100" b="1" baseline="30000" dirty="0"/>
              <a:t>rd</a:t>
            </a:r>
            <a:r>
              <a:rPr lang="en-US" sz="1100" b="1" dirty="0"/>
              <a:t> quarter and 9 months </a:t>
            </a:r>
            <a:r>
              <a:rPr lang="en-US" sz="1100" b="1" dirty="0" smtClean="0"/>
              <a:t>2020 </a:t>
            </a:r>
            <a:r>
              <a:rPr lang="en-US" sz="1100" b="1" dirty="0"/>
              <a:t>financial results </a:t>
            </a:r>
          </a:p>
        </p:txBody>
      </p:sp>
    </p:spTree>
    <p:extLst>
      <p:ext uri="{BB962C8B-B14F-4D97-AF65-F5344CB8AC3E}">
        <p14:creationId xmlns:p14="http://schemas.microsoft.com/office/powerpoint/2010/main" val="345374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08000" y="3439740"/>
            <a:ext cx="3960000" cy="276999"/>
          </a:xfrm>
        </p:spPr>
        <p:txBody>
          <a:bodyPr/>
          <a:lstStyle/>
          <a:p>
            <a:pPr algn="l"/>
            <a:r>
              <a:rPr lang="en-US" sz="2000" dirty="0">
                <a:latin typeface="Arial" panose="020B0604020202020204" pitchFamily="34" charset="0"/>
                <a:cs typeface="Arial" panose="020B0604020202020204" pitchFamily="34" charset="0"/>
              </a:rPr>
              <a:t>INTRODUCTION</a:t>
            </a:r>
          </a:p>
        </p:txBody>
      </p:sp>
      <p:sp>
        <p:nvSpPr>
          <p:cNvPr id="12" name="Text Placeholder 11">
            <a:extLst>
              <a:ext uri="{FF2B5EF4-FFF2-40B4-BE49-F238E27FC236}">
                <a16:creationId xmlns:a16="http://schemas.microsoft.com/office/drawing/2014/main" id="{0B12A996-3031-4E65-BFBA-E2A5378AEEAF}"/>
              </a:ext>
            </a:extLst>
          </p:cNvPr>
          <p:cNvSpPr>
            <a:spLocks noGrp="1"/>
          </p:cNvSpPr>
          <p:nvPr>
            <p:ph type="body" sz="quarter" idx="11"/>
          </p:nvPr>
        </p:nvSpPr>
        <p:spPr>
          <a:xfrm>
            <a:off x="1008004" y="2311042"/>
            <a:ext cx="355867" cy="769441"/>
          </a:xfrm>
        </p:spPr>
        <p:txBody>
          <a:bodyPr/>
          <a:lstStyle/>
          <a:p>
            <a:r>
              <a:rPr lang="en-US" sz="5000" noProof="0" dirty="0"/>
              <a:t>1</a:t>
            </a:r>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33617130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idx="4294967295"/>
          </p:nvPr>
        </p:nvSpPr>
        <p:spPr>
          <a:xfrm>
            <a:off x="366405" y="270658"/>
            <a:ext cx="8424381" cy="227317"/>
          </a:xfrm>
          <a:prstGeom prst="rect">
            <a:avLst/>
          </a:prstGeom>
        </p:spPr>
        <p:txBody>
          <a:bodyPr/>
          <a:lstStyle/>
          <a:p>
            <a:pPr algn="l"/>
            <a:r>
              <a:rPr lang="en-US" dirty="0"/>
              <a:t>GLOSSARY – CLIENT SEGMENTATION</a:t>
            </a:r>
          </a:p>
        </p:txBody>
      </p:sp>
      <p:sp>
        <p:nvSpPr>
          <p:cNvPr id="7" name="TextBox 6"/>
          <p:cNvSpPr txBox="1"/>
          <p:nvPr/>
        </p:nvSpPr>
        <p:spPr>
          <a:xfrm>
            <a:off x="366405" y="1167077"/>
            <a:ext cx="8424381" cy="3331746"/>
          </a:xfrm>
          <a:prstGeom prst="rect">
            <a:avLst/>
          </a:prstGeom>
          <a:noFill/>
        </p:spPr>
        <p:txBody>
          <a:bodyPr wrap="square" rtlCol="0">
            <a:spAutoFit/>
          </a:bodyPr>
          <a:lstStyle/>
          <a:p>
            <a:pPr algn="l">
              <a:buClr>
                <a:srgbClr val="DE001B"/>
              </a:buClr>
              <a:buSzPct val="130000"/>
              <a:buFont typeface="Wingdings" pitchFamily="2" charset="2"/>
              <a:buChar char="§"/>
            </a:pPr>
            <a:r>
              <a:rPr lang="en-US" sz="1108" dirty="0"/>
              <a:t> The </a:t>
            </a:r>
            <a:r>
              <a:rPr lang="en-US" sz="1108" b="1" dirty="0"/>
              <a:t>Retail</a:t>
            </a:r>
            <a:r>
              <a:rPr lang="en-US" sz="1108" dirty="0"/>
              <a:t> category is comprised of the following customer segments:</a:t>
            </a:r>
          </a:p>
          <a:p>
            <a:pPr algn="l">
              <a:buClr>
                <a:srgbClr val="FF0000"/>
              </a:buClr>
              <a:buFont typeface="Wingdings" pitchFamily="2" charset="2"/>
              <a:buChar char="§"/>
            </a:pPr>
            <a:endParaRPr lang="en-US" sz="1108" dirty="0"/>
          </a:p>
          <a:p>
            <a:pPr marL="580370" indent="-158283">
              <a:buClr>
                <a:srgbClr val="C00000"/>
              </a:buClr>
              <a:buFont typeface="Arial" panose="020B0604020202020204" pitchFamily="34" charset="0"/>
              <a:buChar char="•"/>
            </a:pPr>
            <a:r>
              <a:rPr lang="en-US" sz="1108" b="1" dirty="0" smtClean="0"/>
              <a:t>Individuals</a:t>
            </a:r>
            <a:r>
              <a:rPr lang="en-US" sz="1108" dirty="0" smtClean="0"/>
              <a:t> </a:t>
            </a:r>
            <a:r>
              <a:rPr lang="en-US" sz="1108" dirty="0"/>
              <a:t>– BRD provides individual customers with a range of banking products such as: savings and deposits taking, consumer and housing loans, overdrafts, credit card facilities, funds transfer and payment </a:t>
            </a:r>
            <a:r>
              <a:rPr lang="en-US" sz="1108" dirty="0" smtClean="0"/>
              <a:t>facilities.</a:t>
            </a:r>
          </a:p>
          <a:p>
            <a:pPr marL="580370" indent="-158283">
              <a:buClr>
                <a:srgbClr val="C00000"/>
              </a:buClr>
              <a:buFont typeface="Arial" panose="020B0604020202020204" pitchFamily="34" charset="0"/>
              <a:buChar char="•"/>
            </a:pPr>
            <a:endParaRPr lang="en-US" sz="1108" b="1" dirty="0"/>
          </a:p>
          <a:p>
            <a:pPr marL="580370" indent="-158283">
              <a:buClr>
                <a:srgbClr val="C00000"/>
              </a:buClr>
              <a:buFont typeface="Arial" panose="020B0604020202020204" pitchFamily="34" charset="0"/>
              <a:buChar char="•"/>
            </a:pPr>
            <a:r>
              <a:rPr lang="en-US" sz="1108" b="1" dirty="0" smtClean="0"/>
              <a:t>Small </a:t>
            </a:r>
            <a:r>
              <a:rPr lang="en-US" sz="1108" b="1" dirty="0"/>
              <a:t>business </a:t>
            </a:r>
            <a:r>
              <a:rPr lang="en-US" sz="1108" dirty="0"/>
              <a:t>– business entities with annual turnover lower than EUR 1m and having an aggregated exposure at group level less than EUR 0.3m. Standardized range of banking products is offered to small companies and professionals: savings and deposits taking, </a:t>
            </a:r>
            <a:r>
              <a:rPr lang="en-US" sz="1108" dirty="0" smtClean="0"/>
              <a:t>loans, transfers </a:t>
            </a:r>
            <a:r>
              <a:rPr lang="en-US" sz="1108" dirty="0"/>
              <a:t>and payment services.</a:t>
            </a:r>
          </a:p>
          <a:p>
            <a:pPr marL="580370" indent="-158283">
              <a:buClr>
                <a:srgbClr val="C00000"/>
              </a:buClr>
              <a:buFont typeface="Arial" panose="020B0604020202020204" pitchFamily="34" charset="0"/>
              <a:buChar char="•"/>
            </a:pPr>
            <a:endParaRPr lang="en-US" sz="1108" dirty="0"/>
          </a:p>
          <a:p>
            <a:pPr algn="l">
              <a:buClr>
                <a:srgbClr val="DE0025"/>
              </a:buClr>
              <a:buSzPct val="130000"/>
              <a:buFont typeface="Wingdings" pitchFamily="2" charset="2"/>
              <a:buChar char="§"/>
            </a:pPr>
            <a:r>
              <a:rPr lang="en-US" sz="1108" dirty="0"/>
              <a:t> The </a:t>
            </a:r>
            <a:r>
              <a:rPr lang="en-US" sz="1108" b="1" dirty="0" smtClean="0"/>
              <a:t>Corporate </a:t>
            </a:r>
            <a:r>
              <a:rPr lang="en-US" sz="1108" dirty="0"/>
              <a:t>category is comprised of the following customer segments:</a:t>
            </a:r>
          </a:p>
          <a:p>
            <a:pPr algn="l">
              <a:buClr>
                <a:srgbClr val="FF0000"/>
              </a:buClr>
              <a:buSzPct val="130000"/>
            </a:pPr>
            <a:endParaRPr lang="en-US" sz="1108" dirty="0"/>
          </a:p>
          <a:p>
            <a:pPr marL="593537" indent="-171450">
              <a:buClr>
                <a:srgbClr val="DE0025"/>
              </a:buClr>
              <a:buFont typeface="Arial" panose="020B0604020202020204" pitchFamily="34" charset="0"/>
              <a:buChar char="•"/>
            </a:pPr>
            <a:r>
              <a:rPr lang="en-US" sz="1108" b="1" dirty="0" smtClean="0"/>
              <a:t>Small </a:t>
            </a:r>
            <a:r>
              <a:rPr lang="en-US" sz="1108" b="1" dirty="0"/>
              <a:t>and medium enterprises </a:t>
            </a:r>
            <a:r>
              <a:rPr lang="en-US" sz="1108" dirty="0"/>
              <a:t>- companies with annual turnover between EUR 1m and EUR 50m and the aggregated exposure at group level higher than EUR 0.3m. The Bank provides SMEs with a range of banking products such as: savings and deposits taking, loans and other credit facilities, transfers and payment </a:t>
            </a:r>
            <a:r>
              <a:rPr lang="en-US" sz="1108" dirty="0" smtClean="0"/>
              <a:t>services.</a:t>
            </a:r>
          </a:p>
          <a:p>
            <a:pPr marL="593537" indent="-171450">
              <a:buClr>
                <a:srgbClr val="DE0025"/>
              </a:buClr>
              <a:buFont typeface="Arial" panose="020B0604020202020204" pitchFamily="34" charset="0"/>
              <a:buChar char="•"/>
            </a:pPr>
            <a:endParaRPr lang="en-US" sz="1108" b="1" dirty="0"/>
          </a:p>
          <a:p>
            <a:pPr marL="593537" indent="-171450">
              <a:buClr>
                <a:srgbClr val="DE0025"/>
              </a:buClr>
              <a:buFont typeface="Arial" panose="020B0604020202020204" pitchFamily="34" charset="0"/>
              <a:buChar char="•"/>
            </a:pPr>
            <a:r>
              <a:rPr lang="en-US" sz="1108" b="1" dirty="0" smtClean="0"/>
              <a:t>Large </a:t>
            </a:r>
            <a:r>
              <a:rPr lang="en-US" sz="1108" b="1" dirty="0"/>
              <a:t>corporate </a:t>
            </a:r>
            <a:r>
              <a:rPr lang="en-US" sz="1108" dirty="0"/>
              <a:t>- within corporate banking BRD provides customers with a range of banking products and services, including lending and deposit taking, provides cash-management, investment advices,  securities business, project and structured finance transaction, syndicated loans and asset backed transactions. The large corporate customers include companies with annual turnover higher than EUR 50m, municipalities, public sector and other financial institutions.</a:t>
            </a:r>
          </a:p>
        </p:txBody>
      </p:sp>
    </p:spTree>
    <p:extLst>
      <p:ext uri="{BB962C8B-B14F-4D97-AF65-F5344CB8AC3E}">
        <p14:creationId xmlns:p14="http://schemas.microsoft.com/office/powerpoint/2010/main" val="2797981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177" y="4707484"/>
            <a:ext cx="6610540" cy="319639"/>
          </a:xfrm>
          <a:prstGeom prst="rect">
            <a:avLst/>
          </a:prstGeom>
          <a:noFill/>
        </p:spPr>
        <p:txBody>
          <a:bodyPr wrap="square" rtlCol="0" anchor="ctr">
            <a:spAutoFit/>
          </a:bodyPr>
          <a:lstStyle/>
          <a:p>
            <a:pPr algn="ctr"/>
            <a:r>
              <a:rPr lang="en-GB" sz="1477" dirty="0">
                <a:solidFill>
                  <a:srgbClr val="F0001E"/>
                </a:solidFill>
                <a:latin typeface="Arial"/>
              </a:rPr>
              <a:t>BRD GROUPE SOCIETE GENERALE - INVESTOR RELATIONS</a:t>
            </a:r>
          </a:p>
        </p:txBody>
      </p:sp>
      <p:sp>
        <p:nvSpPr>
          <p:cNvPr id="3" name="TextBox 2"/>
          <p:cNvSpPr txBox="1"/>
          <p:nvPr/>
        </p:nvSpPr>
        <p:spPr>
          <a:xfrm>
            <a:off x="3004144" y="5181174"/>
            <a:ext cx="3394900" cy="348109"/>
          </a:xfrm>
          <a:prstGeom prst="rect">
            <a:avLst/>
          </a:prstGeom>
          <a:noFill/>
        </p:spPr>
        <p:txBody>
          <a:bodyPr wrap="square" rtlCol="0" anchor="ctr">
            <a:spAutoFit/>
          </a:bodyPr>
          <a:lstStyle/>
          <a:p>
            <a:pPr algn="ctr">
              <a:lnSpc>
                <a:spcPct val="150000"/>
              </a:lnSpc>
            </a:pPr>
            <a:r>
              <a:rPr lang="en-US" sz="1108" dirty="0">
                <a:solidFill>
                  <a:schemeClr val="bg1">
                    <a:lumMod val="50000"/>
                  </a:schemeClr>
                </a:solidFill>
              </a:rPr>
              <a:t>+4 021 380 47 62 </a:t>
            </a:r>
            <a:r>
              <a:rPr lang="en-US" sz="1108" dirty="0" smtClean="0">
                <a:solidFill>
                  <a:schemeClr val="bg1">
                    <a:lumMod val="50000"/>
                  </a:schemeClr>
                </a:solidFill>
              </a:rPr>
              <a:t>| </a:t>
            </a:r>
            <a:r>
              <a:rPr lang="fr-FR" sz="1108" dirty="0" smtClean="0">
                <a:solidFill>
                  <a:schemeClr val="bg1">
                    <a:lumMod val="50000"/>
                  </a:schemeClr>
                </a:solidFill>
                <a:latin typeface="Arial"/>
                <a:hlinkClick r:id="rId4"/>
              </a:rPr>
              <a:t>investor@brd.ro</a:t>
            </a:r>
            <a:r>
              <a:rPr lang="fr-FR" sz="1108" dirty="0" smtClean="0">
                <a:solidFill>
                  <a:schemeClr val="bg1">
                    <a:lumMod val="50000"/>
                  </a:schemeClr>
                </a:solidFill>
                <a:latin typeface="Arial"/>
              </a:rPr>
              <a:t>; </a:t>
            </a:r>
            <a:r>
              <a:rPr lang="fr-FR" sz="1108" dirty="0" smtClean="0">
                <a:solidFill>
                  <a:schemeClr val="bg1">
                    <a:lumMod val="50000"/>
                  </a:schemeClr>
                </a:solidFill>
                <a:latin typeface="Arial"/>
                <a:hlinkClick r:id="rId5"/>
              </a:rPr>
              <a:t>www.brd.ro</a:t>
            </a:r>
            <a:r>
              <a:rPr lang="fr-FR" sz="1108" dirty="0" smtClean="0">
                <a:solidFill>
                  <a:schemeClr val="bg1">
                    <a:lumMod val="50000"/>
                  </a:schemeClr>
                </a:solidFill>
                <a:latin typeface="Arial"/>
              </a:rPr>
              <a:t> </a:t>
            </a:r>
            <a:endParaRPr lang="en-US" sz="1108" dirty="0">
              <a:solidFill>
                <a:schemeClr val="bg1">
                  <a:lumMod val="50000"/>
                </a:schemeClr>
              </a:solidFill>
              <a:latin typeface="Arial"/>
            </a:endParaRPr>
          </a:p>
        </p:txBody>
      </p:sp>
    </p:spTree>
    <p:custDataLst>
      <p:tags r:id="rId1"/>
    </p:custDataLst>
    <p:extLst>
      <p:ext uri="{BB962C8B-B14F-4D97-AF65-F5344CB8AC3E}">
        <p14:creationId xmlns:p14="http://schemas.microsoft.com/office/powerpoint/2010/main" val="204527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24712" y="1224574"/>
            <a:ext cx="8194913" cy="265063"/>
          </a:xfrm>
          <a:prstGeom prst="rect">
            <a:avLst/>
          </a:prstGeom>
          <a:noFill/>
        </p:spPr>
        <p:txBody>
          <a:bodyPr wrap="square" lIns="36000" tIns="36000" rIns="36000" bIns="36000" rtlCol="0" anchor="ctr">
            <a:spAutoFit/>
          </a:bodyPr>
          <a:lstStyle/>
          <a:p>
            <a:pPr lvl="0">
              <a:spcAft>
                <a:spcPts val="400"/>
              </a:spcAft>
              <a:defRPr/>
            </a:pPr>
            <a:r>
              <a:rPr lang="en-US" sz="1250" b="1" dirty="0">
                <a:solidFill>
                  <a:srgbClr val="D80409"/>
                </a:solidFill>
              </a:rPr>
              <a:t>We entered a worldwide unprecedented sanitary </a:t>
            </a:r>
            <a:r>
              <a:rPr lang="en-US" sz="1250" b="1" dirty="0" smtClean="0">
                <a:solidFill>
                  <a:srgbClr val="D80409"/>
                </a:solidFill>
              </a:rPr>
              <a:t>crisis</a:t>
            </a:r>
            <a:endParaRPr lang="en-US" sz="1250" b="1" dirty="0">
              <a:solidFill>
                <a:srgbClr val="D80409"/>
              </a:solidFill>
            </a:endParaRPr>
          </a:p>
        </p:txBody>
      </p:sp>
      <p:sp>
        <p:nvSpPr>
          <p:cNvPr id="5" name="TextBox 4"/>
          <p:cNvSpPr txBox="1"/>
          <p:nvPr/>
        </p:nvSpPr>
        <p:spPr>
          <a:xfrm>
            <a:off x="324708" y="1539823"/>
            <a:ext cx="8545805" cy="683127"/>
          </a:xfrm>
          <a:prstGeom prst="rect">
            <a:avLst/>
          </a:prstGeom>
          <a:noFill/>
        </p:spPr>
        <p:txBody>
          <a:bodyPr wrap="square" lIns="36000" tIns="36000" rIns="36000" bIns="36000" rtlCol="0" anchor="ctr">
            <a:spAutoFit/>
          </a:bodyPr>
          <a:lstStyle/>
          <a:p>
            <a:pPr marL="171450" indent="-171450">
              <a:spcBef>
                <a:spcPts val="400"/>
              </a:spcBef>
              <a:buSzPct val="90000"/>
              <a:buFont typeface="Wingdings" panose="05000000000000000000" pitchFamily="2" charset="2"/>
              <a:buChar char="§"/>
            </a:pPr>
            <a:r>
              <a:rPr lang="en-US" sz="1100" dirty="0"/>
              <a:t>Pandemic confirmed to have reached Romania on February 26, with more than </a:t>
            </a:r>
            <a:r>
              <a:rPr lang="en-US" sz="1100" dirty="0" smtClean="0"/>
              <a:t>47,000 </a:t>
            </a:r>
            <a:r>
              <a:rPr lang="en-US" sz="1100" dirty="0"/>
              <a:t>COVID-19 </a:t>
            </a:r>
            <a:r>
              <a:rPr lang="en-US" sz="1100" dirty="0" smtClean="0"/>
              <a:t>cases</a:t>
            </a:r>
            <a:endParaRPr lang="en-US" sz="400" dirty="0" smtClean="0"/>
          </a:p>
          <a:p>
            <a:pPr marL="171450" indent="-171450">
              <a:spcBef>
                <a:spcPts val="400"/>
              </a:spcBef>
              <a:buSzPct val="90000"/>
              <a:buFont typeface="Wingdings" panose="05000000000000000000" pitchFamily="2" charset="2"/>
              <a:buChar char="§"/>
            </a:pPr>
            <a:r>
              <a:rPr lang="en-US" sz="1100" dirty="0"/>
              <a:t>State of emergency lasting for 2 months, with severe lockdown restrictions, easing progressively started mid May</a:t>
            </a:r>
          </a:p>
          <a:p>
            <a:pPr marL="171450" indent="-171450">
              <a:spcBef>
                <a:spcPts val="400"/>
              </a:spcBef>
              <a:buSzPct val="90000"/>
              <a:buFont typeface="Wingdings" panose="05000000000000000000" pitchFamily="2" charset="2"/>
              <a:buChar char="§"/>
            </a:pPr>
            <a:r>
              <a:rPr lang="en-US" sz="1100" dirty="0"/>
              <a:t>Fourth phase of relaxation measures, scheduled for </a:t>
            </a:r>
            <a:r>
              <a:rPr lang="en-US" sz="1100" dirty="0" smtClean="0"/>
              <a:t>1</a:t>
            </a:r>
            <a:r>
              <a:rPr lang="en-US" sz="1100" baseline="30000" dirty="0" smtClean="0"/>
              <a:t>st</a:t>
            </a:r>
            <a:r>
              <a:rPr lang="en-US" sz="1100" dirty="0" smtClean="0"/>
              <a:t> of </a:t>
            </a:r>
            <a:r>
              <a:rPr lang="en-US" sz="1100" dirty="0"/>
              <a:t>July, </a:t>
            </a:r>
            <a:r>
              <a:rPr lang="en-US" sz="1100" dirty="0" smtClean="0"/>
              <a:t>postponed </a:t>
            </a:r>
            <a:r>
              <a:rPr lang="en-US" sz="1100" dirty="0"/>
              <a:t>due to the surge of new </a:t>
            </a:r>
            <a:r>
              <a:rPr lang="en-US" sz="1100" dirty="0" smtClean="0"/>
              <a:t>cases</a:t>
            </a:r>
            <a:endParaRPr lang="en-US" sz="1100" dirty="0"/>
          </a:p>
        </p:txBody>
      </p:sp>
      <p:sp>
        <p:nvSpPr>
          <p:cNvPr id="10" name="Titre 16"/>
          <p:cNvSpPr txBox="1">
            <a:spLocks/>
          </p:cNvSpPr>
          <p:nvPr/>
        </p:nvSpPr>
        <p:spPr>
          <a:xfrm>
            <a:off x="366346" y="381592"/>
            <a:ext cx="8423031" cy="227306"/>
          </a:xfrm>
          <a:prstGeom prst="rect">
            <a:avLst/>
          </a:prstGeom>
        </p:spPr>
        <p:txBody>
          <a:bodyPr vert="horz" wrap="square" lIns="0" tIns="0" rIns="66461" bIns="0" rtlCol="0" anchor="ctr">
            <a:spAutoFit/>
          </a:bodyPr>
          <a:lstStyle/>
          <a:p>
            <a:pPr defTabSz="844005" fontAlgn="base">
              <a:spcBef>
                <a:spcPct val="0"/>
              </a:spcBef>
              <a:spcAft>
                <a:spcPct val="0"/>
              </a:spcAft>
              <a:defRPr/>
            </a:pPr>
            <a:r>
              <a:rPr lang="en-US" sz="1477" cap="all" dirty="0" smtClean="0">
                <a:solidFill>
                  <a:srgbClr val="E60028"/>
                </a:solidFill>
                <a:latin typeface="Arial" pitchFamily="34" charset="0"/>
                <a:cs typeface="Arial" pitchFamily="34" charset="0"/>
              </a:rPr>
              <a:t>OUR REACTION TO THE CRISIS</a:t>
            </a:r>
            <a:endParaRPr lang="en-US" sz="1477" cap="all" dirty="0">
              <a:solidFill>
                <a:srgbClr val="E60028"/>
              </a:solidFill>
              <a:latin typeface="Arial" pitchFamily="34" charset="0"/>
              <a:cs typeface="Arial" pitchFamily="34" charset="0"/>
            </a:endParaRPr>
          </a:p>
        </p:txBody>
      </p:sp>
      <p:sp>
        <p:nvSpPr>
          <p:cNvPr id="11" name="TextBox 10"/>
          <p:cNvSpPr txBox="1"/>
          <p:nvPr/>
        </p:nvSpPr>
        <p:spPr>
          <a:xfrm>
            <a:off x="324706" y="2600509"/>
            <a:ext cx="8194913" cy="265063"/>
          </a:xfrm>
          <a:prstGeom prst="rect">
            <a:avLst/>
          </a:prstGeom>
          <a:noFill/>
        </p:spPr>
        <p:txBody>
          <a:bodyPr wrap="square" lIns="36000" tIns="36000" rIns="36000" bIns="36000" rtlCol="0" anchor="ctr">
            <a:spAutoFit/>
          </a:bodyPr>
          <a:lstStyle/>
          <a:p>
            <a:pPr lvl="0">
              <a:spcAft>
                <a:spcPts val="400"/>
              </a:spcAft>
              <a:defRPr/>
            </a:pPr>
            <a:r>
              <a:rPr lang="en-US" sz="1250" b="1" dirty="0" smtClean="0">
                <a:solidFill>
                  <a:srgbClr val="D80409"/>
                </a:solidFill>
              </a:rPr>
              <a:t>Our priorities</a:t>
            </a:r>
            <a:endParaRPr lang="en-US" sz="1250" b="1" dirty="0">
              <a:solidFill>
                <a:srgbClr val="D80409"/>
              </a:solidFill>
            </a:endParaRPr>
          </a:p>
        </p:txBody>
      </p:sp>
      <p:sp>
        <p:nvSpPr>
          <p:cNvPr id="13" name="TextBox 12"/>
          <p:cNvSpPr txBox="1"/>
          <p:nvPr/>
        </p:nvSpPr>
        <p:spPr>
          <a:xfrm>
            <a:off x="324706" y="2879728"/>
            <a:ext cx="8194913" cy="1344846"/>
          </a:xfrm>
          <a:prstGeom prst="rect">
            <a:avLst/>
          </a:prstGeom>
          <a:noFill/>
        </p:spPr>
        <p:txBody>
          <a:bodyPr wrap="square" lIns="36000" tIns="36000" rIns="36000" bIns="36000" rtlCol="0" anchor="ctr">
            <a:spAutoFit/>
          </a:bodyPr>
          <a:lstStyle/>
          <a:p>
            <a:pPr marL="171450" indent="-171450">
              <a:spcBef>
                <a:spcPts val="400"/>
              </a:spcBef>
              <a:buSzPct val="90000"/>
              <a:buFont typeface="Wingdings" panose="05000000000000000000" pitchFamily="2" charset="2"/>
              <a:buChar char="§"/>
            </a:pPr>
            <a:r>
              <a:rPr lang="en-US" sz="1100" dirty="0" smtClean="0"/>
              <a:t>Protect our employees and customers</a:t>
            </a:r>
            <a:endParaRPr lang="en-US" sz="1100" dirty="0"/>
          </a:p>
          <a:p>
            <a:pPr marL="171450" indent="-171450">
              <a:spcBef>
                <a:spcPts val="400"/>
              </a:spcBef>
              <a:buSzPct val="90000"/>
              <a:buFont typeface="Wingdings" panose="05000000000000000000" pitchFamily="2" charset="2"/>
              <a:buChar char="§"/>
            </a:pPr>
            <a:r>
              <a:rPr lang="en-US" sz="1100" dirty="0"/>
              <a:t>Ensure business continuity through quick and efficient organization adaptation</a:t>
            </a:r>
          </a:p>
          <a:p>
            <a:pPr marL="171450" indent="-171450">
              <a:spcBef>
                <a:spcPts val="400"/>
              </a:spcBef>
              <a:buSzPct val="90000"/>
              <a:buFont typeface="Wingdings" panose="05000000000000000000" pitchFamily="2" charset="2"/>
              <a:buChar char="§"/>
            </a:pPr>
            <a:r>
              <a:rPr lang="en-US" sz="1100" dirty="0" smtClean="0"/>
              <a:t>Permanently stand by our clients, providing financial support and easing access to banking services</a:t>
            </a:r>
          </a:p>
          <a:p>
            <a:pPr marL="171450" indent="-171450">
              <a:spcBef>
                <a:spcPts val="400"/>
              </a:spcBef>
              <a:buSzPct val="90000"/>
              <a:buFont typeface="Wingdings" panose="05000000000000000000" pitchFamily="2" charset="2"/>
              <a:buChar char="§"/>
            </a:pPr>
            <a:r>
              <a:rPr lang="en-US" sz="1100" dirty="0" smtClean="0"/>
              <a:t>Mitigate the financial impact </a:t>
            </a:r>
          </a:p>
          <a:p>
            <a:pPr marL="171450" indent="-171450">
              <a:spcBef>
                <a:spcPts val="400"/>
              </a:spcBef>
              <a:buSzPct val="90000"/>
              <a:buFont typeface="Wingdings" panose="05000000000000000000" pitchFamily="2" charset="2"/>
              <a:buChar char="§"/>
            </a:pPr>
            <a:endParaRPr lang="en-US" sz="1100" dirty="0"/>
          </a:p>
          <a:p>
            <a:pPr marL="171450" indent="-171450">
              <a:spcBef>
                <a:spcPts val="400"/>
              </a:spcBef>
              <a:buSzPct val="90000"/>
              <a:buFont typeface="Wingdings" panose="05000000000000000000" pitchFamily="2" charset="2"/>
              <a:buChar char="§"/>
            </a:pPr>
            <a:endParaRPr lang="en-US" sz="1100" dirty="0"/>
          </a:p>
        </p:txBody>
      </p:sp>
    </p:spTree>
    <p:extLst>
      <p:ext uri="{BB962C8B-B14F-4D97-AF65-F5344CB8AC3E}">
        <p14:creationId xmlns:p14="http://schemas.microsoft.com/office/powerpoint/2010/main" val="3770195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12"/>
          <p:cNvCxnSpPr/>
          <p:nvPr/>
        </p:nvCxnSpPr>
        <p:spPr bwMode="auto">
          <a:xfrm>
            <a:off x="360487" y="6137243"/>
            <a:ext cx="8428893" cy="0"/>
          </a:xfrm>
          <a:prstGeom prst="line">
            <a:avLst/>
          </a:prstGeom>
          <a:noFill/>
          <a:ln w="6350" cap="flat" cmpd="sng" algn="ctr">
            <a:solidFill>
              <a:schemeClr val="tx2"/>
            </a:solidFill>
            <a:prstDash val="solid"/>
            <a:round/>
            <a:headEnd type="none" w="med" len="med"/>
            <a:tailEnd type="none" w="med" len="med"/>
          </a:ln>
          <a:effectLst/>
        </p:spPr>
      </p:cxnSp>
      <p:sp>
        <p:nvSpPr>
          <p:cNvPr id="44" name="TextBox 21"/>
          <p:cNvSpPr txBox="1"/>
          <p:nvPr/>
        </p:nvSpPr>
        <p:spPr>
          <a:xfrm>
            <a:off x="8132925" y="6296980"/>
            <a:ext cx="483893" cy="166497"/>
          </a:xfrm>
          <a:prstGeom prst="rect">
            <a:avLst/>
          </a:prstGeom>
          <a:noFill/>
        </p:spPr>
        <p:txBody>
          <a:bodyPr wrap="none" lIns="33231" tIns="33231" rIns="33231" bIns="33231">
            <a:spAutoFit/>
          </a:bodyPr>
          <a:lstStyle/>
          <a:p>
            <a:pPr algn="r" defTabSz="844005"/>
            <a:r>
              <a:rPr lang="fr-FR" sz="646" dirty="0" smtClean="0">
                <a:solidFill>
                  <a:schemeClr val="tx2">
                    <a:lumMod val="50000"/>
                  </a:schemeClr>
                </a:solidFill>
              </a:rPr>
              <a:t>04/08/2020</a:t>
            </a:r>
            <a:endParaRPr lang="en-US" sz="646" dirty="0">
              <a:solidFill>
                <a:schemeClr val="tx2">
                  <a:lumMod val="50000"/>
                </a:schemeClr>
              </a:solidFill>
            </a:endParaRPr>
          </a:p>
        </p:txBody>
      </p:sp>
      <p:cxnSp>
        <p:nvCxnSpPr>
          <p:cNvPr id="45" name="Straight Connector 17"/>
          <p:cNvCxnSpPr/>
          <p:nvPr/>
        </p:nvCxnSpPr>
        <p:spPr bwMode="auto">
          <a:xfrm flipH="1">
            <a:off x="8109714" y="6318574"/>
            <a:ext cx="1191" cy="114427"/>
          </a:xfrm>
          <a:prstGeom prst="line">
            <a:avLst/>
          </a:prstGeom>
          <a:noFill/>
          <a:ln w="6350" cap="flat" cmpd="sng" algn="ctr">
            <a:solidFill>
              <a:schemeClr val="tx2">
                <a:lumMod val="75000"/>
              </a:schemeClr>
            </a:solidFill>
            <a:prstDash val="solid"/>
            <a:round/>
            <a:headEnd type="none" w="med" len="med"/>
            <a:tailEnd type="none" w="med" len="med"/>
          </a:ln>
          <a:effectLst/>
        </p:spPr>
      </p:cxnSp>
      <p:cxnSp>
        <p:nvCxnSpPr>
          <p:cNvPr id="46" name="Straight Connector 18"/>
          <p:cNvCxnSpPr/>
          <p:nvPr/>
        </p:nvCxnSpPr>
        <p:spPr bwMode="auto">
          <a:xfrm flipH="1">
            <a:off x="8643845" y="6318574"/>
            <a:ext cx="1191" cy="114427"/>
          </a:xfrm>
          <a:prstGeom prst="line">
            <a:avLst/>
          </a:prstGeom>
          <a:noFill/>
          <a:ln w="6350" cap="flat" cmpd="sng" algn="ctr">
            <a:solidFill>
              <a:schemeClr val="tx2">
                <a:lumMod val="75000"/>
              </a:schemeClr>
            </a:solidFill>
            <a:prstDash val="solid"/>
            <a:round/>
            <a:headEnd type="none" w="med" len="med"/>
            <a:tailEnd type="none" w="med" len="med"/>
          </a:ln>
          <a:effectLst/>
        </p:spPr>
      </p:cxnSp>
      <p:sp>
        <p:nvSpPr>
          <p:cNvPr id="47" name="Slide Number Placeholder 5"/>
          <p:cNvSpPr txBox="1">
            <a:spLocks/>
          </p:cNvSpPr>
          <p:nvPr/>
        </p:nvSpPr>
        <p:spPr>
          <a:xfrm>
            <a:off x="8663606" y="6297005"/>
            <a:ext cx="125774" cy="166497"/>
          </a:xfrm>
          <a:prstGeom prst="rect">
            <a:avLst/>
          </a:prstGeom>
          <a:noFill/>
          <a:ln w="9525">
            <a:noFill/>
            <a:miter lim="800000"/>
            <a:headEnd/>
            <a:tailEnd/>
          </a:ln>
          <a:effectLst/>
        </p:spPr>
        <p:txBody>
          <a:bodyPr vert="horz" wrap="square" lIns="0" tIns="33231" rIns="0" bIns="33231" numCol="1" anchor="ctr" anchorCtr="0" compatLnSpc="1">
            <a:prstTxWarp prst="textNoShape">
              <a:avLst/>
            </a:prstTxWarp>
            <a:spAutoFit/>
          </a:bodyPr>
          <a:lstStyle>
            <a:lvl1pPr algn="r">
              <a:defRPr sz="800" b="1">
                <a:solidFill>
                  <a:schemeClr val="tx1"/>
                </a:solidFill>
                <a:latin typeface="Arial" pitchFamily="34" charset="0"/>
                <a:cs typeface="Arial" pitchFamily="34" charset="0"/>
              </a:defRPr>
            </a:lvl1pPr>
          </a:lstStyle>
          <a:p>
            <a:pPr defTabSz="844005" fontAlgn="base">
              <a:spcBef>
                <a:spcPct val="0"/>
              </a:spcBef>
              <a:spcAft>
                <a:spcPct val="0"/>
              </a:spcAft>
              <a:defRPr/>
            </a:pPr>
            <a:r>
              <a:rPr lang="en-GB" sz="646" b="0" dirty="0">
                <a:solidFill>
                  <a:schemeClr val="tx2">
                    <a:lumMod val="50000"/>
                  </a:schemeClr>
                </a:solidFill>
                <a:latin typeface="+mn-lt"/>
                <a:cs typeface="+mn-cs"/>
              </a:rPr>
              <a:t> </a:t>
            </a:r>
            <a:fld id="{C6CC3D56-96BB-45E4-94D9-DF781FE65A81}" type="slidenum">
              <a:rPr lang="en-GB" sz="646" b="0">
                <a:solidFill>
                  <a:schemeClr val="tx2">
                    <a:lumMod val="50000"/>
                  </a:schemeClr>
                </a:solidFill>
                <a:latin typeface="+mn-lt"/>
                <a:cs typeface="+mn-cs"/>
              </a:rPr>
              <a:pPr defTabSz="844005" fontAlgn="base">
                <a:spcBef>
                  <a:spcPct val="0"/>
                </a:spcBef>
                <a:spcAft>
                  <a:spcPct val="0"/>
                </a:spcAft>
                <a:defRPr/>
              </a:pPr>
              <a:t>5</a:t>
            </a:fld>
            <a:endParaRPr lang="en-GB" sz="646" b="0" dirty="0">
              <a:solidFill>
                <a:schemeClr val="tx2">
                  <a:lumMod val="50000"/>
                </a:schemeClr>
              </a:solidFill>
              <a:latin typeface="+mn-lt"/>
              <a:cs typeface="+mn-cs"/>
            </a:endParaRPr>
          </a:p>
        </p:txBody>
      </p:sp>
      <p:sp>
        <p:nvSpPr>
          <p:cNvPr id="48" name="TextBox 20"/>
          <p:cNvSpPr txBox="1"/>
          <p:nvPr/>
        </p:nvSpPr>
        <p:spPr>
          <a:xfrm>
            <a:off x="6255875" y="6296980"/>
            <a:ext cx="1798354" cy="166497"/>
          </a:xfrm>
          <a:prstGeom prst="rect">
            <a:avLst/>
          </a:prstGeom>
          <a:noFill/>
        </p:spPr>
        <p:txBody>
          <a:bodyPr wrap="none" lIns="33231" tIns="33231" rIns="33231" bIns="33231">
            <a:spAutoFit/>
          </a:bodyPr>
          <a:lstStyle/>
          <a:p>
            <a:pPr algn="r" defTabSz="844174"/>
            <a:r>
              <a:rPr lang="en-US" sz="646" cap="all" dirty="0">
                <a:solidFill>
                  <a:schemeClr val="bg2"/>
                </a:solidFill>
              </a:rPr>
              <a:t>2</a:t>
            </a:r>
            <a:r>
              <a:rPr lang="en-US" sz="646" cap="all" baseline="30000" dirty="0">
                <a:solidFill>
                  <a:schemeClr val="bg2"/>
                </a:solidFill>
              </a:rPr>
              <a:t>nd</a:t>
            </a:r>
            <a:r>
              <a:rPr lang="en-US" sz="646" cap="all" dirty="0">
                <a:solidFill>
                  <a:schemeClr val="bg2"/>
                </a:solidFill>
              </a:rPr>
              <a:t> Quarter and 1</a:t>
            </a:r>
            <a:r>
              <a:rPr lang="en-US" sz="646" cap="all" baseline="30000" dirty="0">
                <a:solidFill>
                  <a:schemeClr val="bg2"/>
                </a:solidFill>
              </a:rPr>
              <a:t>st</a:t>
            </a:r>
            <a:r>
              <a:rPr lang="en-US" sz="646" cap="all" dirty="0">
                <a:solidFill>
                  <a:schemeClr val="bg2"/>
                </a:solidFill>
              </a:rPr>
              <a:t> Half </a:t>
            </a:r>
            <a:r>
              <a:rPr lang="fr-FR" sz="646" cap="all" dirty="0">
                <a:solidFill>
                  <a:schemeClr val="bg2"/>
                </a:solidFill>
              </a:rPr>
              <a:t>2020 RESULTS</a:t>
            </a:r>
            <a:endParaRPr lang="en-US" sz="646" cap="all" dirty="0" err="1">
              <a:solidFill>
                <a:schemeClr val="bg2"/>
              </a:solidFill>
            </a:endParaRPr>
          </a:p>
        </p:txBody>
      </p:sp>
      <p:sp>
        <p:nvSpPr>
          <p:cNvPr id="20" name="Titre 16"/>
          <p:cNvSpPr txBox="1">
            <a:spLocks/>
          </p:cNvSpPr>
          <p:nvPr/>
        </p:nvSpPr>
        <p:spPr>
          <a:xfrm>
            <a:off x="366349" y="389409"/>
            <a:ext cx="8423031" cy="227306"/>
          </a:xfrm>
          <a:prstGeom prst="rect">
            <a:avLst/>
          </a:prstGeom>
        </p:spPr>
        <p:txBody>
          <a:bodyPr vert="horz" wrap="square" lIns="0" tIns="0" rIns="66461" bIns="0" rtlCol="0" anchor="ctr">
            <a:spAutoFit/>
          </a:bodyPr>
          <a:lstStyle/>
          <a:p>
            <a:pPr defTabSz="844005" fontAlgn="base">
              <a:spcBef>
                <a:spcPct val="0"/>
              </a:spcBef>
              <a:spcAft>
                <a:spcPct val="0"/>
              </a:spcAft>
              <a:defRPr/>
            </a:pPr>
            <a:r>
              <a:rPr lang="en-US" sz="1477" cap="all" dirty="0">
                <a:solidFill>
                  <a:srgbClr val="E60028"/>
                </a:solidFill>
                <a:latin typeface="Arial" pitchFamily="34" charset="0"/>
                <a:cs typeface="Arial" pitchFamily="34" charset="0"/>
              </a:rPr>
              <a:t>RESILIENT </a:t>
            </a:r>
            <a:r>
              <a:rPr lang="en-US" sz="1477" cap="all" dirty="0" smtClean="0">
                <a:solidFill>
                  <a:srgbClr val="E60028"/>
                </a:solidFill>
                <a:latin typeface="Arial" pitchFamily="34" charset="0"/>
                <a:cs typeface="Arial" pitchFamily="34" charset="0"/>
              </a:rPr>
              <a:t>operational performance</a:t>
            </a:r>
            <a:endParaRPr lang="en-US" sz="1477" cap="all" dirty="0">
              <a:solidFill>
                <a:srgbClr val="E60028"/>
              </a:solidFill>
              <a:latin typeface="Arial" pitchFamily="34" charset="0"/>
              <a:cs typeface="Arial" pitchFamily="34" charset="0"/>
            </a:endParaRPr>
          </a:p>
        </p:txBody>
      </p:sp>
      <p:sp>
        <p:nvSpPr>
          <p:cNvPr id="29" name="Rectangle 28"/>
          <p:cNvSpPr/>
          <p:nvPr/>
        </p:nvSpPr>
        <p:spPr>
          <a:xfrm>
            <a:off x="5288756" y="5617350"/>
            <a:ext cx="3425056" cy="292388"/>
          </a:xfrm>
          <a:prstGeom prst="rect">
            <a:avLst/>
          </a:prstGeom>
        </p:spPr>
        <p:txBody>
          <a:bodyPr wrap="square">
            <a:spAutoFit/>
          </a:bodyPr>
          <a:lstStyle/>
          <a:p>
            <a:pPr lvl="1">
              <a:defRPr/>
            </a:pPr>
            <a:r>
              <a:rPr lang="en-US" sz="1300" b="1" dirty="0" smtClean="0">
                <a:solidFill>
                  <a:schemeClr val="bg2"/>
                </a:solidFill>
              </a:rPr>
              <a:t>CAR: 27% </a:t>
            </a:r>
            <a:r>
              <a:rPr lang="en-US" sz="1100" dirty="0" smtClean="0"/>
              <a:t>vs 20% </a:t>
            </a:r>
            <a:r>
              <a:rPr lang="en-US" sz="1100" dirty="0"/>
              <a:t>at </a:t>
            </a:r>
            <a:r>
              <a:rPr lang="en-US" sz="1100" dirty="0" smtClean="0"/>
              <a:t>Jun 2019 end</a:t>
            </a:r>
            <a:endParaRPr lang="en-US" sz="1100" dirty="0"/>
          </a:p>
        </p:txBody>
      </p:sp>
      <p:sp>
        <p:nvSpPr>
          <p:cNvPr id="5" name="TextBox 4"/>
          <p:cNvSpPr txBox="1"/>
          <p:nvPr/>
        </p:nvSpPr>
        <p:spPr>
          <a:xfrm>
            <a:off x="311318" y="1125784"/>
            <a:ext cx="4967264" cy="913959"/>
          </a:xfrm>
          <a:prstGeom prst="rect">
            <a:avLst/>
          </a:prstGeom>
          <a:noFill/>
        </p:spPr>
        <p:txBody>
          <a:bodyPr wrap="square" lIns="36000" tIns="36000" rIns="36000" bIns="36000" rtlCol="0" anchor="ctr">
            <a:spAutoFit/>
          </a:bodyPr>
          <a:lstStyle/>
          <a:p>
            <a:pPr lvl="0">
              <a:spcAft>
                <a:spcPts val="400"/>
              </a:spcAft>
              <a:defRPr/>
            </a:pPr>
            <a:r>
              <a:rPr lang="en-US" sz="1200" b="1" dirty="0" smtClean="0">
                <a:solidFill>
                  <a:srgbClr val="D80409"/>
                </a:solidFill>
              </a:rPr>
              <a:t>Sustained corporate lending activity</a:t>
            </a:r>
          </a:p>
          <a:p>
            <a:pPr lvl="0">
              <a:spcAft>
                <a:spcPts val="400"/>
              </a:spcAft>
              <a:defRPr/>
            </a:pPr>
            <a:r>
              <a:rPr lang="en-US" sz="1200" dirty="0"/>
              <a:t>Lending to large corporate </a:t>
            </a:r>
            <a:r>
              <a:rPr lang="en-US" sz="1200" dirty="0" smtClean="0"/>
              <a:t>clients, </a:t>
            </a:r>
            <a:r>
              <a:rPr lang="en-US" sz="1200" dirty="0"/>
              <a:t>up </a:t>
            </a:r>
            <a:r>
              <a:rPr lang="en-US" sz="1200" dirty="0" smtClean="0"/>
              <a:t>by +4.6% y/y at June 2020 end</a:t>
            </a:r>
          </a:p>
          <a:p>
            <a:pPr>
              <a:spcAft>
                <a:spcPts val="400"/>
              </a:spcAft>
              <a:defRPr/>
            </a:pPr>
            <a:r>
              <a:rPr lang="en-US" sz="1200" dirty="0" smtClean="0"/>
              <a:t>Retail </a:t>
            </a:r>
            <a:r>
              <a:rPr lang="en-US" sz="1200" dirty="0"/>
              <a:t>production impacted by lockdown, but back to </a:t>
            </a:r>
            <a:r>
              <a:rPr lang="en-US" sz="1200" dirty="0" smtClean="0"/>
              <a:t>pre-crisis </a:t>
            </a:r>
            <a:r>
              <a:rPr lang="en-US" sz="1200" dirty="0"/>
              <a:t>level </a:t>
            </a:r>
            <a:r>
              <a:rPr lang="en-US" sz="1200" dirty="0" smtClean="0"/>
              <a:t>in late June </a:t>
            </a:r>
            <a:endParaRPr lang="en-US" sz="1200" dirty="0"/>
          </a:p>
        </p:txBody>
      </p:sp>
      <p:sp>
        <p:nvSpPr>
          <p:cNvPr id="34" name="TextBox 33"/>
          <p:cNvSpPr txBox="1"/>
          <p:nvPr/>
        </p:nvSpPr>
        <p:spPr>
          <a:xfrm>
            <a:off x="311318" y="5646243"/>
            <a:ext cx="4700754" cy="257369"/>
          </a:xfrm>
          <a:prstGeom prst="rect">
            <a:avLst/>
          </a:prstGeom>
          <a:noFill/>
        </p:spPr>
        <p:txBody>
          <a:bodyPr wrap="square" lIns="36000" tIns="36000" rIns="36000" bIns="36000" rtlCol="0" anchor="ctr">
            <a:spAutoFit/>
          </a:bodyPr>
          <a:lstStyle/>
          <a:p>
            <a:pPr lvl="0">
              <a:spcAft>
                <a:spcPts val="300"/>
              </a:spcAft>
              <a:defRPr/>
            </a:pPr>
            <a:r>
              <a:rPr lang="en-US" sz="1200" b="1" dirty="0" smtClean="0">
                <a:solidFill>
                  <a:srgbClr val="D80409"/>
                </a:solidFill>
              </a:rPr>
              <a:t>Very strong fundamentals</a:t>
            </a:r>
            <a:endParaRPr lang="fr-FR" sz="1200" b="1" dirty="0" smtClean="0">
              <a:solidFill>
                <a:srgbClr val="D80409"/>
              </a:solidFill>
            </a:endParaRPr>
          </a:p>
        </p:txBody>
      </p:sp>
      <p:sp>
        <p:nvSpPr>
          <p:cNvPr id="25" name="Rectangle 24"/>
          <p:cNvSpPr/>
          <p:nvPr/>
        </p:nvSpPr>
        <p:spPr>
          <a:xfrm>
            <a:off x="5296565" y="4356338"/>
            <a:ext cx="3425056" cy="461665"/>
          </a:xfrm>
          <a:prstGeom prst="rect">
            <a:avLst/>
          </a:prstGeom>
        </p:spPr>
        <p:txBody>
          <a:bodyPr wrap="square">
            <a:spAutoFit/>
          </a:bodyPr>
          <a:lstStyle/>
          <a:p>
            <a:pPr lvl="1"/>
            <a:r>
              <a:rPr lang="en-US" sz="1100" dirty="0" smtClean="0"/>
              <a:t>NCR</a:t>
            </a:r>
            <a:endParaRPr lang="en-US" sz="1100" dirty="0"/>
          </a:p>
          <a:p>
            <a:pPr lvl="1"/>
            <a:r>
              <a:rPr lang="en-US" sz="1300" b="1" dirty="0" smtClean="0">
                <a:solidFill>
                  <a:schemeClr val="bg2"/>
                </a:solidFill>
              </a:rPr>
              <a:t>RON -225m </a:t>
            </a:r>
            <a:r>
              <a:rPr lang="en-US" sz="1100" dirty="0" smtClean="0"/>
              <a:t>vs. RON 144m in H1 2019</a:t>
            </a:r>
            <a:endParaRPr lang="en-US" sz="1100" dirty="0"/>
          </a:p>
        </p:txBody>
      </p:sp>
      <p:sp>
        <p:nvSpPr>
          <p:cNvPr id="24" name="TextBox 23"/>
          <p:cNvSpPr txBox="1"/>
          <p:nvPr/>
        </p:nvSpPr>
        <p:spPr>
          <a:xfrm>
            <a:off x="302112" y="3646269"/>
            <a:ext cx="4976470" cy="442035"/>
          </a:xfrm>
          <a:prstGeom prst="rect">
            <a:avLst/>
          </a:prstGeom>
          <a:noFill/>
        </p:spPr>
        <p:txBody>
          <a:bodyPr wrap="square" lIns="36000" tIns="36000" rIns="36000" bIns="36000" rtlCol="0" anchor="ctr">
            <a:spAutoFit/>
          </a:bodyPr>
          <a:lstStyle/>
          <a:p>
            <a:pPr lvl="0">
              <a:spcAft>
                <a:spcPts val="300"/>
              </a:spcAft>
              <a:defRPr/>
            </a:pPr>
            <a:r>
              <a:rPr lang="en-US" sz="1200" b="1" dirty="0" smtClean="0">
                <a:solidFill>
                  <a:srgbClr val="D80409"/>
                </a:solidFill>
              </a:rPr>
              <a:t>Stable costs in Q2 2020 y/y, </a:t>
            </a:r>
            <a:r>
              <a:rPr lang="en-US" sz="1200" dirty="0" smtClean="0"/>
              <a:t>excl. </a:t>
            </a:r>
            <a:r>
              <a:rPr lang="en-US" sz="1200" dirty="0"/>
              <a:t>sanitary expenses, </a:t>
            </a:r>
            <a:r>
              <a:rPr lang="en-US" sz="1200" dirty="0" smtClean="0"/>
              <a:t>reflecting rapid saving measures engaged, offsetting transformation costs </a:t>
            </a:r>
          </a:p>
        </p:txBody>
      </p:sp>
      <p:sp>
        <p:nvSpPr>
          <p:cNvPr id="31" name="TextBox 30"/>
          <p:cNvSpPr txBox="1"/>
          <p:nvPr/>
        </p:nvSpPr>
        <p:spPr>
          <a:xfrm>
            <a:off x="311318" y="3142367"/>
            <a:ext cx="5091622" cy="257369"/>
          </a:xfrm>
          <a:prstGeom prst="rect">
            <a:avLst/>
          </a:prstGeom>
          <a:noFill/>
        </p:spPr>
        <p:txBody>
          <a:bodyPr wrap="square" lIns="36000" tIns="36000" rIns="36000" bIns="36000" rtlCol="0" anchor="ctr">
            <a:spAutoFit/>
          </a:bodyPr>
          <a:lstStyle/>
          <a:p>
            <a:pPr>
              <a:spcAft>
                <a:spcPts val="300"/>
              </a:spcAft>
            </a:pPr>
            <a:r>
              <a:rPr lang="en-US" sz="1200" b="1" dirty="0" smtClean="0">
                <a:solidFill>
                  <a:srgbClr val="D80409"/>
                </a:solidFill>
              </a:rPr>
              <a:t>Revenues impacted by crisis consequences and regulatory changes</a:t>
            </a:r>
          </a:p>
        </p:txBody>
      </p:sp>
      <p:sp>
        <p:nvSpPr>
          <p:cNvPr id="36" name="Rectangle 35"/>
          <p:cNvSpPr/>
          <p:nvPr/>
        </p:nvSpPr>
        <p:spPr>
          <a:xfrm>
            <a:off x="5323835" y="1702753"/>
            <a:ext cx="3205754" cy="538609"/>
          </a:xfrm>
          <a:prstGeom prst="rect">
            <a:avLst/>
          </a:prstGeom>
        </p:spPr>
        <p:txBody>
          <a:bodyPr wrap="square">
            <a:spAutoFit/>
          </a:bodyPr>
          <a:lstStyle/>
          <a:p>
            <a:pPr lvl="1"/>
            <a:r>
              <a:rPr lang="en-US" sz="1100" dirty="0" smtClean="0"/>
              <a:t>Total loan portfolio</a:t>
            </a:r>
            <a:endParaRPr lang="en-US" sz="1100" dirty="0"/>
          </a:p>
          <a:p>
            <a:pPr lvl="1">
              <a:defRPr/>
            </a:pPr>
            <a:r>
              <a:rPr lang="en-US" sz="1300" b="1" dirty="0">
                <a:solidFill>
                  <a:schemeClr val="bg2"/>
                </a:solidFill>
              </a:rPr>
              <a:t>+1.2%</a:t>
            </a:r>
            <a:r>
              <a:rPr lang="en-US" sz="1300" b="1" dirty="0" smtClean="0"/>
              <a:t> </a:t>
            </a:r>
            <a:r>
              <a:rPr lang="en-US" sz="1100" dirty="0" smtClean="0"/>
              <a:t>vs June 2019 </a:t>
            </a:r>
            <a:r>
              <a:rPr lang="en-US" sz="1100" dirty="0"/>
              <a:t>end</a:t>
            </a:r>
          </a:p>
          <a:p>
            <a:pPr lvl="1"/>
            <a:endParaRPr lang="en-US" sz="500" dirty="0" smtClean="0"/>
          </a:p>
        </p:txBody>
      </p:sp>
      <p:sp>
        <p:nvSpPr>
          <p:cNvPr id="37" name="TextBox 36"/>
          <p:cNvSpPr txBox="1"/>
          <p:nvPr/>
        </p:nvSpPr>
        <p:spPr>
          <a:xfrm>
            <a:off x="311318" y="4386931"/>
            <a:ext cx="4644010" cy="257369"/>
          </a:xfrm>
          <a:prstGeom prst="rect">
            <a:avLst/>
          </a:prstGeom>
          <a:noFill/>
        </p:spPr>
        <p:txBody>
          <a:bodyPr wrap="square" lIns="36000" tIns="36000" rIns="36000" bIns="36000" rtlCol="0" anchor="ctr">
            <a:spAutoFit/>
          </a:bodyPr>
          <a:lstStyle/>
          <a:p>
            <a:pPr lvl="0">
              <a:spcAft>
                <a:spcPts val="300"/>
              </a:spcAft>
              <a:defRPr/>
            </a:pPr>
            <a:r>
              <a:rPr lang="en-US" sz="1200" b="1" dirty="0" smtClean="0">
                <a:solidFill>
                  <a:srgbClr val="D80409"/>
                </a:solidFill>
              </a:rPr>
              <a:t>Net cost of risk integrating deteriorated economic perspective </a:t>
            </a:r>
          </a:p>
        </p:txBody>
      </p:sp>
      <p:sp>
        <p:nvSpPr>
          <p:cNvPr id="38" name="TextBox 37"/>
          <p:cNvSpPr txBox="1"/>
          <p:nvPr/>
        </p:nvSpPr>
        <p:spPr>
          <a:xfrm>
            <a:off x="302112" y="5090247"/>
            <a:ext cx="4644010" cy="257369"/>
          </a:xfrm>
          <a:prstGeom prst="rect">
            <a:avLst/>
          </a:prstGeom>
          <a:noFill/>
        </p:spPr>
        <p:txBody>
          <a:bodyPr wrap="square" lIns="36000" tIns="36000" rIns="36000" bIns="36000" rtlCol="0" anchor="ctr">
            <a:spAutoFit/>
          </a:bodyPr>
          <a:lstStyle/>
          <a:p>
            <a:pPr lvl="0">
              <a:spcAft>
                <a:spcPts val="300"/>
              </a:spcAft>
              <a:defRPr/>
            </a:pPr>
            <a:r>
              <a:rPr lang="en-US" sz="1200" b="1" dirty="0" smtClean="0">
                <a:solidFill>
                  <a:srgbClr val="D80409"/>
                </a:solidFill>
              </a:rPr>
              <a:t>Double digit ROE, </a:t>
            </a:r>
            <a:r>
              <a:rPr lang="en-US" sz="1200" dirty="0"/>
              <a:t>despite impact of the crisis on NBI and NCR</a:t>
            </a:r>
          </a:p>
        </p:txBody>
      </p:sp>
      <p:sp>
        <p:nvSpPr>
          <p:cNvPr id="2" name="TextBox 1"/>
          <p:cNvSpPr txBox="1"/>
          <p:nvPr/>
        </p:nvSpPr>
        <p:spPr>
          <a:xfrm>
            <a:off x="302112" y="2351685"/>
            <a:ext cx="3560782" cy="493331"/>
          </a:xfrm>
          <a:prstGeom prst="rect">
            <a:avLst/>
          </a:prstGeom>
          <a:noFill/>
        </p:spPr>
        <p:txBody>
          <a:bodyPr wrap="square" lIns="36000" tIns="36000" rIns="36000" bIns="36000" rtlCol="0" anchor="ctr">
            <a:spAutoFit/>
          </a:bodyPr>
          <a:lstStyle/>
          <a:p>
            <a:pPr>
              <a:spcAft>
                <a:spcPts val="400"/>
              </a:spcAft>
              <a:defRPr/>
            </a:pPr>
            <a:r>
              <a:rPr lang="en-US" sz="1200" b="1" dirty="0">
                <a:solidFill>
                  <a:srgbClr val="D80409"/>
                </a:solidFill>
              </a:rPr>
              <a:t>Strong </a:t>
            </a:r>
            <a:r>
              <a:rPr lang="en-US" sz="1200" b="1" dirty="0" smtClean="0">
                <a:solidFill>
                  <a:srgbClr val="D80409"/>
                </a:solidFill>
              </a:rPr>
              <a:t>deposit </a:t>
            </a:r>
            <a:r>
              <a:rPr lang="en-US" sz="1200" b="1" dirty="0">
                <a:solidFill>
                  <a:srgbClr val="D80409"/>
                </a:solidFill>
              </a:rPr>
              <a:t>collection</a:t>
            </a:r>
          </a:p>
          <a:p>
            <a:pPr>
              <a:spcAft>
                <a:spcPts val="400"/>
              </a:spcAft>
              <a:defRPr/>
            </a:pPr>
            <a:r>
              <a:rPr lang="en-US" sz="1200" dirty="0"/>
              <a:t>Retail savings, up by +8% y/y at June 2020 end</a:t>
            </a:r>
          </a:p>
        </p:txBody>
      </p:sp>
      <p:sp>
        <p:nvSpPr>
          <p:cNvPr id="39" name="Rectangle 38"/>
          <p:cNvSpPr/>
          <p:nvPr/>
        </p:nvSpPr>
        <p:spPr>
          <a:xfrm>
            <a:off x="5296565" y="5077787"/>
            <a:ext cx="3425056" cy="292388"/>
          </a:xfrm>
          <a:prstGeom prst="rect">
            <a:avLst/>
          </a:prstGeom>
        </p:spPr>
        <p:txBody>
          <a:bodyPr wrap="square">
            <a:spAutoFit/>
          </a:bodyPr>
          <a:lstStyle/>
          <a:p>
            <a:pPr lvl="1"/>
            <a:r>
              <a:rPr lang="en-US" sz="1300" b="1" dirty="0" smtClean="0">
                <a:solidFill>
                  <a:schemeClr val="bg2"/>
                </a:solidFill>
              </a:rPr>
              <a:t>ROE: 10</a:t>
            </a:r>
            <a:r>
              <a:rPr lang="en-US" sz="1300" b="1" dirty="0">
                <a:solidFill>
                  <a:schemeClr val="bg2"/>
                </a:solidFill>
              </a:rPr>
              <a:t>%</a:t>
            </a:r>
          </a:p>
        </p:txBody>
      </p:sp>
      <p:sp>
        <p:nvSpPr>
          <p:cNvPr id="3" name="TextBox 2"/>
          <p:cNvSpPr txBox="1"/>
          <p:nvPr/>
        </p:nvSpPr>
        <p:spPr>
          <a:xfrm>
            <a:off x="5402940" y="1158878"/>
            <a:ext cx="2390359" cy="657479"/>
          </a:xfrm>
          <a:prstGeom prst="rect">
            <a:avLst/>
          </a:prstGeom>
          <a:noFill/>
        </p:spPr>
        <p:txBody>
          <a:bodyPr wrap="square" lIns="36000" tIns="36000" rIns="36000" bIns="36000" rtlCol="0" anchor="ctr">
            <a:spAutoFit/>
          </a:bodyPr>
          <a:lstStyle/>
          <a:p>
            <a:pPr lvl="1"/>
            <a:r>
              <a:rPr lang="en-US" sz="1100" dirty="0"/>
              <a:t>Corporate loan portfolio</a:t>
            </a:r>
          </a:p>
          <a:p>
            <a:pPr lvl="1">
              <a:defRPr/>
            </a:pPr>
            <a:r>
              <a:rPr lang="en-US" sz="1300" b="1" dirty="0">
                <a:solidFill>
                  <a:schemeClr val="bg2"/>
                </a:solidFill>
              </a:rPr>
              <a:t>+5.4%</a:t>
            </a:r>
            <a:r>
              <a:rPr lang="en-US" sz="1300" b="1" dirty="0"/>
              <a:t> </a:t>
            </a:r>
            <a:r>
              <a:rPr lang="en-US" sz="1100" dirty="0"/>
              <a:t>vs June 2019 end</a:t>
            </a:r>
          </a:p>
          <a:p>
            <a:pPr lvl="1">
              <a:defRPr/>
            </a:pPr>
            <a:endParaRPr lang="en-US" sz="300" dirty="0"/>
          </a:p>
          <a:p>
            <a:pPr lvl="1">
              <a:defRPr/>
            </a:pPr>
            <a:endParaRPr lang="en-US" sz="1100" dirty="0"/>
          </a:p>
        </p:txBody>
      </p:sp>
      <p:sp>
        <p:nvSpPr>
          <p:cNvPr id="6" name="Rectangle 5"/>
          <p:cNvSpPr/>
          <p:nvPr/>
        </p:nvSpPr>
        <p:spPr>
          <a:xfrm>
            <a:off x="5746568" y="2452318"/>
            <a:ext cx="2525050" cy="292388"/>
          </a:xfrm>
          <a:prstGeom prst="rect">
            <a:avLst/>
          </a:prstGeom>
        </p:spPr>
        <p:txBody>
          <a:bodyPr wrap="none">
            <a:spAutoFit/>
          </a:bodyPr>
          <a:lstStyle/>
          <a:p>
            <a:r>
              <a:rPr lang="en-US" sz="1100" dirty="0" smtClean="0"/>
              <a:t>Deposits, </a:t>
            </a:r>
            <a:r>
              <a:rPr lang="en-US" sz="1300" b="1" dirty="0" smtClean="0">
                <a:solidFill>
                  <a:schemeClr val="bg2"/>
                </a:solidFill>
              </a:rPr>
              <a:t>+</a:t>
            </a:r>
            <a:r>
              <a:rPr lang="en-US" sz="1300" b="1" dirty="0">
                <a:solidFill>
                  <a:schemeClr val="bg2"/>
                </a:solidFill>
              </a:rPr>
              <a:t>4.8</a:t>
            </a:r>
            <a:r>
              <a:rPr lang="en-US" sz="1300" b="1" dirty="0" smtClean="0">
                <a:solidFill>
                  <a:schemeClr val="bg2"/>
                </a:solidFill>
              </a:rPr>
              <a:t>% </a:t>
            </a:r>
            <a:r>
              <a:rPr lang="en-US" sz="1100" dirty="0" smtClean="0"/>
              <a:t>vs. June 2019 end </a:t>
            </a:r>
            <a:endParaRPr lang="en-US" sz="1100" dirty="0"/>
          </a:p>
        </p:txBody>
      </p:sp>
      <p:sp>
        <p:nvSpPr>
          <p:cNvPr id="42" name="Rectangle 41"/>
          <p:cNvSpPr/>
          <p:nvPr/>
        </p:nvSpPr>
        <p:spPr>
          <a:xfrm>
            <a:off x="5296565" y="3162049"/>
            <a:ext cx="3425056" cy="461665"/>
          </a:xfrm>
          <a:prstGeom prst="rect">
            <a:avLst/>
          </a:prstGeom>
        </p:spPr>
        <p:txBody>
          <a:bodyPr wrap="square">
            <a:spAutoFit/>
          </a:bodyPr>
          <a:lstStyle/>
          <a:p>
            <a:pPr lvl="1"/>
            <a:r>
              <a:rPr lang="en-US" sz="1100" dirty="0" smtClean="0"/>
              <a:t>NBI</a:t>
            </a:r>
            <a:endParaRPr lang="en-US" sz="1100" dirty="0"/>
          </a:p>
          <a:p>
            <a:pPr lvl="1"/>
            <a:r>
              <a:rPr lang="en-US" sz="1300" b="1" dirty="0" smtClean="0">
                <a:solidFill>
                  <a:schemeClr val="bg2"/>
                </a:solidFill>
              </a:rPr>
              <a:t>RON 1 512m </a:t>
            </a:r>
            <a:r>
              <a:rPr lang="en-US" sz="1100" dirty="0" smtClean="0"/>
              <a:t>vs. RON 1 609m in H1 2019</a:t>
            </a:r>
            <a:endParaRPr lang="en-US" sz="1100" dirty="0"/>
          </a:p>
        </p:txBody>
      </p:sp>
    </p:spTree>
    <p:extLst>
      <p:ext uri="{BB962C8B-B14F-4D97-AF65-F5344CB8AC3E}">
        <p14:creationId xmlns:p14="http://schemas.microsoft.com/office/powerpoint/2010/main" val="4084829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905F6BE-A2F8-4D9D-8B2E-41B05FFAB451}"/>
              </a:ext>
            </a:extLst>
          </p:cNvPr>
          <p:cNvSpPr>
            <a:spLocks noGrp="1"/>
          </p:cNvSpPr>
          <p:nvPr>
            <p:ph type="ctrTitle"/>
          </p:nvPr>
        </p:nvSpPr>
        <p:spPr>
          <a:xfrm>
            <a:off x="1008000" y="3439740"/>
            <a:ext cx="3960000" cy="553998"/>
          </a:xfrm>
        </p:spPr>
        <p:txBody>
          <a:bodyPr/>
          <a:lstStyle/>
          <a:p>
            <a:pPr algn="l"/>
            <a:r>
              <a:rPr lang="en-US" sz="2000" dirty="0" smtClean="0">
                <a:latin typeface="Arial" panose="020B0604020202020204" pitchFamily="34" charset="0"/>
                <a:cs typeface="Arial" panose="020B0604020202020204" pitchFamily="34" charset="0"/>
              </a:rPr>
              <a:t>Macroeconomic environment</a:t>
            </a:r>
            <a:endParaRPr lang="en-US" sz="2000" dirty="0">
              <a:latin typeface="Arial" panose="020B0604020202020204" pitchFamily="34" charset="0"/>
              <a:cs typeface="Arial" panose="020B0604020202020204" pitchFamily="34" charset="0"/>
            </a:endParaRPr>
          </a:p>
        </p:txBody>
      </p:sp>
      <p:sp>
        <p:nvSpPr>
          <p:cNvPr id="12" name="Text Placeholder 11">
            <a:extLst>
              <a:ext uri="{FF2B5EF4-FFF2-40B4-BE49-F238E27FC236}">
                <a16:creationId xmlns:a16="http://schemas.microsoft.com/office/drawing/2014/main" id="{0B12A996-3031-4E65-BFBA-E2A5378AEEAF}"/>
              </a:ext>
            </a:extLst>
          </p:cNvPr>
          <p:cNvSpPr>
            <a:spLocks noGrp="1"/>
          </p:cNvSpPr>
          <p:nvPr>
            <p:ph type="body" sz="quarter" idx="11"/>
          </p:nvPr>
        </p:nvSpPr>
        <p:spPr>
          <a:xfrm>
            <a:off x="1008004" y="2311042"/>
            <a:ext cx="355867" cy="769441"/>
          </a:xfrm>
        </p:spPr>
        <p:txBody>
          <a:bodyPr/>
          <a:lstStyle/>
          <a:p>
            <a:r>
              <a:rPr lang="en-US" sz="5000" dirty="0"/>
              <a:t>2</a:t>
            </a:r>
            <a:endParaRPr lang="en-US" sz="5000" noProof="0" dirty="0"/>
          </a:p>
        </p:txBody>
      </p:sp>
      <p:sp>
        <p:nvSpPr>
          <p:cNvPr id="5" name="Rectangle 4">
            <a:extLst>
              <a:ext uri="{FF2B5EF4-FFF2-40B4-BE49-F238E27FC236}">
                <a16:creationId xmlns:a16="http://schemas.microsoft.com/office/drawing/2014/main" id="{2E7EFA1E-DA67-4F07-AE66-22CF13C072A8}"/>
              </a:ext>
            </a:extLst>
          </p:cNvPr>
          <p:cNvSpPr/>
          <p:nvPr/>
        </p:nvSpPr>
        <p:spPr>
          <a:xfrm>
            <a:off x="387656" y="3116827"/>
            <a:ext cx="5218281" cy="99692"/>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Quicksand Light" pitchFamily="2" charset="0"/>
            </a:endParaRPr>
          </a:p>
        </p:txBody>
      </p:sp>
    </p:spTree>
    <p:extLst>
      <p:ext uri="{BB962C8B-B14F-4D97-AF65-F5344CB8AC3E}">
        <p14:creationId xmlns:p14="http://schemas.microsoft.com/office/powerpoint/2010/main" val="314067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7"/>
          </p:nvPr>
        </p:nvSpPr>
        <p:spPr>
          <a:xfrm>
            <a:off x="4890502" y="1800084"/>
            <a:ext cx="4154463" cy="2445109"/>
          </a:xfrm>
        </p:spPr>
        <p:txBody>
          <a:bodyPr/>
          <a:lstStyle/>
          <a:p>
            <a:endParaRPr lang="en-US" dirty="0"/>
          </a:p>
        </p:txBody>
      </p:sp>
      <p:sp>
        <p:nvSpPr>
          <p:cNvPr id="2" name="Title 1"/>
          <p:cNvSpPr>
            <a:spLocks noGrp="1"/>
          </p:cNvSpPr>
          <p:nvPr>
            <p:ph type="title"/>
          </p:nvPr>
        </p:nvSpPr>
        <p:spPr>
          <a:xfrm>
            <a:off x="312847" y="305778"/>
            <a:ext cx="8424381" cy="319639"/>
          </a:xfrm>
        </p:spPr>
        <p:txBody>
          <a:bodyPr/>
          <a:lstStyle/>
          <a:p>
            <a:pPr algn="l"/>
            <a:r>
              <a:rPr lang="en-US" dirty="0" smtClean="0">
                <a:solidFill>
                  <a:srgbClr val="E60028"/>
                </a:solidFill>
              </a:rPr>
              <a:t>COVID-19</a:t>
            </a:r>
            <a:r>
              <a:rPr lang="en-US" dirty="0">
                <a:solidFill>
                  <a:srgbClr val="E60028"/>
                </a:solidFill>
              </a:rPr>
              <a:t> </a:t>
            </a:r>
            <a:r>
              <a:rPr lang="en-US" dirty="0" smtClean="0">
                <a:solidFill>
                  <a:srgbClr val="E60028"/>
                </a:solidFill>
              </a:rPr>
              <a:t>crisis puts an end to a 9 Year expansionary cycle</a:t>
            </a:r>
            <a:endParaRPr lang="en-US" dirty="0">
              <a:solidFill>
                <a:srgbClr val="E60028"/>
              </a:solidFill>
            </a:endParaRPr>
          </a:p>
        </p:txBody>
      </p:sp>
      <p:sp>
        <p:nvSpPr>
          <p:cNvPr id="6" name="Text Placeholder 5"/>
          <p:cNvSpPr>
            <a:spLocks noGrp="1"/>
          </p:cNvSpPr>
          <p:nvPr>
            <p:ph type="body" sz="quarter" idx="18"/>
          </p:nvPr>
        </p:nvSpPr>
        <p:spPr>
          <a:xfrm>
            <a:off x="6447342" y="1687738"/>
            <a:ext cx="986415" cy="229028"/>
          </a:xfrm>
        </p:spPr>
        <p:txBody>
          <a:bodyPr/>
          <a:lstStyle/>
          <a:p>
            <a:r>
              <a:rPr lang="fr-FR" dirty="0" smtClean="0"/>
              <a:t>GDP GROWTH</a:t>
            </a:r>
            <a:endParaRPr lang="en-US" dirty="0" smtClean="0"/>
          </a:p>
        </p:txBody>
      </p:sp>
      <p:sp>
        <p:nvSpPr>
          <p:cNvPr id="3" name="TextBox 2"/>
          <p:cNvSpPr txBox="1"/>
          <p:nvPr/>
        </p:nvSpPr>
        <p:spPr>
          <a:xfrm>
            <a:off x="312847" y="1145616"/>
            <a:ext cx="4381967" cy="2488749"/>
          </a:xfrm>
          <a:prstGeom prst="rect">
            <a:avLst/>
          </a:prstGeom>
          <a:noFill/>
        </p:spPr>
        <p:txBody>
          <a:bodyPr wrap="square" lIns="36000" tIns="36000" rIns="36000" bIns="36000" rtlCol="0" anchor="ctr">
            <a:spAutoFit/>
          </a:bodyPr>
          <a:lstStyle/>
          <a:p>
            <a:pPr lvl="0">
              <a:spcBef>
                <a:spcPts val="200"/>
              </a:spcBef>
              <a:spcAft>
                <a:spcPts val="400"/>
              </a:spcAft>
              <a:buClr>
                <a:srgbClr val="F0001E"/>
              </a:buClr>
              <a:buSzPct val="90000"/>
            </a:pPr>
            <a:r>
              <a:rPr lang="en-US" sz="1100" b="1" dirty="0" smtClean="0">
                <a:solidFill>
                  <a:srgbClr val="E60028"/>
                </a:solidFill>
                <a:latin typeface="Arial" panose="020B0604020202020204" pitchFamily="34" charset="0"/>
                <a:ea typeface="Times New Roman" panose="02020603050405020304" pitchFamily="18" charset="0"/>
              </a:rPr>
              <a:t>Q1 2020 confirmed the end of the expansionary phase of the cycle </a:t>
            </a:r>
          </a:p>
          <a:p>
            <a:pPr lvl="0">
              <a:spcBef>
                <a:spcPts val="200"/>
              </a:spcBef>
              <a:spcAft>
                <a:spcPts val="400"/>
              </a:spcAft>
              <a:buClr>
                <a:srgbClr val="F0001E"/>
              </a:buClr>
              <a:buSzPct val="90000"/>
            </a:pPr>
            <a:r>
              <a:rPr lang="en-US" sz="1100" dirty="0" smtClean="0"/>
              <a:t>EU GDP registered </a:t>
            </a:r>
            <a:r>
              <a:rPr lang="en-US" sz="1100" dirty="0"/>
              <a:t>the sharpest </a:t>
            </a:r>
            <a:r>
              <a:rPr lang="en-US" sz="1100" dirty="0" smtClean="0"/>
              <a:t>decline </a:t>
            </a:r>
            <a:r>
              <a:rPr lang="en-US" sz="1100" dirty="0"/>
              <a:t>observed since </a:t>
            </a:r>
            <a:r>
              <a:rPr lang="en-US" sz="1100" dirty="0" smtClean="0"/>
              <a:t>1995, when reporting started, as </a:t>
            </a:r>
            <a:r>
              <a:rPr lang="en-US" sz="1100" dirty="0"/>
              <a:t>COVID-19 containment measures began to be widely </a:t>
            </a:r>
            <a:r>
              <a:rPr lang="en-US" sz="1100" dirty="0" smtClean="0"/>
              <a:t>introduced</a:t>
            </a:r>
          </a:p>
          <a:p>
            <a:pPr lvl="0">
              <a:spcBef>
                <a:spcPts val="200"/>
              </a:spcBef>
              <a:spcAft>
                <a:spcPts val="400"/>
              </a:spcAft>
              <a:buClr>
                <a:srgbClr val="F0001E"/>
              </a:buClr>
              <a:buSzPct val="90000"/>
            </a:pPr>
            <a:r>
              <a:rPr lang="en-US" sz="1100" dirty="0" smtClean="0"/>
              <a:t>Romania’s GDP growth of 2.7%, though showing initial effects of crisis, marked </a:t>
            </a:r>
            <a:r>
              <a:rPr lang="en-US" sz="1100" dirty="0"/>
              <a:t>the highest </a:t>
            </a:r>
            <a:r>
              <a:rPr lang="en-US" sz="1100" dirty="0" smtClean="0"/>
              <a:t>rate in EU</a:t>
            </a:r>
          </a:p>
          <a:p>
            <a:pPr lvl="0">
              <a:spcBef>
                <a:spcPts val="200"/>
              </a:spcBef>
              <a:spcAft>
                <a:spcPts val="400"/>
              </a:spcAft>
              <a:buClr>
                <a:srgbClr val="F0001E"/>
              </a:buClr>
              <a:buSzPct val="90000"/>
            </a:pPr>
            <a:r>
              <a:rPr lang="en-US" sz="1100" dirty="0"/>
              <a:t>Domestic demand </a:t>
            </a:r>
            <a:r>
              <a:rPr lang="en-US" sz="1100" dirty="0" smtClean="0"/>
              <a:t>remains the </a:t>
            </a:r>
            <a:r>
              <a:rPr lang="en-US" sz="1100" dirty="0"/>
              <a:t>main driver of economic expansion, followed by gross fixed capital </a:t>
            </a:r>
            <a:r>
              <a:rPr lang="en-US" sz="1100" dirty="0" smtClean="0"/>
              <a:t>formation</a:t>
            </a:r>
            <a:endParaRPr lang="en-US" sz="1100" dirty="0"/>
          </a:p>
          <a:p>
            <a:pPr lvl="0">
              <a:spcBef>
                <a:spcPts val="200"/>
              </a:spcBef>
              <a:spcAft>
                <a:spcPts val="400"/>
              </a:spcAft>
              <a:buClr>
                <a:srgbClr val="F0001E"/>
              </a:buClr>
              <a:buSzPct val="90000"/>
            </a:pPr>
            <a:r>
              <a:rPr lang="en-US" sz="1100" dirty="0"/>
              <a:t>Net exports kept their negative contribution to growth </a:t>
            </a:r>
            <a:endParaRPr lang="en-US" sz="1100" dirty="0" smtClean="0"/>
          </a:p>
          <a:p>
            <a:pPr lvl="0">
              <a:spcBef>
                <a:spcPts val="200"/>
              </a:spcBef>
              <a:spcAft>
                <a:spcPts val="400"/>
              </a:spcAft>
              <a:buClr>
                <a:srgbClr val="F0001E"/>
              </a:buClr>
              <a:buSzPct val="90000"/>
            </a:pPr>
            <a:r>
              <a:rPr lang="en-US" sz="1100" dirty="0" smtClean="0"/>
              <a:t>In </a:t>
            </a:r>
            <a:r>
              <a:rPr lang="en-US" sz="1100" dirty="0"/>
              <a:t>Q2, the lockdown led to a strong contraction of activity and </a:t>
            </a:r>
            <a:r>
              <a:rPr lang="en-US" sz="1100" dirty="0" smtClean="0"/>
              <a:t>consumption</a:t>
            </a:r>
            <a:endParaRPr lang="en-US" sz="1100" dirty="0"/>
          </a:p>
        </p:txBody>
      </p:sp>
      <p:sp>
        <p:nvSpPr>
          <p:cNvPr id="9" name="TextBox 8"/>
          <p:cNvSpPr txBox="1"/>
          <p:nvPr/>
        </p:nvSpPr>
        <p:spPr>
          <a:xfrm>
            <a:off x="312847" y="4540449"/>
            <a:ext cx="4381967" cy="1175569"/>
          </a:xfrm>
          <a:prstGeom prst="rect">
            <a:avLst/>
          </a:prstGeom>
          <a:noFill/>
        </p:spPr>
        <p:txBody>
          <a:bodyPr wrap="square" lIns="36000" tIns="36000" rIns="36000" bIns="36000" rtlCol="0" anchor="ctr">
            <a:spAutoFit/>
          </a:bodyPr>
          <a:lstStyle/>
          <a:p>
            <a:pPr>
              <a:lnSpc>
                <a:spcPts val="1200"/>
              </a:lnSpc>
              <a:spcBef>
                <a:spcPts val="400"/>
              </a:spcBef>
              <a:spcAft>
                <a:spcPts val="600"/>
              </a:spcAft>
              <a:buClr>
                <a:srgbClr val="F0001E"/>
              </a:buClr>
              <a:buSzPct val="90000"/>
              <a:defRPr/>
            </a:pPr>
            <a:r>
              <a:rPr lang="en-US" sz="1200" b="1" dirty="0">
                <a:solidFill>
                  <a:srgbClr val="E60028"/>
                </a:solidFill>
                <a:latin typeface="Arial" panose="020B0604020202020204" pitchFamily="34" charset="0"/>
                <a:ea typeface="Times New Roman" panose="02020603050405020304" pitchFamily="18" charset="0"/>
              </a:rPr>
              <a:t>Inflation rate </a:t>
            </a:r>
            <a:r>
              <a:rPr lang="en-US" sz="1200" b="1" dirty="0" smtClean="0">
                <a:solidFill>
                  <a:srgbClr val="E60028"/>
                </a:solidFill>
                <a:latin typeface="Arial" panose="020B0604020202020204" pitchFamily="34" charset="0"/>
                <a:ea typeface="Times New Roman" panose="02020603050405020304" pitchFamily="18" charset="0"/>
              </a:rPr>
              <a:t>down</a:t>
            </a:r>
            <a:endParaRPr lang="en-US" sz="1200" b="1" dirty="0">
              <a:solidFill>
                <a:srgbClr val="E60028"/>
              </a:solidFill>
              <a:latin typeface="Arial" panose="020B0604020202020204" pitchFamily="34" charset="0"/>
              <a:ea typeface="Times New Roman" panose="02020603050405020304" pitchFamily="18" charset="0"/>
            </a:endParaRPr>
          </a:p>
          <a:p>
            <a:pPr lvl="0">
              <a:spcBef>
                <a:spcPts val="200"/>
              </a:spcBef>
              <a:spcAft>
                <a:spcPts val="400"/>
              </a:spcAft>
              <a:buClr>
                <a:srgbClr val="F0001E"/>
              </a:buClr>
              <a:buSzPct val="90000"/>
            </a:pPr>
            <a:r>
              <a:rPr lang="en-US" sz="1100" dirty="0"/>
              <a:t>CPI dropped at a fast pace in the first months of the year printing at </a:t>
            </a:r>
            <a:r>
              <a:rPr lang="en-US" sz="1100" dirty="0" smtClean="0"/>
              <a:t>+2.6% </a:t>
            </a:r>
            <a:r>
              <a:rPr lang="en-US" sz="1100" dirty="0"/>
              <a:t>y/y at </a:t>
            </a:r>
            <a:r>
              <a:rPr lang="en-US" sz="1100" dirty="0" smtClean="0"/>
              <a:t>June 2020 end </a:t>
            </a:r>
            <a:r>
              <a:rPr lang="en-US" sz="1100" dirty="0"/>
              <a:t>(vs 4.0% at Dec-19 </a:t>
            </a:r>
            <a:r>
              <a:rPr lang="en-US" sz="1100" dirty="0" smtClean="0"/>
              <a:t>end), on disinflationary </a:t>
            </a:r>
            <a:r>
              <a:rPr lang="en-US" sz="1100" dirty="0"/>
              <a:t>base </a:t>
            </a:r>
            <a:r>
              <a:rPr lang="en-US" sz="1100" dirty="0" smtClean="0"/>
              <a:t>effects, the </a:t>
            </a:r>
            <a:r>
              <a:rPr lang="en-US" sz="1100" dirty="0"/>
              <a:t>plunge in </a:t>
            </a:r>
            <a:r>
              <a:rPr lang="en-US" sz="1100" dirty="0" smtClean="0"/>
              <a:t>oil </a:t>
            </a:r>
            <a:r>
              <a:rPr lang="en-US" sz="1100" dirty="0"/>
              <a:t>price, </a:t>
            </a:r>
            <a:r>
              <a:rPr lang="en-US" sz="1100" dirty="0" smtClean="0"/>
              <a:t>the </a:t>
            </a:r>
            <a:r>
              <a:rPr lang="en-US" sz="1100" dirty="0"/>
              <a:t>removal of the special excise duty on motor fuels, </a:t>
            </a:r>
            <a:r>
              <a:rPr lang="en-US" sz="1100" dirty="0" smtClean="0"/>
              <a:t>outpacing </a:t>
            </a:r>
            <a:r>
              <a:rPr lang="en-US" sz="1100" dirty="0"/>
              <a:t>strong food inflation generated by Covid-19 outbreak</a:t>
            </a:r>
          </a:p>
        </p:txBody>
      </p:sp>
      <p:sp>
        <p:nvSpPr>
          <p:cNvPr id="4" name="Rectangle 3"/>
          <p:cNvSpPr/>
          <p:nvPr/>
        </p:nvSpPr>
        <p:spPr>
          <a:xfrm>
            <a:off x="265331" y="4000174"/>
            <a:ext cx="4572000" cy="261610"/>
          </a:xfrm>
          <a:prstGeom prst="rect">
            <a:avLst/>
          </a:prstGeom>
        </p:spPr>
        <p:txBody>
          <a:bodyPr>
            <a:spAutoFit/>
          </a:bodyPr>
          <a:lstStyle/>
          <a:p>
            <a:pPr lvl="0">
              <a:spcBef>
                <a:spcPts val="200"/>
              </a:spcBef>
              <a:spcAft>
                <a:spcPts val="400"/>
              </a:spcAft>
              <a:buClr>
                <a:srgbClr val="F0001E"/>
              </a:buClr>
              <a:buSzPct val="90000"/>
            </a:pPr>
            <a:r>
              <a:rPr lang="en-US" sz="1100" b="1" dirty="0" smtClean="0">
                <a:solidFill>
                  <a:srgbClr val="E60028"/>
                </a:solidFill>
                <a:latin typeface="Arial" panose="020B0604020202020204" pitchFamily="34" charset="0"/>
                <a:ea typeface="Times New Roman" panose="02020603050405020304" pitchFamily="18" charset="0"/>
              </a:rPr>
              <a:t>2020 GDP expected to drop by 6%-7%*</a:t>
            </a:r>
            <a:endParaRPr lang="en-US" sz="1100" b="1" dirty="0">
              <a:solidFill>
                <a:srgbClr val="E60028"/>
              </a:solidFill>
              <a:latin typeface="Arial" panose="020B0604020202020204" pitchFamily="34" charset="0"/>
              <a:ea typeface="Times New Roman" panose="02020603050405020304" pitchFamily="18" charset="0"/>
            </a:endParaRPr>
          </a:p>
        </p:txBody>
      </p:sp>
      <p:sp>
        <p:nvSpPr>
          <p:cNvPr id="10" name="TextBox 9"/>
          <p:cNvSpPr txBox="1"/>
          <p:nvPr/>
        </p:nvSpPr>
        <p:spPr>
          <a:xfrm>
            <a:off x="312847" y="5992452"/>
            <a:ext cx="7259386" cy="241980"/>
          </a:xfrm>
          <a:prstGeom prst="rect">
            <a:avLst/>
          </a:prstGeom>
          <a:noFill/>
        </p:spPr>
        <p:txBody>
          <a:bodyPr wrap="square" lIns="36000" tIns="36000" rIns="36000" bIns="36000" rtlCol="0" anchor="ctr">
            <a:spAutoFit/>
          </a:bodyPr>
          <a:lstStyle/>
          <a:p>
            <a:pPr lvl="0">
              <a:spcBef>
                <a:spcPts val="200"/>
              </a:spcBef>
              <a:spcAft>
                <a:spcPts val="400"/>
              </a:spcAft>
              <a:buClr>
                <a:srgbClr val="F0001E"/>
              </a:buClr>
              <a:buSzPct val="90000"/>
            </a:pPr>
            <a:r>
              <a:rPr lang="en-US" sz="1100" i="1" dirty="0" smtClean="0"/>
              <a:t>* In a scenario of continued progressive lifting of restrictions</a:t>
            </a:r>
            <a:endParaRPr lang="en-US" sz="1100" i="1" dirty="0"/>
          </a:p>
        </p:txBody>
      </p:sp>
      <p:pic>
        <p:nvPicPr>
          <p:cNvPr id="7" name="Picture 6"/>
          <p:cNvPicPr/>
          <p:nvPr>
            <p:extLst/>
          </p:nvPr>
        </p:nvPicPr>
        <p:blipFill>
          <a:blip r:embed="rId2"/>
          <a:stretch>
            <a:fillRect/>
          </a:stretch>
        </p:blipFill>
        <p:spPr>
          <a:xfrm>
            <a:off x="5400675" y="1916113"/>
            <a:ext cx="3132138" cy="2317750"/>
          </a:xfrm>
          <a:prstGeom prst="rect">
            <a:avLst/>
          </a:prstGeom>
        </p:spPr>
      </p:pic>
    </p:spTree>
    <p:extLst>
      <p:ext uri="{BB962C8B-B14F-4D97-AF65-F5344CB8AC3E}">
        <p14:creationId xmlns:p14="http://schemas.microsoft.com/office/powerpoint/2010/main" val="4278727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09" y="265734"/>
            <a:ext cx="8424381" cy="319639"/>
          </a:xfrm>
        </p:spPr>
        <p:txBody>
          <a:bodyPr/>
          <a:lstStyle/>
          <a:p>
            <a:pPr algn="l"/>
            <a:r>
              <a:rPr lang="en-US" dirty="0" smtClean="0">
                <a:solidFill>
                  <a:srgbClr val="E60028"/>
                </a:solidFill>
              </a:rPr>
              <a:t>Rate cut and quantitative easing in place</a:t>
            </a:r>
            <a:endParaRPr lang="en-US" dirty="0">
              <a:solidFill>
                <a:srgbClr val="E60028"/>
              </a:solidFill>
            </a:endParaRPr>
          </a:p>
        </p:txBody>
      </p:sp>
      <p:sp>
        <p:nvSpPr>
          <p:cNvPr id="7" name="Text Placeholder 6"/>
          <p:cNvSpPr>
            <a:spLocks noGrp="1"/>
          </p:cNvSpPr>
          <p:nvPr>
            <p:ph type="body" sz="quarter" idx="21"/>
          </p:nvPr>
        </p:nvSpPr>
        <p:spPr>
          <a:xfrm>
            <a:off x="4890503" y="1882606"/>
            <a:ext cx="4154463" cy="2152484"/>
          </a:xfrm>
        </p:spPr>
        <p:txBody>
          <a:bodyPr/>
          <a:lstStyle/>
          <a:p>
            <a:endParaRPr lang="en-US" dirty="0"/>
          </a:p>
        </p:txBody>
      </p:sp>
      <p:sp>
        <p:nvSpPr>
          <p:cNvPr id="8" name="Text Placeholder 7"/>
          <p:cNvSpPr>
            <a:spLocks noGrp="1"/>
          </p:cNvSpPr>
          <p:nvPr>
            <p:ph type="body" sz="quarter" idx="22"/>
          </p:nvPr>
        </p:nvSpPr>
        <p:spPr>
          <a:xfrm>
            <a:off x="6028350" y="1778952"/>
            <a:ext cx="2113326" cy="229028"/>
          </a:xfrm>
        </p:spPr>
        <p:txBody>
          <a:bodyPr/>
          <a:lstStyle/>
          <a:p>
            <a:r>
              <a:rPr lang="fr-FR" dirty="0" smtClean="0"/>
              <a:t>INTEREST RATE ENVIRONMENT</a:t>
            </a:r>
            <a:endParaRPr lang="en-US" dirty="0" smtClean="0"/>
          </a:p>
        </p:txBody>
      </p:sp>
      <p:sp>
        <p:nvSpPr>
          <p:cNvPr id="18" name="TextBox 17"/>
          <p:cNvSpPr txBox="1"/>
          <p:nvPr/>
        </p:nvSpPr>
        <p:spPr>
          <a:xfrm>
            <a:off x="314894" y="1343762"/>
            <a:ext cx="4381967" cy="2981192"/>
          </a:xfrm>
          <a:prstGeom prst="rect">
            <a:avLst/>
          </a:prstGeom>
          <a:noFill/>
        </p:spPr>
        <p:txBody>
          <a:bodyPr wrap="square" lIns="36000" tIns="36000" rIns="36000" bIns="36000" rtlCol="0" anchor="ctr">
            <a:spAutoFit/>
          </a:bodyPr>
          <a:lstStyle/>
          <a:p>
            <a:pPr lvl="0">
              <a:lnSpc>
                <a:spcPts val="1200"/>
              </a:lnSpc>
              <a:spcBef>
                <a:spcPts val="400"/>
              </a:spcBef>
              <a:spcAft>
                <a:spcPts val="600"/>
              </a:spcAft>
              <a:buClr>
                <a:srgbClr val="F0001E"/>
              </a:buClr>
              <a:buSzPct val="90000"/>
              <a:defRPr/>
            </a:pPr>
            <a:r>
              <a:rPr lang="en-US" sz="1200" b="1" dirty="0">
                <a:solidFill>
                  <a:srgbClr val="E60028"/>
                </a:solidFill>
                <a:latin typeface="Arial" panose="020B0604020202020204" pitchFamily="34" charset="0"/>
                <a:ea typeface="Times New Roman" panose="02020603050405020304" pitchFamily="18" charset="0"/>
              </a:rPr>
              <a:t>Policy </a:t>
            </a:r>
            <a:r>
              <a:rPr lang="en-US" sz="1200" b="1" dirty="0" smtClean="0">
                <a:solidFill>
                  <a:srgbClr val="E60028"/>
                </a:solidFill>
                <a:latin typeface="Arial" panose="020B0604020202020204" pitchFamily="34" charset="0"/>
                <a:ea typeface="Times New Roman" panose="02020603050405020304" pitchFamily="18" charset="0"/>
              </a:rPr>
              <a:t>rate cut</a:t>
            </a:r>
            <a:endParaRPr lang="en-US" sz="1200" b="1" dirty="0">
              <a:solidFill>
                <a:srgbClr val="E60028"/>
              </a:solidFill>
              <a:latin typeface="Arial" panose="020B0604020202020204" pitchFamily="34" charset="0"/>
              <a:ea typeface="Times New Roman" panose="02020603050405020304" pitchFamily="18" charset="0"/>
            </a:endParaRPr>
          </a:p>
          <a:p>
            <a:pPr lvl="0">
              <a:spcAft>
                <a:spcPts val="400"/>
              </a:spcAft>
              <a:buClr>
                <a:srgbClr val="F0001E"/>
              </a:buClr>
              <a:buSzPct val="90000"/>
            </a:pPr>
            <a:r>
              <a:rPr lang="en-US" sz="1100" dirty="0" smtClean="0"/>
              <a:t>To </a:t>
            </a:r>
            <a:r>
              <a:rPr lang="en-US" sz="1100" dirty="0"/>
              <a:t>support the economy in the context of unfolding COVID-19 epidemic, the central bank reduced the monetary policy rate </a:t>
            </a:r>
            <a:r>
              <a:rPr lang="en-US" sz="1100" dirty="0" smtClean="0"/>
              <a:t>twice this year </a:t>
            </a:r>
            <a:r>
              <a:rPr lang="en-US" sz="1100" dirty="0"/>
              <a:t>to </a:t>
            </a:r>
            <a:r>
              <a:rPr lang="en-US" sz="1100" dirty="0" smtClean="0"/>
              <a:t>1.75%, 75 </a:t>
            </a:r>
            <a:r>
              <a:rPr lang="en-US" sz="1100" dirty="0"/>
              <a:t>basis points </a:t>
            </a:r>
            <a:r>
              <a:rPr lang="en-US" sz="1100" dirty="0" smtClean="0"/>
              <a:t>under 2019 level</a:t>
            </a:r>
          </a:p>
          <a:p>
            <a:pPr lvl="0">
              <a:spcAft>
                <a:spcPts val="400"/>
              </a:spcAft>
              <a:buClr>
                <a:srgbClr val="F0001E"/>
              </a:buClr>
              <a:buSzPct val="90000"/>
            </a:pPr>
            <a:endParaRPr lang="en-US" sz="1100" b="1" dirty="0" smtClean="0">
              <a:solidFill>
                <a:srgbClr val="E60028"/>
              </a:solidFill>
              <a:latin typeface="Arial" panose="020B0604020202020204" pitchFamily="34" charset="0"/>
              <a:ea typeface="Times New Roman" panose="02020603050405020304" pitchFamily="18" charset="0"/>
            </a:endParaRPr>
          </a:p>
          <a:p>
            <a:pPr>
              <a:spcAft>
                <a:spcPts val="400"/>
              </a:spcAft>
              <a:buClr>
                <a:srgbClr val="F0001E"/>
              </a:buClr>
              <a:buSzPct val="90000"/>
            </a:pPr>
            <a:r>
              <a:rPr lang="en-US" sz="1100" b="1" dirty="0" smtClean="0">
                <a:solidFill>
                  <a:srgbClr val="E60028"/>
                </a:solidFill>
                <a:latin typeface="Arial" panose="020B0604020202020204" pitchFamily="34" charset="0"/>
                <a:ea typeface="Times New Roman" panose="02020603050405020304" pitchFamily="18" charset="0"/>
              </a:rPr>
              <a:t>Quantitative easing</a:t>
            </a:r>
            <a:endParaRPr lang="en-US" sz="1100" b="1" dirty="0">
              <a:solidFill>
                <a:srgbClr val="E60028"/>
              </a:solidFill>
              <a:latin typeface="Arial" panose="020B0604020202020204" pitchFamily="34" charset="0"/>
              <a:ea typeface="Times New Roman" panose="02020603050405020304" pitchFamily="18" charset="0"/>
            </a:endParaRPr>
          </a:p>
          <a:p>
            <a:pPr lvl="0">
              <a:spcAft>
                <a:spcPts val="400"/>
              </a:spcAft>
              <a:buClr>
                <a:srgbClr val="F0001E"/>
              </a:buClr>
              <a:buSzPct val="90000"/>
            </a:pPr>
            <a:r>
              <a:rPr lang="en-US" sz="1100" dirty="0" smtClean="0"/>
              <a:t>NBR </a:t>
            </a:r>
            <a:r>
              <a:rPr lang="en-US" sz="1100" dirty="0"/>
              <a:t>announced an unprecedented measure of purchasing RON denominated government </a:t>
            </a:r>
            <a:r>
              <a:rPr lang="en-US" sz="1100" dirty="0" smtClean="0"/>
              <a:t>bonds and stated </a:t>
            </a:r>
            <a:r>
              <a:rPr lang="en-US" sz="1100" dirty="0"/>
              <a:t>that it shall provide </a:t>
            </a:r>
            <a:r>
              <a:rPr lang="en-US" sz="1100" dirty="0" smtClean="0"/>
              <a:t>necessary liquidity </a:t>
            </a:r>
            <a:r>
              <a:rPr lang="en-US" sz="1100" dirty="0"/>
              <a:t>to financial institutions </a:t>
            </a:r>
            <a:r>
              <a:rPr lang="en-US" sz="1100" dirty="0" smtClean="0"/>
              <a:t>through </a:t>
            </a:r>
            <a:r>
              <a:rPr lang="en-US" sz="1100" dirty="0"/>
              <a:t>repo </a:t>
            </a:r>
            <a:r>
              <a:rPr lang="en-US" sz="1100" dirty="0" smtClean="0"/>
              <a:t>operations</a:t>
            </a:r>
          </a:p>
          <a:p>
            <a:pPr lvl="0">
              <a:spcAft>
                <a:spcPts val="400"/>
              </a:spcAft>
              <a:buClr>
                <a:srgbClr val="F0001E"/>
              </a:buClr>
              <a:buSzPct val="90000"/>
            </a:pPr>
            <a:endParaRPr lang="en-US" sz="1100" dirty="0"/>
          </a:p>
          <a:p>
            <a:pPr lvl="0">
              <a:spcAft>
                <a:spcPts val="400"/>
              </a:spcAft>
              <a:buClr>
                <a:srgbClr val="F0001E"/>
              </a:buClr>
              <a:buSzPct val="90000"/>
            </a:pPr>
            <a:r>
              <a:rPr lang="en-US" sz="1100" dirty="0"/>
              <a:t>Before the outbreak, NBR decided to lower the level of the minimum reserve requirements on FCY denominated liabilities </a:t>
            </a:r>
            <a:r>
              <a:rPr lang="en-US" sz="1100" dirty="0" smtClean="0"/>
              <a:t>to 6% (down </a:t>
            </a:r>
            <a:r>
              <a:rPr lang="en-US" sz="1100" dirty="0"/>
              <a:t>from </a:t>
            </a:r>
            <a:r>
              <a:rPr lang="en-US" sz="1100" dirty="0" smtClean="0"/>
              <a:t>8%) starting </a:t>
            </a:r>
            <a:r>
              <a:rPr lang="en-US" sz="1100" dirty="0"/>
              <a:t>February 2020, keeping the existing level for RON denominated </a:t>
            </a:r>
            <a:r>
              <a:rPr lang="en-US" sz="1100" dirty="0" smtClean="0"/>
              <a:t>liabilities </a:t>
            </a:r>
            <a:r>
              <a:rPr lang="en-US" sz="1100" dirty="0"/>
              <a:t>at 8</a:t>
            </a:r>
            <a:r>
              <a:rPr lang="en-US" sz="1100" dirty="0" smtClean="0"/>
              <a:t>%</a:t>
            </a:r>
            <a:endParaRPr lang="en-US" sz="1100" dirty="0"/>
          </a:p>
          <a:p>
            <a:pPr lvl="0">
              <a:spcAft>
                <a:spcPts val="400"/>
              </a:spcAft>
              <a:buClr>
                <a:srgbClr val="F0001E"/>
              </a:buClr>
              <a:buSzPct val="90000"/>
            </a:pPr>
            <a:endParaRPr lang="en-US" sz="1100" dirty="0"/>
          </a:p>
        </p:txBody>
      </p:sp>
      <p:sp>
        <p:nvSpPr>
          <p:cNvPr id="23" name="TextBox 22"/>
          <p:cNvSpPr txBox="1"/>
          <p:nvPr/>
        </p:nvSpPr>
        <p:spPr>
          <a:xfrm>
            <a:off x="314894" y="4279671"/>
            <a:ext cx="4381967" cy="965255"/>
          </a:xfrm>
          <a:prstGeom prst="rect">
            <a:avLst/>
          </a:prstGeom>
          <a:noFill/>
        </p:spPr>
        <p:txBody>
          <a:bodyPr wrap="square" lIns="36000" tIns="36000" rIns="36000" bIns="36000" rtlCol="0" anchor="ctr">
            <a:spAutoFit/>
          </a:bodyPr>
          <a:lstStyle/>
          <a:p>
            <a:pPr>
              <a:lnSpc>
                <a:spcPts val="1200"/>
              </a:lnSpc>
              <a:spcBef>
                <a:spcPts val="400"/>
              </a:spcBef>
              <a:spcAft>
                <a:spcPts val="600"/>
              </a:spcAft>
              <a:buClr>
                <a:srgbClr val="F0001E"/>
              </a:buClr>
              <a:buSzPct val="90000"/>
              <a:defRPr/>
            </a:pPr>
            <a:r>
              <a:rPr lang="en-US" sz="1200" b="1" dirty="0" smtClean="0">
                <a:solidFill>
                  <a:srgbClr val="E60028"/>
                </a:solidFill>
                <a:latin typeface="Arial" panose="020B0604020202020204" pitchFamily="34" charset="0"/>
                <a:ea typeface="Times New Roman" panose="02020603050405020304" pitchFamily="18" charset="0"/>
              </a:rPr>
              <a:t>Interbank </a:t>
            </a:r>
            <a:r>
              <a:rPr lang="en-US" sz="1200" b="1" dirty="0">
                <a:solidFill>
                  <a:srgbClr val="E60028"/>
                </a:solidFill>
                <a:latin typeface="Arial" panose="020B0604020202020204" pitchFamily="34" charset="0"/>
                <a:ea typeface="Times New Roman" panose="02020603050405020304" pitchFamily="18" charset="0"/>
              </a:rPr>
              <a:t>RON interest </a:t>
            </a:r>
            <a:r>
              <a:rPr lang="en-US" sz="1200" b="1" dirty="0" smtClean="0">
                <a:solidFill>
                  <a:srgbClr val="E60028"/>
                </a:solidFill>
                <a:latin typeface="Arial" panose="020B0604020202020204" pitchFamily="34" charset="0"/>
                <a:ea typeface="Times New Roman" panose="02020603050405020304" pitchFamily="18" charset="0"/>
              </a:rPr>
              <a:t>rates followed the downward key rate</a:t>
            </a:r>
            <a:endParaRPr lang="en-US" sz="1200" b="1" dirty="0">
              <a:solidFill>
                <a:srgbClr val="E60028"/>
              </a:solidFill>
              <a:latin typeface="Arial" panose="020B0604020202020204" pitchFamily="34" charset="0"/>
              <a:ea typeface="Times New Roman" panose="02020603050405020304" pitchFamily="18" charset="0"/>
            </a:endParaRPr>
          </a:p>
          <a:p>
            <a:pPr lvl="0">
              <a:spcAft>
                <a:spcPts val="400"/>
              </a:spcAft>
              <a:buClr>
                <a:srgbClr val="F0001E"/>
              </a:buClr>
              <a:buSzPct val="90000"/>
            </a:pPr>
            <a:r>
              <a:rPr lang="en-US" sz="1100" kern="0" dirty="0" smtClean="0"/>
              <a:t>Following policy rate cut, interbank rates dropped and ROBOR 3M decreased to 2.2% </a:t>
            </a:r>
            <a:r>
              <a:rPr lang="en-US" sz="1100" kern="0" dirty="0"/>
              <a:t>at Jun-20 end (average ROBOR 3M at </a:t>
            </a:r>
            <a:r>
              <a:rPr lang="en-US" sz="1100" kern="0" dirty="0" smtClean="0"/>
              <a:t>2.72% </a:t>
            </a:r>
            <a:r>
              <a:rPr lang="en-US" sz="1100" kern="0" dirty="0"/>
              <a:t>in H1 2020, -</a:t>
            </a:r>
            <a:r>
              <a:rPr lang="en-US" sz="1100" kern="0" dirty="0" smtClean="0"/>
              <a:t>48 </a:t>
            </a:r>
            <a:r>
              <a:rPr lang="en-US" sz="1100" kern="0" dirty="0"/>
              <a:t>bps YoY)</a:t>
            </a:r>
            <a:r>
              <a:rPr lang="en-US" sz="1100" kern="0" dirty="0" smtClean="0"/>
              <a:t>	</a:t>
            </a:r>
          </a:p>
        </p:txBody>
      </p:sp>
      <p:pic>
        <p:nvPicPr>
          <p:cNvPr id="4" name="Picture 3"/>
          <p:cNvPicPr/>
          <p:nvPr>
            <p:extLst/>
          </p:nvPr>
        </p:nvPicPr>
        <p:blipFill>
          <a:blip r:embed="rId2"/>
          <a:stretch>
            <a:fillRect/>
          </a:stretch>
        </p:blipFill>
        <p:spPr>
          <a:xfrm>
            <a:off x="4960938" y="2190750"/>
            <a:ext cx="4013200" cy="1660525"/>
          </a:xfrm>
          <a:prstGeom prst="rect">
            <a:avLst/>
          </a:prstGeom>
        </p:spPr>
      </p:pic>
    </p:spTree>
    <p:extLst>
      <p:ext uri="{BB962C8B-B14F-4D97-AF65-F5344CB8AC3E}">
        <p14:creationId xmlns:p14="http://schemas.microsoft.com/office/powerpoint/2010/main" val="421330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5" y="270658"/>
            <a:ext cx="8424381" cy="319639"/>
          </a:xfrm>
        </p:spPr>
        <p:txBody>
          <a:bodyPr/>
          <a:lstStyle/>
          <a:p>
            <a:pPr algn="l"/>
            <a:r>
              <a:rPr lang="en-US" dirty="0" smtClean="0">
                <a:solidFill>
                  <a:srgbClr val="DE0025"/>
                </a:solidFill>
              </a:rPr>
              <a:t>EXTENSIVE </a:t>
            </a:r>
            <a:r>
              <a:rPr lang="en-US" dirty="0">
                <a:solidFill>
                  <a:srgbClr val="DE0025"/>
                </a:solidFill>
              </a:rPr>
              <a:t>POLICY OFFSET</a:t>
            </a:r>
          </a:p>
        </p:txBody>
      </p:sp>
      <p:sp>
        <p:nvSpPr>
          <p:cNvPr id="24" name="TextBox 23"/>
          <p:cNvSpPr txBox="1"/>
          <p:nvPr/>
        </p:nvSpPr>
        <p:spPr>
          <a:xfrm>
            <a:off x="366404" y="1145693"/>
            <a:ext cx="8424382" cy="4029734"/>
          </a:xfrm>
          <a:prstGeom prst="rect">
            <a:avLst/>
          </a:prstGeom>
          <a:noFill/>
        </p:spPr>
        <p:txBody>
          <a:bodyPr wrap="square" lIns="33231" tIns="33231" rIns="33231" bIns="33231" rtlCol="0" anchor="ctr">
            <a:spAutoFit/>
          </a:bodyPr>
          <a:lstStyle/>
          <a:p>
            <a:pPr algn="just">
              <a:buSzPct val="90000"/>
            </a:pPr>
            <a:r>
              <a:rPr lang="en-US" sz="1100" b="1" dirty="0" smtClean="0">
                <a:solidFill>
                  <a:schemeClr val="bg2"/>
                </a:solidFill>
                <a:latin typeface="Arial" panose="020B0604020202020204" pitchFamily="34" charset="0"/>
                <a:cs typeface="Arial" panose="020B0604020202020204" pitchFamily="34" charset="0"/>
              </a:rPr>
              <a:t>Relief measures to support the economy</a:t>
            </a:r>
          </a:p>
          <a:p>
            <a:pPr algn="just">
              <a:buSzPct val="90000"/>
            </a:pPr>
            <a:endParaRPr lang="en-US" sz="1100" dirty="0" smtClean="0">
              <a:latin typeface="Arial" panose="020B0604020202020204" pitchFamily="34" charset="0"/>
              <a:cs typeface="Arial" panose="020B0604020202020204" pitchFamily="34" charset="0"/>
            </a:endParaRPr>
          </a:p>
          <a:p>
            <a:pPr indent="-158265">
              <a:spcBef>
                <a:spcPts val="600"/>
              </a:spcBef>
              <a:buClr>
                <a:schemeClr val="bg2"/>
              </a:buClr>
              <a:buSzPct val="90000"/>
              <a:buFont typeface="Wingdings" panose="05000000000000000000" pitchFamily="2" charset="2"/>
              <a:buChar char="§"/>
            </a:pPr>
            <a:r>
              <a:rPr lang="en-US" sz="1100" dirty="0" smtClean="0">
                <a:latin typeface="Arial" panose="020B0604020202020204" pitchFamily="34" charset="0"/>
                <a:cs typeface="Arial" panose="020B0604020202020204" pitchFamily="34" charset="0"/>
              </a:rPr>
              <a:t>Loan </a:t>
            </a:r>
            <a:r>
              <a:rPr lang="en-US" sz="1100" dirty="0">
                <a:latin typeface="Arial" panose="020B0604020202020204" pitchFamily="34" charset="0"/>
                <a:cs typeface="Arial" panose="020B0604020202020204" pitchFamily="34" charset="0"/>
              </a:rPr>
              <a:t>facility program (IMM INVEST) : envelop of </a:t>
            </a:r>
            <a:r>
              <a:rPr lang="en-US" sz="1100" dirty="0" smtClean="0">
                <a:latin typeface="Arial" panose="020B0604020202020204" pitchFamily="34" charset="0"/>
                <a:cs typeface="Arial" panose="020B0604020202020204" pitchFamily="34" charset="0"/>
              </a:rPr>
              <a:t>EUR 3 </a:t>
            </a:r>
            <a:r>
              <a:rPr lang="en-US" sz="1100" dirty="0" err="1" smtClean="0">
                <a:latin typeface="Arial" panose="020B0604020202020204" pitchFamily="34" charset="0"/>
                <a:cs typeface="Arial" panose="020B0604020202020204" pitchFamily="34" charset="0"/>
              </a:rPr>
              <a:t>bn</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of state guarantee and interest subsidies to support SME sector financing</a:t>
            </a:r>
          </a:p>
          <a:p>
            <a:pPr indent="-158265">
              <a:spcBef>
                <a:spcPts val="600"/>
              </a:spcBef>
              <a:buClr>
                <a:schemeClr val="bg2"/>
              </a:buClr>
              <a:buSzPct val="90000"/>
              <a:buFont typeface="Wingdings" panose="05000000000000000000" pitchFamily="2" charset="2"/>
              <a:buChar char="§"/>
            </a:pPr>
            <a:r>
              <a:rPr lang="en-US" sz="1100" dirty="0">
                <a:latin typeface="Arial" panose="020B0604020202020204" pitchFamily="34" charset="0"/>
                <a:cs typeface="Arial" panose="020B0604020202020204" pitchFamily="34" charset="0"/>
              </a:rPr>
              <a:t>Income supporting measures : indemnity for technical unemployment (amounting to 75% of the net salary, capped at 75% of the average salary in the economy) for </a:t>
            </a:r>
            <a:r>
              <a:rPr lang="en-US" sz="1100" dirty="0" smtClean="0">
                <a:latin typeface="Arial" panose="020B0604020202020204" pitchFamily="34" charset="0"/>
                <a:cs typeface="Arial" panose="020B0604020202020204" pitchFamily="34" charset="0"/>
              </a:rPr>
              <a:t>employees </a:t>
            </a:r>
            <a:r>
              <a:rPr lang="en-US" sz="1100" dirty="0">
                <a:latin typeface="Arial" panose="020B0604020202020204" pitchFamily="34" charset="0"/>
                <a:cs typeface="Arial" panose="020B0604020202020204" pitchFamily="34" charset="0"/>
              </a:rPr>
              <a:t>of companies affected by the crisis</a:t>
            </a:r>
          </a:p>
          <a:p>
            <a:pPr indent="-158265">
              <a:spcBef>
                <a:spcPts val="600"/>
              </a:spcBef>
              <a:buClr>
                <a:schemeClr val="bg2"/>
              </a:buClr>
              <a:buSzPct val="90000"/>
              <a:buFont typeface="Wingdings" panose="05000000000000000000" pitchFamily="2" charset="2"/>
              <a:buChar char="§"/>
            </a:pPr>
            <a:r>
              <a:rPr lang="en-US" sz="1100" dirty="0">
                <a:latin typeface="Arial" panose="020B0604020202020204" pitchFamily="34" charset="0"/>
                <a:cs typeface="Arial" panose="020B0604020202020204" pitchFamily="34" charset="0"/>
              </a:rPr>
              <a:t>Debt moratorium for individuals &amp; companies </a:t>
            </a:r>
            <a:r>
              <a:rPr lang="en-US" sz="1100" dirty="0" smtClean="0">
                <a:latin typeface="Arial" panose="020B0604020202020204" pitchFamily="34" charset="0"/>
                <a:cs typeface="Arial" panose="020B0604020202020204" pitchFamily="34" charset="0"/>
              </a:rPr>
              <a:t>hit </a:t>
            </a:r>
            <a:r>
              <a:rPr lang="en-US" sz="1100" dirty="0">
                <a:latin typeface="Arial" panose="020B0604020202020204" pitchFamily="34" charset="0"/>
                <a:cs typeface="Arial" panose="020B0604020202020204" pitchFamily="34" charset="0"/>
              </a:rPr>
              <a:t>by the crisis (OUG 37</a:t>
            </a:r>
            <a:r>
              <a:rPr lang="en-US" sz="1100" dirty="0" smtClean="0">
                <a:latin typeface="Arial" panose="020B0604020202020204" pitchFamily="34" charset="0"/>
                <a:cs typeface="Arial" panose="020B0604020202020204" pitchFamily="34" charset="0"/>
              </a:rPr>
              <a:t>)</a:t>
            </a:r>
          </a:p>
          <a:p>
            <a:pPr marL="519113" indent="-227013">
              <a:buFont typeface="Wingdings" panose="05000000000000000000" pitchFamily="2" charset="2"/>
              <a:buChar char="ü"/>
            </a:pPr>
            <a:r>
              <a:rPr lang="en-US" sz="1100" dirty="0"/>
              <a:t>Grace period up to 9 months (not beyond 2020 end)</a:t>
            </a:r>
          </a:p>
          <a:p>
            <a:pPr marL="519113" indent="-227013">
              <a:buFont typeface="Wingdings" panose="05000000000000000000" pitchFamily="2" charset="2"/>
              <a:buChar char="ü"/>
            </a:pPr>
            <a:r>
              <a:rPr lang="en-US" sz="1100" dirty="0"/>
              <a:t>Interest accrued (capitalized for consumer loans, repaid in 60 equal installments for housing loans</a:t>
            </a:r>
            <a:r>
              <a:rPr lang="en-US" sz="1100" dirty="0" smtClean="0"/>
              <a:t>)</a:t>
            </a:r>
            <a:endParaRPr lang="en-US" sz="1100" dirty="0"/>
          </a:p>
          <a:p>
            <a:pPr marL="519113" indent="-227013">
              <a:buFont typeface="Wingdings" panose="05000000000000000000" pitchFamily="2" charset="2"/>
              <a:buChar char="ü"/>
            </a:pPr>
            <a:r>
              <a:rPr lang="en-US" sz="1100" dirty="0"/>
              <a:t>Available to debtors without day past due (at request date) and affected by the crisis (based on declaration for individuals, loss of 25% of revenues for companies)</a:t>
            </a:r>
          </a:p>
          <a:p>
            <a:pPr marL="519113" indent="-227013">
              <a:buFont typeface="Wingdings" panose="05000000000000000000" pitchFamily="2" charset="2"/>
              <a:buChar char="ü"/>
            </a:pPr>
            <a:r>
              <a:rPr lang="en-US" sz="1100" dirty="0"/>
              <a:t>No triggered reclassification as non-performing, consistent with EU regulators’ </a:t>
            </a:r>
            <a:r>
              <a:rPr lang="en-US" sz="1100" dirty="0" smtClean="0"/>
              <a:t>position</a:t>
            </a:r>
            <a:endParaRPr lang="en-US" sz="1100" dirty="0">
              <a:latin typeface="Arial" panose="020B0604020202020204" pitchFamily="34" charset="0"/>
              <a:cs typeface="Arial" panose="020B0604020202020204" pitchFamily="34" charset="0"/>
            </a:endParaRPr>
          </a:p>
          <a:p>
            <a:pPr indent="-158265">
              <a:spcBef>
                <a:spcPts val="600"/>
              </a:spcBef>
              <a:buClr>
                <a:schemeClr val="bg2"/>
              </a:buClr>
              <a:buSzPct val="90000"/>
              <a:buFont typeface="Wingdings" panose="05000000000000000000" pitchFamily="2" charset="2"/>
              <a:buChar char="§"/>
            </a:pPr>
            <a:r>
              <a:rPr lang="en-US" sz="1100" dirty="0" smtClean="0">
                <a:latin typeface="Arial" panose="020B0604020202020204" pitchFamily="34" charset="0"/>
                <a:cs typeface="Arial" panose="020B0604020202020204" pitchFamily="34" charset="0"/>
              </a:rPr>
              <a:t>Flexibility </a:t>
            </a:r>
            <a:r>
              <a:rPr lang="en-US" sz="1100" dirty="0">
                <a:latin typeface="Arial" panose="020B0604020202020204" pitchFamily="34" charset="0"/>
                <a:cs typeface="Arial" panose="020B0604020202020204" pitchFamily="34" charset="0"/>
              </a:rPr>
              <a:t>for the payment of social and tax </a:t>
            </a:r>
            <a:r>
              <a:rPr lang="en-US" sz="1100" dirty="0" smtClean="0">
                <a:latin typeface="Arial" panose="020B0604020202020204" pitchFamily="34" charset="0"/>
                <a:cs typeface="Arial" panose="020B0604020202020204" pitchFamily="34" charset="0"/>
              </a:rPr>
              <a:t>obligations</a:t>
            </a:r>
          </a:p>
          <a:p>
            <a:pPr>
              <a:spcBef>
                <a:spcPts val="600"/>
              </a:spcBef>
              <a:buClr>
                <a:schemeClr val="bg2"/>
              </a:buClr>
              <a:buSzPct val="90000"/>
            </a:pPr>
            <a:endParaRPr lang="en-US" sz="1100" dirty="0" smtClean="0">
              <a:latin typeface="Arial" panose="020B0604020202020204" pitchFamily="34" charset="0"/>
              <a:cs typeface="Arial" panose="020B0604020202020204" pitchFamily="34" charset="0"/>
            </a:endParaRPr>
          </a:p>
          <a:p>
            <a:pPr>
              <a:spcBef>
                <a:spcPts val="300"/>
              </a:spcBef>
              <a:buClr>
                <a:schemeClr val="bg2"/>
              </a:buClr>
              <a:buSzPct val="90000"/>
            </a:pPr>
            <a:r>
              <a:rPr lang="en-US" sz="1100" b="1" dirty="0">
                <a:solidFill>
                  <a:schemeClr val="bg2"/>
                </a:solidFill>
                <a:latin typeface="Arial" panose="020B0604020202020204" pitchFamily="34" charset="0"/>
                <a:cs typeface="Arial" panose="020B0604020202020204" pitchFamily="34" charset="0"/>
              </a:rPr>
              <a:t>National and EU stimulus package</a:t>
            </a:r>
          </a:p>
          <a:p>
            <a:pPr>
              <a:spcBef>
                <a:spcPts val="300"/>
              </a:spcBef>
              <a:buClr>
                <a:schemeClr val="bg2"/>
              </a:buClr>
              <a:buSzPct val="90000"/>
            </a:pPr>
            <a:endParaRPr lang="en-US" sz="1100" b="1" dirty="0" smtClean="0">
              <a:solidFill>
                <a:srgbClr val="FF0000"/>
              </a:solidFill>
              <a:latin typeface="Arial" panose="020B0604020202020204" pitchFamily="34" charset="0"/>
              <a:cs typeface="Arial" panose="020B0604020202020204" pitchFamily="34" charset="0"/>
            </a:endParaRPr>
          </a:p>
          <a:p>
            <a:pPr marL="171450" indent="-171450">
              <a:spcBef>
                <a:spcPts val="300"/>
              </a:spcBef>
              <a:buClr>
                <a:schemeClr val="bg2"/>
              </a:buClr>
              <a:buSzPct val="90000"/>
              <a:buFont typeface="Wingdings" panose="05000000000000000000" pitchFamily="2" charset="2"/>
              <a:buChar char="§"/>
            </a:pPr>
            <a:r>
              <a:rPr lang="en-US" sz="1100" dirty="0" smtClean="0">
                <a:latin typeface="Arial" panose="020B0604020202020204" pitchFamily="34" charset="0"/>
                <a:cs typeface="Arial" panose="020B0604020202020204" pitchFamily="34" charset="0"/>
              </a:rPr>
              <a:t>The Romanian Government </a:t>
            </a:r>
            <a:r>
              <a:rPr lang="en-US" sz="1100" dirty="0">
                <a:latin typeface="Arial" panose="020B0604020202020204" pitchFamily="34" charset="0"/>
                <a:cs typeface="Arial" panose="020B0604020202020204" pitchFamily="34" charset="0"/>
              </a:rPr>
              <a:t>has presented on </a:t>
            </a:r>
            <a:r>
              <a:rPr lang="en-US" sz="1100" dirty="0" smtClean="0">
                <a:latin typeface="Arial" panose="020B0604020202020204" pitchFamily="34" charset="0"/>
                <a:cs typeface="Arial" panose="020B0604020202020204" pitchFamily="34" charset="0"/>
              </a:rPr>
              <a:t>July 2</a:t>
            </a:r>
            <a:r>
              <a:rPr lang="en-US" sz="1100" baseline="30000" dirty="0" smtClean="0">
                <a:latin typeface="Arial" panose="020B0604020202020204" pitchFamily="34" charset="0"/>
                <a:cs typeface="Arial" panose="020B0604020202020204" pitchFamily="34" charset="0"/>
              </a:rPr>
              <a:t>nd</a:t>
            </a:r>
            <a:r>
              <a:rPr lang="en-US" sz="1100" dirty="0" smtClean="0">
                <a:latin typeface="Arial" panose="020B0604020202020204" pitchFamily="34" charset="0"/>
                <a:cs typeface="Arial" panose="020B0604020202020204" pitchFamily="34" charset="0"/>
              </a:rPr>
              <a:t> 2020 </a:t>
            </a:r>
            <a:r>
              <a:rPr lang="en-US" sz="1100" dirty="0">
                <a:latin typeface="Arial" panose="020B0604020202020204" pitchFamily="34" charset="0"/>
                <a:cs typeface="Arial" panose="020B0604020202020204" pitchFamily="34" charset="0"/>
              </a:rPr>
              <a:t>“Rebuilding Romania”, a National Investment and Economic Relaunch Plan, </a:t>
            </a:r>
            <a:r>
              <a:rPr lang="en-US" sz="1100" dirty="0" smtClean="0">
                <a:solidFill>
                  <a:srgbClr val="000000"/>
                </a:solidFill>
                <a:latin typeface="Arial" panose="020B0604020202020204" pitchFamily="34" charset="0"/>
                <a:cs typeface="Arial" panose="020B0604020202020204" pitchFamily="34" charset="0"/>
              </a:rPr>
              <a:t>announced for EUR 100 </a:t>
            </a:r>
            <a:r>
              <a:rPr lang="en-US" sz="1100" dirty="0" err="1" smtClean="0">
                <a:solidFill>
                  <a:srgbClr val="000000"/>
                </a:solidFill>
                <a:latin typeface="Arial" panose="020B0604020202020204" pitchFamily="34" charset="0"/>
                <a:cs typeface="Arial" panose="020B0604020202020204" pitchFamily="34" charset="0"/>
              </a:rPr>
              <a:t>bn</a:t>
            </a:r>
            <a:r>
              <a:rPr lang="en-US" sz="1100" dirty="0" smtClean="0">
                <a:solidFill>
                  <a:srgbClr val="000000"/>
                </a:solidFill>
                <a:latin typeface="Arial" panose="020B0604020202020204" pitchFamily="34" charset="0"/>
                <a:cs typeface="Arial" panose="020B0604020202020204" pitchFamily="34" charset="0"/>
              </a:rPr>
              <a:t>/10 </a:t>
            </a:r>
            <a:r>
              <a:rPr lang="en-US" sz="1100" dirty="0">
                <a:solidFill>
                  <a:srgbClr val="000000"/>
                </a:solidFill>
                <a:latin typeface="Arial" panose="020B0604020202020204" pitchFamily="34" charset="0"/>
                <a:cs typeface="Arial" panose="020B0604020202020204" pitchFamily="34" charset="0"/>
              </a:rPr>
              <a:t>years</a:t>
            </a:r>
            <a:r>
              <a:rPr lang="en-US" sz="1100" dirty="0" smtClean="0">
                <a:solidFill>
                  <a:srgbClr val="000000"/>
                </a:solidFill>
                <a:latin typeface="Arial" panose="020B0604020202020204" pitchFamily="34" charset="0"/>
                <a:cs typeface="Arial" panose="020B0604020202020204" pitchFamily="34" charset="0"/>
              </a:rPr>
              <a:t>.</a:t>
            </a:r>
          </a:p>
          <a:p>
            <a:pPr marL="171450" indent="-171450">
              <a:spcBef>
                <a:spcPts val="300"/>
              </a:spcBef>
              <a:buClr>
                <a:schemeClr val="bg2"/>
              </a:buClr>
              <a:buSzPct val="90000"/>
              <a:buFont typeface="Wingdings" panose="05000000000000000000" pitchFamily="2" charset="2"/>
              <a:buChar char="§"/>
            </a:pPr>
            <a:r>
              <a:rPr lang="en-US" sz="1100" dirty="0" smtClean="0">
                <a:latin typeface="Arial" panose="020B0604020202020204" pitchFamily="34" charset="0"/>
                <a:cs typeface="Arial" panose="020B0604020202020204" pitchFamily="34" charset="0"/>
              </a:rPr>
              <a:t>EU allocated EUR 80 </a:t>
            </a:r>
            <a:r>
              <a:rPr lang="en-US" sz="1100" dirty="0" err="1" smtClean="0">
                <a:latin typeface="Arial" panose="020B0604020202020204" pitchFamily="34" charset="0"/>
                <a:cs typeface="Arial" panose="020B0604020202020204" pitchFamily="34" charset="0"/>
              </a:rPr>
              <a:t>bn</a:t>
            </a:r>
            <a:r>
              <a:rPr lang="en-US" sz="1100" dirty="0" smtClean="0">
                <a:latin typeface="Arial" panose="020B0604020202020204" pitchFamily="34" charset="0"/>
                <a:cs typeface="Arial" panose="020B0604020202020204" pitchFamily="34" charset="0"/>
              </a:rPr>
              <a:t> to Romania (EUR 63 </a:t>
            </a:r>
            <a:r>
              <a:rPr lang="en-US" sz="1100" dirty="0" err="1" smtClean="0">
                <a:latin typeface="Arial" panose="020B0604020202020204" pitchFamily="34" charset="0"/>
                <a:cs typeface="Arial" panose="020B0604020202020204" pitchFamily="34" charset="0"/>
              </a:rPr>
              <a:t>bn</a:t>
            </a:r>
            <a:r>
              <a:rPr lang="en-US" sz="1100" dirty="0" smtClean="0">
                <a:latin typeface="Arial" panose="020B0604020202020204" pitchFamily="34" charset="0"/>
                <a:cs typeface="Arial" panose="020B0604020202020204" pitchFamily="34" charset="0"/>
              </a:rPr>
              <a:t> subsidies and EUR 17 </a:t>
            </a:r>
            <a:r>
              <a:rPr lang="en-US" sz="1100" dirty="0" err="1">
                <a:latin typeface="Arial" panose="020B0604020202020204" pitchFamily="34" charset="0"/>
                <a:cs typeface="Arial" panose="020B0604020202020204" pitchFamily="34" charset="0"/>
              </a:rPr>
              <a:t>bn</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loans) as part of its EUR 750 </a:t>
            </a:r>
            <a:r>
              <a:rPr lang="en-US" sz="1100" dirty="0" err="1" smtClean="0">
                <a:latin typeface="Arial" panose="020B0604020202020204" pitchFamily="34" charset="0"/>
                <a:cs typeface="Arial" panose="020B0604020202020204" pitchFamily="34" charset="0"/>
              </a:rPr>
              <a:t>bn</a:t>
            </a:r>
            <a:r>
              <a:rPr lang="en-US" sz="1100" dirty="0" smtClean="0">
                <a:latin typeface="Arial" panose="020B0604020202020204" pitchFamily="34" charset="0"/>
                <a:cs typeface="Arial" panose="020B0604020202020204" pitchFamily="34" charset="0"/>
              </a:rPr>
              <a:t> recovery plan </a:t>
            </a:r>
            <a:endParaRPr lang="en-US" sz="1100" dirty="0">
              <a:latin typeface="Arial" panose="020B0604020202020204" pitchFamily="34" charset="0"/>
              <a:cs typeface="Arial" panose="020B0604020202020204" pitchFamily="34" charset="0"/>
            </a:endParaRPr>
          </a:p>
          <a:p>
            <a:pPr marL="171450" indent="-171450">
              <a:spcBef>
                <a:spcPts val="300"/>
              </a:spcBef>
              <a:buClr>
                <a:schemeClr val="bg2"/>
              </a:buClr>
              <a:buSzPct val="90000"/>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521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_LAYOUT_CONST" val="32"/>
</p:tagLst>
</file>

<file path=ppt/theme/theme1.xml><?xml version="1.0" encoding="utf-8"?>
<a:theme xmlns:a="http://schemas.openxmlformats.org/drawingml/2006/main" name="PPT_quickstart">
  <a:themeElements>
    <a:clrScheme name="Charte SG Groupe 2017">
      <a:dk1>
        <a:sysClr val="windowText" lastClr="000000"/>
      </a:dk1>
      <a:lt1>
        <a:sysClr val="window" lastClr="FFFFFF"/>
      </a:lt1>
      <a:dk2>
        <a:srgbClr val="C1BCBC"/>
      </a:dk2>
      <a:lt2>
        <a:srgbClr val="E60028"/>
      </a:lt2>
      <a:accent1>
        <a:srgbClr val="308590"/>
      </a:accent1>
      <a:accent2>
        <a:srgbClr val="88B840"/>
      </a:accent2>
      <a:accent3>
        <a:srgbClr val="646CAA"/>
      </a:accent3>
      <a:accent4>
        <a:srgbClr val="5491C8"/>
      </a:accent4>
      <a:accent5>
        <a:srgbClr val="EC6C2D"/>
      </a:accent5>
      <a:accent6>
        <a:srgbClr val="FCB12F"/>
      </a:accent6>
      <a:hlink>
        <a:srgbClr val="E60028"/>
      </a:hlink>
      <a:folHlink>
        <a:srgbClr val="E600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1600"/>
          </a:spcBef>
          <a:buClr>
            <a:schemeClr val="bg2"/>
          </a:buClr>
          <a:buSzPct val="90000"/>
          <a:defRPr sz="1100" b="1" dirty="0" smtClean="0">
            <a:solidFill>
              <a:schemeClr val="tx1"/>
            </a:solidFill>
            <a:latin typeface="Arial"/>
          </a:defRPr>
        </a:defPPr>
      </a:lstStyle>
    </a:txDef>
  </a:objectDefaults>
  <a:extraClrSchemeLst/>
</a:theme>
</file>

<file path=ppt/theme/theme2.xml><?xml version="1.0" encoding="utf-8"?>
<a:theme xmlns:a="http://schemas.openxmlformats.org/drawingml/2006/main" name="1_PPT_quickstart">
  <a:themeElements>
    <a:clrScheme name="Charte SG Groupe 2017">
      <a:dk1>
        <a:sysClr val="windowText" lastClr="000000"/>
      </a:dk1>
      <a:lt1>
        <a:sysClr val="window" lastClr="FFFFFF"/>
      </a:lt1>
      <a:dk2>
        <a:srgbClr val="C1BCBC"/>
      </a:dk2>
      <a:lt2>
        <a:srgbClr val="E60028"/>
      </a:lt2>
      <a:accent1>
        <a:srgbClr val="308590"/>
      </a:accent1>
      <a:accent2>
        <a:srgbClr val="88B840"/>
      </a:accent2>
      <a:accent3>
        <a:srgbClr val="646CAA"/>
      </a:accent3>
      <a:accent4>
        <a:srgbClr val="5491C8"/>
      </a:accent4>
      <a:accent5>
        <a:srgbClr val="EC6C2D"/>
      </a:accent5>
      <a:accent6>
        <a:srgbClr val="FCB12F"/>
      </a:accent6>
      <a:hlink>
        <a:srgbClr val="E60028"/>
      </a:hlink>
      <a:folHlink>
        <a:srgbClr val="E600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1600"/>
          </a:spcBef>
          <a:buClr>
            <a:schemeClr val="bg2"/>
          </a:buClr>
          <a:buSzPct val="90000"/>
          <a:defRPr sz="1100" b="1" dirty="0" smtClean="0">
            <a:solidFill>
              <a:schemeClr val="tx1"/>
            </a:solidFill>
            <a:latin typeface="Aria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43279</TotalTime>
  <Words>3689</Words>
  <Application>Microsoft Office PowerPoint</Application>
  <PresentationFormat>On-screen Show (4:3)</PresentationFormat>
  <Paragraphs>392</Paragraphs>
  <Slides>31</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Aharoni</vt:lpstr>
      <vt:lpstr>Arial</vt:lpstr>
      <vt:lpstr>Calibri</vt:lpstr>
      <vt:lpstr>Quicksand Light</vt:lpstr>
      <vt:lpstr>Source Sans Pro</vt:lpstr>
      <vt:lpstr>Symbol</vt:lpstr>
      <vt:lpstr>Times New Roman</vt:lpstr>
      <vt:lpstr>Wingdings</vt:lpstr>
      <vt:lpstr>Wingdings 3</vt:lpstr>
      <vt:lpstr>PPT_quickstart</vt:lpstr>
      <vt:lpstr>1_PPT_quickstart</vt:lpstr>
      <vt:lpstr>BRD GROUP RESULTS</vt:lpstr>
      <vt:lpstr>DISCLAIMER</vt:lpstr>
      <vt:lpstr>INTRODUCTION</vt:lpstr>
      <vt:lpstr>PowerPoint Presentation</vt:lpstr>
      <vt:lpstr>PowerPoint Presentation</vt:lpstr>
      <vt:lpstr>Macroeconomic environment</vt:lpstr>
      <vt:lpstr>COVID-19 crisis puts an end to a 9 Year expansionary cycle</vt:lpstr>
      <vt:lpstr>Rate cut and quantitative easing in place</vt:lpstr>
      <vt:lpstr>EXTENSIVE POLICY OFFSET</vt:lpstr>
      <vt:lpstr>Romanian BANKING SECTOR entered the crisis with a healthy profile</vt:lpstr>
      <vt:lpstr>2nd quarter and 1st half 2020 brd group results</vt:lpstr>
      <vt:lpstr>Quickly adapting to address the crisis situation, ensure business continuity and provide operational support to our clients</vt:lpstr>
      <vt:lpstr>Fully committed TO support our clients WITH FINANCING SOLUTIONS</vt:lpstr>
      <vt:lpstr>Acceleration of our digital roadmap</vt:lpstr>
      <vt:lpstr>STRONG GROWTH OF corporate financing ACTIVITY</vt:lpstr>
      <vt:lpstr>DYNAMIC DEPOSIT COLLECTION</vt:lpstr>
      <vt:lpstr>IMPACT OF CRISIS ON REVENUES IN LINE WITH EXPECTATIONS</vt:lpstr>
      <vt:lpstr>OPEX DYNAMICs reflecting strict control of sundry costs and lower regulatory charges</vt:lpstr>
      <vt:lpstr>strong ASSET QUALITY</vt:lpstr>
      <vt:lpstr>cost of risk INCORPORATING DETERIORATED MACROECONOMIC CONTEXT</vt:lpstr>
      <vt:lpstr>Very Solid capital position</vt:lpstr>
      <vt:lpstr>conclusions</vt:lpstr>
      <vt:lpstr>conclusions</vt:lpstr>
      <vt:lpstr>Q&amp;A SESSION</vt:lpstr>
      <vt:lpstr>APPENDIX brd group – key figures brd  standalone - key figures stock prIce performance FINANCIAL CALENDAR FOR 2020 GLOSSARY – CLIENT SEGMENTATION</vt:lpstr>
      <vt:lpstr>BRD GROUP | KEY FIGURES</vt:lpstr>
      <vt:lpstr>BRD | KEY FIGURES FOR BANK ONLY</vt:lpstr>
      <vt:lpstr>BRD | STOCK PRICE PERFORMANCE</vt:lpstr>
      <vt:lpstr>Financial calendar for 2020</vt:lpstr>
      <vt:lpstr>GLOSSARY – CLIENT SEGMENTATION</vt:lpstr>
      <vt:lpstr>PowerPoint Presentation</vt:lpstr>
    </vt:vector>
  </TitlesOfParts>
  <Company>SOCIETE GENERALE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Nancy PRENEUX (npreneux070510)</dc:creator>
  <cp:lastModifiedBy>PETROVICI Iulia</cp:lastModifiedBy>
  <cp:revision>5679</cp:revision>
  <cp:lastPrinted>2020-08-03T09:29:29Z</cp:lastPrinted>
  <dcterms:created xsi:type="dcterms:W3CDTF">2016-04-11T15:30:16Z</dcterms:created>
  <dcterms:modified xsi:type="dcterms:W3CDTF">2020-08-03T11:38:07Z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_AssetClass">
    <vt:lpwstr>CORI_UK</vt:lpwstr>
  </property>
  <property fmtid="{D5CDD505-2E9C-101B-9397-08002B2CF9AE}" pid="3" name="FO_TypeTPL">
    <vt:lpwstr>CORI</vt:lpwstr>
  </property>
</Properties>
</file>