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6"/>
  </p:sldMasterIdLst>
  <p:notesMasterIdLst>
    <p:notesMasterId r:id="rId12"/>
  </p:notesMasterIdLst>
  <p:handoutMasterIdLst>
    <p:handoutMasterId r:id="rId13"/>
  </p:handoutMasterIdLst>
  <p:sldIdLst>
    <p:sldId id="1022" r:id="rId7"/>
    <p:sldId id="1019" r:id="rId8"/>
    <p:sldId id="1015" r:id="rId9"/>
    <p:sldId id="1017" r:id="rId10"/>
    <p:sldId id="1018" r:id="rId11"/>
  </p:sldIdLst>
  <p:sldSz cx="9906000" cy="6858000" type="A4"/>
  <p:notesSz cx="6797675" cy="9928225"/>
  <p:custDataLst>
    <p:tags r:id="rId14"/>
  </p:custDataLst>
  <p:defaultTextStyle>
    <a:defPPr>
      <a:defRPr lang="en-US"/>
    </a:defPPr>
    <a:lvl1pPr marL="0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5259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  <p15:guide id="4" pos="2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259"/>
    <a:srgbClr val="E6E6E6"/>
    <a:srgbClr val="EBEBEB"/>
    <a:srgbClr val="E8E8E8"/>
    <a:srgbClr val="FBE4E1"/>
    <a:srgbClr val="FCECEA"/>
    <a:srgbClr val="F2F2F2"/>
    <a:srgbClr val="E2E2E2"/>
    <a:srgbClr val="FCEEEE"/>
    <a:srgbClr val="C5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26" autoAdjust="0"/>
  </p:normalViewPr>
  <p:slideViewPr>
    <p:cSldViewPr snapToGrid="0">
      <p:cViewPr varScale="1">
        <p:scale>
          <a:sx n="66" d="100"/>
          <a:sy n="66" d="100"/>
        </p:scale>
        <p:origin x="1076" y="32"/>
      </p:cViewPr>
      <p:guideLst>
        <p:guide orient="horz" pos="5259"/>
        <p:guide orient="horz" pos="2069"/>
        <p:guide pos="2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148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52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2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2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9" rIns="95554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54" tIns="47779" rIns="95554" bIns="47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2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9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6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741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91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957129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4344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2346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</a:t>
            </a:r>
            <a:r>
              <a:rPr lang="fr-FR" noProof="0" dirty="0" err="1"/>
              <a:t>presentation</a:t>
            </a:r>
            <a:r>
              <a:rPr lang="fr-FR" noProof="0" dirty="0"/>
              <a:t> </a:t>
            </a:r>
            <a:r>
              <a:rPr lang="fr-FR" noProof="0" dirty="0" err="1"/>
              <a:t>title</a:t>
            </a:r>
            <a:endParaRPr lang="fr-FR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4479455" y="311516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110540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51301"/>
            <a:ext cx="9258150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592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5920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327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04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188558" y="1414800"/>
            <a:ext cx="4393592" cy="423027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7998" indent="-77998" algn="l" defTabSz="990564" rtl="0" eaLnBrk="1" latinLnBrk="0" hangingPunct="1">
              <a:spcBef>
                <a:spcPts val="43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4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92" dirty="0" smtClean="0"/>
            </a:lvl2pPr>
            <a:lvl3pPr>
              <a:defRPr lang="en-US" sz="1192" dirty="0" smtClean="0"/>
            </a:lvl3pPr>
            <a:lvl4pPr>
              <a:defRPr lang="en-US" sz="1192" dirty="0" smtClean="0"/>
            </a:lvl4pPr>
            <a:lvl5pPr>
              <a:defRPr lang="en-US" sz="1517" dirty="0"/>
            </a:lvl5pPr>
          </a:lstStyle>
          <a:p>
            <a:pPr marL="155994" lvl="0" indent="-155994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fr-FR"/>
              <a:t>Modifier les styles du texte du masque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850" y="1414800"/>
            <a:ext cx="451215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6120000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61200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6120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414800"/>
            <a:ext cx="6120000" cy="140551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sz="1400" dirty="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lang="en-US" sz="1400" dirty="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3869" y="6000004"/>
            <a:ext cx="6120000" cy="192097"/>
          </a:xfrm>
          <a:prstGeom prst="rect">
            <a:avLst/>
          </a:prstGeom>
        </p:spPr>
        <p:txBody>
          <a:bodyPr tIns="0" rIns="0" bIns="36000" anchor="b" anchorCtr="0"/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758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62150" y="1414800"/>
            <a:ext cx="612000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34605" cy="54989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389986" indent="-389986">
              <a:spcBef>
                <a:spcPts val="1083"/>
              </a:spcBef>
              <a:spcAft>
                <a:spcPts val="217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9131761" algn="r"/>
              </a:tabLst>
              <a:defRPr sz="2000" b="1" cap="all" baseline="0">
                <a:solidFill>
                  <a:srgbClr val="E60028"/>
                </a:solidFill>
                <a:latin typeface="+mn-lt"/>
              </a:defRPr>
            </a:lvl1pPr>
            <a:lvl2pPr marL="779972" indent="-389986">
              <a:spcBef>
                <a:spcPts val="217"/>
              </a:spcBef>
              <a:buClrTx/>
              <a:buSzPct val="100000"/>
              <a:buFont typeface="+mj-lt"/>
              <a:buAutoNum type="alphaUcPeriod"/>
              <a:tabLst>
                <a:tab pos="9131761" algn="r"/>
              </a:tabLst>
              <a:defRPr sz="1600" cap="none" baseline="0">
                <a:latin typeface="+mn-lt"/>
              </a:defRPr>
            </a:lvl2pPr>
            <a:lvl3pPr marL="389986" indent="0">
              <a:spcBef>
                <a:spcPts val="3033"/>
              </a:spcBef>
              <a:buNone/>
              <a:tabLst>
                <a:tab pos="9131761" algn="r"/>
              </a:tabLst>
              <a:defRPr sz="1517" b="0" cap="all" baseline="0">
                <a:solidFill>
                  <a:srgbClr val="E60028"/>
                </a:solidFill>
              </a:defRPr>
            </a:lvl3pPr>
            <a:lvl4pPr marL="779972" indent="-389986">
              <a:spcBef>
                <a:spcPts val="217"/>
              </a:spcBef>
              <a:buClrTx/>
              <a:buFont typeface="+mj-lt"/>
              <a:buAutoNum type="alphaUcPeriod"/>
              <a:tabLst>
                <a:tab pos="9131761" algn="r"/>
              </a:tabLst>
              <a:defRPr sz="1300" cap="none" baseline="0"/>
            </a:lvl4pPr>
            <a:lvl5pPr marL="584979" indent="0">
              <a:buNone/>
              <a:tabLst>
                <a:tab pos="8653676" algn="r"/>
              </a:tabLst>
              <a:defRPr sz="867" cap="all" baseline="0"/>
            </a:lvl5pPr>
          </a:lstStyle>
          <a:p>
            <a:pPr lvl="0"/>
            <a:r>
              <a:rPr lang="en-US" noProof="0" dirty="0"/>
              <a:t>CLICK TO add section title</a:t>
            </a:r>
          </a:p>
          <a:p>
            <a:pPr lvl="1"/>
            <a:r>
              <a:rPr lang="en-US" noProof="0" dirty="0"/>
              <a:t>Increase level to add subsection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1414800"/>
            <a:ext cx="9234605" cy="160813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50"/>
              </a:spcBef>
              <a:spcAft>
                <a:spcPts val="0"/>
              </a:spcAft>
              <a:buFontTx/>
              <a:buNone/>
              <a:defRPr sz="11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94993" indent="-194993">
              <a:spcBef>
                <a:spcPts val="65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b="0" i="1">
                <a:solidFill>
                  <a:schemeClr val="tx1"/>
                </a:solidFill>
              </a:defRPr>
            </a:lvl2pPr>
            <a:lvl3pPr marL="389986" indent="-194993">
              <a:spcBef>
                <a:spcPts val="217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i="1"/>
            </a:lvl3pPr>
            <a:lvl4pPr marL="272991" indent="-116995">
              <a:spcBef>
                <a:spcPts val="108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92" i="1"/>
            </a:lvl4pPr>
            <a:lvl5pPr marL="389986" indent="-116995">
              <a:spcBef>
                <a:spcPts val="108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92" i="1"/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6939" y="64592"/>
            <a:ext cx="200057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39" y="326978"/>
            <a:ext cx="9126412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6939" y="1185865"/>
            <a:ext cx="9126412" cy="140551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96939" y="6141399"/>
            <a:ext cx="9126412" cy="138752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9755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5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3648" y="3982433"/>
            <a:ext cx="8698706" cy="784830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3648" y="1295400"/>
            <a:ext cx="8698706" cy="166199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3648" y="4849814"/>
            <a:ext cx="8698706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953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12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43" y="5692349"/>
            <a:ext cx="3216268" cy="9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3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90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5200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3600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45600" y="226058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4" y="236316"/>
            <a:ext cx="419089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9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42900" y="3621006"/>
            <a:ext cx="9239250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42900" y="2694143"/>
            <a:ext cx="9239250" cy="44473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45600" y="226058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3" y="236316"/>
            <a:ext cx="419089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08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0635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45226"/>
            <a:ext cx="670055" cy="935256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095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1600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45600"/>
            <a:ext cx="670055" cy="935256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200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868EE-F0FE-479A-828A-05F361CE148B}"/>
              </a:ext>
            </a:extLst>
          </p:cNvPr>
          <p:cNvSpPr/>
          <p:nvPr userDrawn="1"/>
        </p:nvSpPr>
        <p:spPr>
          <a:xfrm>
            <a:off x="419961" y="3092400"/>
            <a:ext cx="4104000" cy="1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2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416459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7357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322651"/>
            <a:ext cx="5653138" cy="12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418256"/>
            <a:ext cx="4485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4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4485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pic>
        <p:nvPicPr>
          <p:cNvPr id="6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826188"/>
            <a:ext cx="8724150" cy="39241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4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872415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pic>
        <p:nvPicPr>
          <p:cNvPr id="5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11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51301"/>
            <a:ext cx="92592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sz="2000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9273182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7" name="think-cell Slide" r:id="rId23" imgW="353" imgH="353" progId="TCLayout.ActiveDocument.1">
                  <p:embed/>
                </p:oleObj>
              </mc:Choice>
              <mc:Fallback>
                <p:oleObj name="think-cell Slide" r:id="rId23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6350">
            <a:noFill/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spcBef>
                <a:spcPts val="1200"/>
              </a:spcBef>
            </a:pPr>
            <a:endParaRPr lang="fr-FR" sz="2000" b="0" i="0" baseline="0" dirty="0" err="1" smtClean="0"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15" name="Footer"/>
          <p:cNvSpPr txBox="1"/>
          <p:nvPr userDrawn="1"/>
        </p:nvSpPr>
        <p:spPr>
          <a:xfrm>
            <a:off x="3219600" y="6508579"/>
            <a:ext cx="3466800" cy="123111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pPr marL="0" algn="ctr" defTabSz="990564" rtl="0" eaLnBrk="1" latinLnBrk="0" hangingPunct="1"/>
            <a:r>
              <a:rPr lang="en-US" sz="800" b="0" kern="1200" cap="all" normalizeH="0" baseline="0" noProof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BUDGET 2020│ </a:t>
            </a:r>
            <a:r>
              <a:rPr lang="en-US" sz="800" b="0" kern="1200" cap="all" normalizeH="0" baseline="0" noProof="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c3│ </a:t>
            </a:r>
            <a:r>
              <a:rPr lang="en-US" sz="800" b="1" kern="1200" cap="all" normalizeH="0" baseline="0" noProof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p</a:t>
            </a:r>
            <a:r>
              <a:rPr lang="fr-FR" sz="800" b="0" cap="all" normalizeH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</a:rPr>
              <a:t> </a:t>
            </a:r>
            <a:fld id="{C6CC3D56-96BB-45E4-94D9-DF781FE65A81}" type="slidenum">
              <a:rPr kumimoji="0" lang="fr-FR" sz="800" b="1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Source Sans Pro" panose="020B0503030403020204" pitchFamily="34" charset="0"/>
                <a:ea typeface="Source Sans Pro" pitchFamily="34" charset="0"/>
                <a:cs typeface="+mn-cs"/>
              </a:rPr>
              <a:pPr marL="0" algn="ctr" defTabSz="990564" rtl="0" eaLnBrk="1" latinLnBrk="0" hangingPunct="1"/>
              <a:t>‹#›</a:t>
            </a:fld>
            <a:r>
              <a:rPr kumimoji="0" lang="fr-FR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Source Sans Pro" panose="020B0503030403020204" pitchFamily="34" charset="0"/>
                <a:ea typeface="Source Sans Pro" pitchFamily="34" charset="0"/>
                <a:cs typeface="+mn-cs"/>
              </a:rPr>
              <a:t> </a:t>
            </a:r>
            <a:endParaRPr lang="fr-FR" sz="800" b="1" kern="1200" cap="all" normalizeH="0" baseline="0" noProof="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Source Sans Pro" pitchFamily="34" charset="0"/>
              <a:ea typeface="Source Sans Pro" pitchFamily="34" charset="0"/>
              <a:cs typeface="+mn-cs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451301"/>
            <a:ext cx="9258150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fr-FR" noProof="0" dirty="0"/>
              <a:t>Click to </a:t>
            </a:r>
            <a:r>
              <a:rPr lang="fr-FR" noProof="0" dirty="0" err="1"/>
              <a:t>add</a:t>
            </a:r>
            <a:r>
              <a:rPr lang="fr-FR" noProof="0" dirty="0"/>
              <a:t> </a:t>
            </a:r>
            <a:r>
              <a:rPr lang="fr-FR" noProof="0" dirty="0" err="1"/>
              <a:t>title</a:t>
            </a:r>
            <a:endParaRPr lang="fr-FR" noProof="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412875"/>
            <a:ext cx="9258150" cy="140551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  <p:pic>
        <p:nvPicPr>
          <p:cNvPr id="9" name="Picture 10" descr="logo nou BRD.JPG"/>
          <p:cNvPicPr>
            <a:picLocks noChangeAspect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23850" y="6366616"/>
            <a:ext cx="1120389" cy="4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4027" r:id="rId3"/>
    <p:sldLayoutId id="2147483875" r:id="rId4"/>
    <p:sldLayoutId id="2147484025" r:id="rId5"/>
    <p:sldLayoutId id="2147484024" r:id="rId6"/>
    <p:sldLayoutId id="2147483967" r:id="rId7"/>
    <p:sldLayoutId id="2147484028" r:id="rId8"/>
    <p:sldLayoutId id="2147483856" r:id="rId9"/>
    <p:sldLayoutId id="2147483855" r:id="rId10"/>
    <p:sldLayoutId id="2147484020" r:id="rId11"/>
    <p:sldLayoutId id="2147484012" r:id="rId12"/>
    <p:sldLayoutId id="2147484013" r:id="rId13"/>
    <p:sldLayoutId id="2147483867" r:id="rId14"/>
    <p:sldLayoutId id="2147483830" r:id="rId15"/>
    <p:sldLayoutId id="2147484029" r:id="rId16"/>
    <p:sldLayoutId id="2147484030" r:id="rId17"/>
    <p:sldLayoutId id="2147484031" r:id="rId18"/>
  </p:sldLayoutIdLst>
  <p:hf sldNum="0" hdr="0" ftr="0" dt="0"/>
  <p:txStyles>
    <p:titleStyle>
      <a:lvl1pPr algn="l" defTabSz="990564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90564" rtl="0" eaLnBrk="1" latinLnBrk="0" hangingPunct="1">
        <a:lnSpc>
          <a:spcPct val="90000"/>
        </a:lnSpc>
        <a:spcBef>
          <a:spcPts val="867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4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90564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Wingdings" panose="05000000000000000000" pitchFamily="2" charset="2"/>
        <a:buChar char="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90564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90564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Source Sans Pro" panose="020B0503030403020204" pitchFamily="34" charset="0"/>
        <a:buChar char="-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90564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FontTx/>
        <a:buNone/>
        <a:defRPr lang="en-US" sz="14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80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6036" userDrawn="1">
          <p15:clr>
            <a:srgbClr val="000000"/>
          </p15:clr>
        </p15:guide>
        <p15:guide id="4" orient="horz" pos="890" userDrawn="1">
          <p15:clr>
            <a:srgbClr val="000000"/>
          </p15:clr>
        </p15:guide>
        <p15:guide id="5" pos="3120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new%20%202020\AGA\AGA%202020.xlsx!INDICATEURS%20engl!R4C1:R16C14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new%20%202020\AGA\AGA%202020%20PL.xlsx!rezultate%20engl!R3C1:R15C11" TargetMode="External"/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382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38100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3400" b="1" dirty="0">
              <a:solidFill>
                <a:srgbClr val="000000"/>
              </a:solidFill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944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>
                <a:solidFill>
                  <a:schemeClr val="tx1"/>
                </a:solidFill>
              </a:rPr>
              <a:t>April 23-</a:t>
            </a:r>
            <a:r>
              <a:rPr lang="en-US" sz="923" spc="185" dirty="0">
                <a:solidFill>
                  <a:schemeClr val="tx1"/>
                </a:solidFill>
              </a:rPr>
              <a:t>rd</a:t>
            </a:r>
            <a:r>
              <a:rPr lang="en-US" sz="923" cap="all" spc="185" dirty="0">
                <a:solidFill>
                  <a:schemeClr val="tx1"/>
                </a:solidFill>
              </a:rPr>
              <a:t> 2020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4023" y="1971819"/>
            <a:ext cx="8698706" cy="1637654"/>
          </a:xfrm>
        </p:spPr>
        <p:txBody>
          <a:bodyPr/>
          <a:lstStyle/>
          <a:p>
            <a:r>
              <a:rPr lang="en-US" b="1" dirty="0" smtClean="0"/>
              <a:t>REVISED</a:t>
            </a:r>
            <a:br>
              <a:rPr lang="en-US" b="1" dirty="0" smtClean="0"/>
            </a:br>
            <a:r>
              <a:rPr lang="en-US" b="1" dirty="0" smtClean="0"/>
              <a:t> 2020</a:t>
            </a:r>
            <a:br>
              <a:rPr lang="en-US" b="1" dirty="0" smtClean="0"/>
            </a:br>
            <a:r>
              <a:rPr lang="en-US" b="1" dirty="0" smtClean="0"/>
              <a:t>PERSPECTIVES</a:t>
            </a:r>
            <a:endParaRPr lang="en-US" b="1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903531" y="3699256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kern="0" dirty="0" smtClean="0"/>
              <a:t>    </a:t>
            </a:r>
            <a:r>
              <a:rPr lang="en-US" kern="0" dirty="0" smtClean="0">
                <a:solidFill>
                  <a:schemeClr val="bg1"/>
                </a:solidFill>
              </a:rPr>
              <a:t>General Shareholders Assembly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12592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540" y="1486358"/>
            <a:ext cx="95944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smtClean="0"/>
              <a:t>The budget validated by BRD Board of Directors on March 9</a:t>
            </a:r>
            <a:r>
              <a:rPr lang="en-US" sz="1400" b="1" kern="0" baseline="30000" dirty="0" smtClean="0"/>
              <a:t>th</a:t>
            </a:r>
            <a:r>
              <a:rPr lang="en-US" sz="1400" b="1" kern="0" dirty="0" smtClean="0"/>
              <a:t> was prepared before the Covid-19 outbreak, based on normal economic conditions</a:t>
            </a: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400" b="1" kern="0" dirty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smtClean="0"/>
              <a:t>At this stage, the long term economic consequences induced by the Covid-9 outbreak remain highly uncertain</a:t>
            </a: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400" b="1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smtClean="0"/>
              <a:t>Nevertheless, the following projections aim at giving a first, high level estimate of the impact of the current crisis on BRD activity, based on certain assumptions</a:t>
            </a:r>
          </a:p>
        </p:txBody>
      </p:sp>
    </p:spTree>
    <p:extLst>
      <p:ext uri="{BB962C8B-B14F-4D97-AF65-F5344CB8AC3E}">
        <p14:creationId xmlns:p14="http://schemas.microsoft.com/office/powerpoint/2010/main" val="1862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41697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1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49" y="451301"/>
            <a:ext cx="9259200" cy="230832"/>
          </a:xfrm>
        </p:spPr>
        <p:txBody>
          <a:bodyPr/>
          <a:lstStyle/>
          <a:p>
            <a:r>
              <a:rPr lang="en-US" b="1" dirty="0" smtClean="0"/>
              <a:t>scenario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43937" y="3852528"/>
            <a:ext cx="94313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/>
              <a:t>Commercial assumptions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endParaRPr lang="en-US" sz="1100" b="1" kern="0" dirty="0" smtClean="0"/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smtClean="0"/>
              <a:t>Significant </a:t>
            </a:r>
            <a:r>
              <a:rPr lang="en-US" sz="1100" b="1" kern="0" dirty="0"/>
              <a:t>decrease of production of loans to </a:t>
            </a:r>
            <a:r>
              <a:rPr lang="en-US" sz="1100" b="1" kern="0" dirty="0" smtClean="0"/>
              <a:t>individuals </a:t>
            </a:r>
            <a:r>
              <a:rPr lang="en-US" sz="1100" kern="0" dirty="0" smtClean="0"/>
              <a:t>(-25% vs 2019)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smtClean="0"/>
              <a:t>Stable </a:t>
            </a:r>
            <a:r>
              <a:rPr lang="en-US" sz="1100" b="1" kern="0" dirty="0"/>
              <a:t>loan outstanding amount for corporates</a:t>
            </a:r>
            <a:r>
              <a:rPr lang="en-US" sz="1100" kern="0" dirty="0"/>
              <a:t>, but with different structure (less investment loans, more liquidity </a:t>
            </a:r>
            <a:r>
              <a:rPr lang="en-US" sz="1100" kern="0" dirty="0" smtClean="0"/>
              <a:t>lines)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smtClean="0"/>
              <a:t>Globally </a:t>
            </a:r>
            <a:r>
              <a:rPr lang="en-US" sz="1100" b="1" kern="0" dirty="0"/>
              <a:t>stable level of </a:t>
            </a:r>
            <a:r>
              <a:rPr lang="en-US" sz="1100" b="1" kern="0" dirty="0" smtClean="0"/>
              <a:t>deposits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smtClean="0"/>
              <a:t>Sharp </a:t>
            </a:r>
            <a:r>
              <a:rPr lang="en-US" sz="1100" kern="0" dirty="0"/>
              <a:t>drop of transaction volumes </a:t>
            </a:r>
            <a:r>
              <a:rPr lang="en-US" sz="1100" kern="0" dirty="0" smtClean="0"/>
              <a:t>during crisis period</a:t>
            </a:r>
            <a:endParaRPr lang="en-US" sz="1100" kern="0" dirty="0"/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smtClean="0"/>
              <a:t>Asset </a:t>
            </a:r>
            <a:r>
              <a:rPr lang="en-US" sz="1100" kern="0" dirty="0"/>
              <a:t>management : </a:t>
            </a:r>
            <a:r>
              <a:rPr lang="en-US" sz="1100" kern="0" dirty="0" smtClean="0"/>
              <a:t>material decrease </a:t>
            </a:r>
            <a:r>
              <a:rPr lang="en-US" sz="1100" kern="0" dirty="0"/>
              <a:t>of </a:t>
            </a:r>
            <a:r>
              <a:rPr lang="en-US" sz="1100" kern="0" dirty="0" smtClean="0"/>
              <a:t>assets under management </a:t>
            </a:r>
            <a:r>
              <a:rPr lang="en-US" sz="1100" kern="0" dirty="0"/>
              <a:t>in March, and very low inflows expected until year </a:t>
            </a:r>
            <a:r>
              <a:rPr lang="en-US" sz="1100" kern="0" dirty="0" smtClean="0"/>
              <a:t>end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smtClean="0"/>
              <a:t>Cancellation </a:t>
            </a:r>
            <a:r>
              <a:rPr lang="en-US" sz="1100" kern="0" dirty="0"/>
              <a:t>of </a:t>
            </a:r>
            <a:r>
              <a:rPr lang="en-US" sz="1100" kern="0" dirty="0" smtClean="0"/>
              <a:t>internet banking/mobile banking </a:t>
            </a:r>
            <a:r>
              <a:rPr lang="en-US" sz="1100" kern="0" dirty="0"/>
              <a:t>subscription </a:t>
            </a:r>
            <a:r>
              <a:rPr lang="en-US" sz="1100" kern="0" dirty="0" smtClean="0"/>
              <a:t>fees, in order to promote the usage of remote banking solutions</a:t>
            </a:r>
            <a:endParaRPr lang="en-US" sz="1100" kern="0" dirty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b="1" kern="0" dirty="0"/>
          </a:p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smtClean="0"/>
              <a:t>Moratorium</a:t>
            </a:r>
          </a:p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endParaRPr lang="en-US" sz="1100" b="1" kern="0" dirty="0"/>
          </a:p>
          <a:p>
            <a:pPr marL="707761" lvl="1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/>
              <a:t>Simulation based on </a:t>
            </a:r>
            <a:r>
              <a:rPr lang="en-US" sz="1100" b="1" kern="0" dirty="0" smtClean="0"/>
              <a:t>Government Emergency Ordinance </a:t>
            </a:r>
            <a:r>
              <a:rPr lang="en-US" sz="1100" b="1" kern="0" dirty="0"/>
              <a:t>enacted on </a:t>
            </a:r>
            <a:r>
              <a:rPr lang="en-US" sz="1100" b="1" kern="0" dirty="0" smtClean="0"/>
              <a:t>31/03/2020</a:t>
            </a:r>
            <a:endParaRPr lang="en-US" sz="1100" kern="0" dirty="0"/>
          </a:p>
        </p:txBody>
      </p:sp>
      <p:sp>
        <p:nvSpPr>
          <p:cNvPr id="9" name="Прямоугольник 10"/>
          <p:cNvSpPr/>
          <p:nvPr/>
        </p:nvSpPr>
        <p:spPr>
          <a:xfrm>
            <a:off x="192748" y="1164428"/>
            <a:ext cx="9505801" cy="283684"/>
          </a:xfrm>
          <a:prstGeom prst="rect">
            <a:avLst/>
          </a:prstGeom>
          <a:solidFill>
            <a:srgbClr val="DE00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1138" b="1" spc="24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 Scenario</a:t>
            </a:r>
            <a:endParaRPr lang="ru-RU" sz="1138" b="1" spc="24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0"/>
          <p:cNvSpPr/>
          <p:nvPr/>
        </p:nvSpPr>
        <p:spPr>
          <a:xfrm>
            <a:off x="192747" y="3307892"/>
            <a:ext cx="9505801" cy="283684"/>
          </a:xfrm>
          <a:prstGeom prst="rect">
            <a:avLst/>
          </a:prstGeom>
          <a:solidFill>
            <a:srgbClr val="DE00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1138" b="1" spc="24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assumptions</a:t>
            </a:r>
            <a:endParaRPr lang="ru-RU" sz="1138" b="1" spc="24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2748" y="1777333"/>
            <a:ext cx="9594460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smtClean="0"/>
              <a:t>Strict lockdown lasting until mid May, followed by a progressive lifting of restrictions</a:t>
            </a:r>
          </a:p>
          <a:p>
            <a:pPr>
              <a:buSzPct val="75000"/>
            </a:pPr>
            <a:endParaRPr lang="en-US" sz="1100" b="1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smtClean="0"/>
              <a:t>GDP drop </a:t>
            </a:r>
            <a:r>
              <a:rPr lang="en-US" sz="1100" kern="0" dirty="0" smtClean="0"/>
              <a:t>expected to reach -6.5% (vs +1.7% in initial budget)</a:t>
            </a: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smtClean="0"/>
              <a:t>Interest rates</a:t>
            </a:r>
            <a:r>
              <a:rPr lang="en-US" sz="1100" kern="0" dirty="0" smtClean="0"/>
              <a:t> </a:t>
            </a:r>
            <a:r>
              <a:rPr lang="en-US" sz="1100" kern="0" dirty="0"/>
              <a:t>expected to </a:t>
            </a:r>
            <a:r>
              <a:rPr lang="en-US" sz="1100" kern="0" dirty="0" smtClean="0"/>
              <a:t> fall  to  2.5% in average (for </a:t>
            </a:r>
            <a:r>
              <a:rPr lang="en-US" sz="1100" kern="0" dirty="0" err="1" smtClean="0"/>
              <a:t>robor</a:t>
            </a:r>
            <a:r>
              <a:rPr lang="en-US" sz="1100" kern="0" dirty="0" smtClean="0"/>
              <a:t> 3m) vs 3.2% in the initial budget (very </a:t>
            </a:r>
            <a:r>
              <a:rPr lang="en-US" sz="1100" kern="0" dirty="0"/>
              <a:t>close </a:t>
            </a:r>
            <a:r>
              <a:rPr lang="en-US" sz="1100" kern="0" dirty="0" smtClean="0"/>
              <a:t>to current level of 2.55%)</a:t>
            </a: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smtClean="0"/>
              <a:t>Exchange </a:t>
            </a:r>
            <a:r>
              <a:rPr lang="en-US" sz="1100" b="1" kern="0" dirty="0"/>
              <a:t>rate </a:t>
            </a:r>
            <a:r>
              <a:rPr lang="en-US" sz="1100" kern="0" dirty="0" smtClean="0"/>
              <a:t>likely </a:t>
            </a:r>
            <a:r>
              <a:rPr lang="en-US" sz="1100" kern="0" dirty="0"/>
              <a:t>to be under pressure </a:t>
            </a:r>
            <a:r>
              <a:rPr lang="en-US" sz="1100" kern="0" dirty="0" smtClean="0"/>
              <a:t>: 2020 average exchange </a:t>
            </a:r>
            <a:r>
              <a:rPr lang="en-US" sz="1100" kern="0" dirty="0"/>
              <a:t>rate </a:t>
            </a:r>
            <a:r>
              <a:rPr lang="en-US" sz="1100" kern="0" dirty="0" smtClean="0"/>
              <a:t>assumption of 4.90 (vs 4.82 in the initial budget)</a:t>
            </a:r>
          </a:p>
          <a:p>
            <a:pPr marL="177800" indent="-177800">
              <a:spcBef>
                <a:spcPts val="3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24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745275"/>
              </p:ext>
            </p:extLst>
          </p:nvPr>
        </p:nvGraphicFramePr>
        <p:xfrm>
          <a:off x="382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38100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1" dirty="0">
              <a:solidFill>
                <a:srgbClr val="000000"/>
              </a:solidFill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072856" y="587727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/>
              <a:t>* Variation at constant exchange rate</a:t>
            </a:r>
            <a:endParaRPr lang="en-US" sz="900" i="1" baseline="300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6054824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894480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3079" y="294720"/>
            <a:ext cx="9221638" cy="61555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905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fr-FR" sz="1477" b="0" kern="1200" cap="all" baseline="0" noProof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000" b="1" dirty="0">
                <a:solidFill>
                  <a:srgbClr val="E60028"/>
                </a:solidFill>
              </a:rPr>
              <a:t>REVISED 2020 KEY INDICATORS</a:t>
            </a:r>
            <a:r>
              <a:rPr lang="en-US" sz="2000" b="1" dirty="0" smtClean="0">
                <a:solidFill>
                  <a:srgbClr val="E60028"/>
                </a:solidFill>
              </a:rPr>
              <a:t>,</a:t>
            </a:r>
            <a:r>
              <a:rPr lang="en-US" sz="2000" b="1" dirty="0" smtClean="0"/>
              <a:t> </a:t>
            </a:r>
            <a:r>
              <a:rPr lang="en-US" sz="2000" b="1" dirty="0"/>
              <a:t>CONSIDERING THE </a:t>
            </a:r>
            <a:r>
              <a:rPr lang="en-US" sz="2000" b="1" dirty="0" err="1" smtClean="0"/>
              <a:t>ECOnomic</a:t>
            </a:r>
            <a:r>
              <a:rPr lang="en-US" sz="2000" b="1" dirty="0" smtClean="0"/>
              <a:t> </a:t>
            </a:r>
            <a:r>
              <a:rPr lang="en-US" sz="2000" b="1" dirty="0"/>
              <a:t>IMPACT OF COVID-19 OUTBREAK</a:t>
            </a:r>
            <a:endParaRPr lang="en-US" sz="2000" b="1" dirty="0">
              <a:solidFill>
                <a:srgbClr val="E60028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69322"/>
              </p:ext>
            </p:extLst>
          </p:nvPr>
        </p:nvGraphicFramePr>
        <p:xfrm>
          <a:off x="133680" y="1236187"/>
          <a:ext cx="9571037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7" name="Worksheet" r:id="rId8" imgW="8877275" imgH="3784585" progId="Excel.Sheet.12">
                  <p:link updateAutomatic="1"/>
                </p:oleObj>
              </mc:Choice>
              <mc:Fallback>
                <p:oleObj name="Worksheet" r:id="rId8" imgW="8877275" imgH="378458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680" y="1236187"/>
                        <a:ext cx="9571037" cy="445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660626" y="5408645"/>
            <a:ext cx="617196" cy="1846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200" dirty="0" smtClean="0">
                <a:ea typeface="Source Sans Pro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757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68781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9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6350">
            <a:noFill/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200"/>
              </a:spcBef>
            </a:pPr>
            <a:endParaRPr lang="en-US" sz="2000" b="1" dirty="0" err="1" smtClean="0"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958341" y="1827861"/>
            <a:ext cx="2751821" cy="1104180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50" b="1" i="1" dirty="0"/>
              <a:t>              </a:t>
            </a:r>
            <a:endParaRPr lang="en-US" sz="950" b="1" i="1" dirty="0" smtClean="0"/>
          </a:p>
          <a:p>
            <a:pPr algn="l">
              <a:lnSpc>
                <a:spcPct val="70000"/>
              </a:lnSpc>
            </a:pPr>
            <a:r>
              <a:rPr lang="en-US" sz="950" b="1" i="1" dirty="0" smtClean="0"/>
              <a:t>NBI drop estimated at -10% vs 2019</a:t>
            </a:r>
            <a:endParaRPr lang="en-US" sz="950" b="1" i="1" dirty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50" i="1" dirty="0" smtClean="0"/>
              <a:t> </a:t>
            </a:r>
            <a:r>
              <a:rPr lang="en-US" sz="900" i="1" dirty="0" smtClean="0"/>
              <a:t>negative interest rate effect</a:t>
            </a:r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00" i="1" dirty="0"/>
              <a:t> </a:t>
            </a:r>
            <a:r>
              <a:rPr lang="en-US" sz="900" i="1" dirty="0" smtClean="0"/>
              <a:t>material decrease of loan origination</a:t>
            </a:r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00" i="1" dirty="0" smtClean="0"/>
              <a:t> sharp drop of transaction volume, negatively</a:t>
            </a:r>
          </a:p>
          <a:p>
            <a:r>
              <a:rPr lang="en-US" sz="900" i="1" dirty="0"/>
              <a:t> </a:t>
            </a:r>
            <a:r>
              <a:rPr lang="en-US" sz="900" i="1" dirty="0" smtClean="0"/>
              <a:t>     impacting </a:t>
            </a:r>
            <a:r>
              <a:rPr lang="en-US" sz="900" i="1" dirty="0"/>
              <a:t>n</a:t>
            </a:r>
            <a:r>
              <a:rPr lang="en-US" sz="900" i="1" dirty="0" smtClean="0"/>
              <a:t>et fee and commission income</a:t>
            </a:r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00" i="1" dirty="0"/>
              <a:t> </a:t>
            </a:r>
            <a:r>
              <a:rPr lang="en-US" sz="900" i="1" dirty="0" smtClean="0"/>
              <a:t>lower net income from financial transactions</a:t>
            </a:r>
            <a:endParaRPr lang="en-US" sz="900" i="1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7033487" y="4168064"/>
            <a:ext cx="2676601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1000" b="1" i="1" dirty="0" smtClean="0"/>
              <a:t>Cost of risk </a:t>
            </a:r>
            <a:r>
              <a:rPr lang="en-US" sz="900" i="1" dirty="0"/>
              <a:t>around </a:t>
            </a:r>
            <a:r>
              <a:rPr lang="en-US" sz="900" i="1" dirty="0" smtClean="0"/>
              <a:t>100 </a:t>
            </a:r>
            <a:r>
              <a:rPr lang="en-US" sz="900" i="1" dirty="0" err="1"/>
              <a:t>bp</a:t>
            </a:r>
            <a:endParaRPr lang="en-US" sz="900" i="1" baseline="300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949345" y="1195184"/>
            <a:ext cx="2760743" cy="512845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</a:pPr>
            <a:r>
              <a:rPr lang="en-US" sz="900" i="1" baseline="30000" dirty="0">
                <a:solidFill>
                  <a:schemeClr val="bg1"/>
                </a:solidFill>
              </a:rPr>
              <a:t>   </a:t>
            </a:r>
            <a:r>
              <a:rPr lang="en-US" sz="1200" b="1" i="1" dirty="0" smtClean="0">
                <a:solidFill>
                  <a:schemeClr val="bg1"/>
                </a:solidFill>
              </a:rPr>
              <a:t>Revised perspectives for 2020</a:t>
            </a:r>
          </a:p>
          <a:p>
            <a:pPr algn="l">
              <a:lnSpc>
                <a:spcPct val="70000"/>
              </a:lnSpc>
            </a:pP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dirty="0" smtClean="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36213" y="5835039"/>
            <a:ext cx="2673875" cy="324505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i="1" dirty="0"/>
              <a:t> </a:t>
            </a:r>
            <a:r>
              <a:rPr lang="en-US" sz="1400" b="1" i="1" baseline="30000" dirty="0" smtClean="0"/>
              <a:t>ROE</a:t>
            </a:r>
            <a:r>
              <a:rPr lang="en-US" sz="1400" i="1" baseline="30000" dirty="0" smtClean="0"/>
              <a:t>  at 8-10% </a:t>
            </a:r>
            <a:endParaRPr lang="en-US" sz="1400" i="1" baseline="30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3079" y="448608"/>
            <a:ext cx="9049110" cy="461665"/>
          </a:xfrm>
        </p:spPr>
        <p:txBody>
          <a:bodyPr/>
          <a:lstStyle/>
          <a:p>
            <a:r>
              <a:rPr lang="en-US" b="1" dirty="0" smtClean="0"/>
              <a:t>REVISED 2020 FINANCIAL PROJECTIONS, </a:t>
            </a:r>
            <a:r>
              <a:rPr lang="en-US" b="1" dirty="0"/>
              <a:t>CONSIDERING THE </a:t>
            </a:r>
            <a:r>
              <a:rPr lang="en-US" b="1" dirty="0" err="1" smtClean="0"/>
              <a:t>ECOnomic</a:t>
            </a:r>
            <a:r>
              <a:rPr lang="en-US" b="1" dirty="0" smtClean="0"/>
              <a:t> IMPACT OF COVID-19 OUTBREAK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958341" y="3012867"/>
            <a:ext cx="2751747" cy="861441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50" b="1" i="1" dirty="0"/>
              <a:t>              </a:t>
            </a:r>
            <a:endParaRPr lang="en-US" sz="950" b="1" i="1" dirty="0" smtClean="0"/>
          </a:p>
          <a:p>
            <a:pPr algn="l">
              <a:lnSpc>
                <a:spcPct val="70000"/>
              </a:lnSpc>
            </a:pPr>
            <a:r>
              <a:rPr lang="en-US" sz="950" b="1" i="1" dirty="0" smtClean="0"/>
              <a:t> Operating expenses</a:t>
            </a:r>
            <a:endParaRPr lang="en-US" sz="950" b="1" i="1" dirty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50" i="1" dirty="0" smtClean="0"/>
              <a:t> </a:t>
            </a:r>
            <a:r>
              <a:rPr lang="en-US" sz="900" i="1" dirty="0"/>
              <a:t>r</a:t>
            </a:r>
            <a:r>
              <a:rPr lang="en-US" sz="900" i="1" dirty="0" smtClean="0"/>
              <a:t>educed contributions to </a:t>
            </a:r>
            <a:r>
              <a:rPr lang="en-US" sz="900" i="1" dirty="0"/>
              <a:t>d</a:t>
            </a:r>
            <a:r>
              <a:rPr lang="en-US" sz="900" i="1" dirty="0" smtClean="0"/>
              <a:t>eposit </a:t>
            </a:r>
            <a:r>
              <a:rPr lang="en-US" sz="900" i="1" dirty="0"/>
              <a:t>g</a:t>
            </a:r>
            <a:r>
              <a:rPr lang="en-US" sz="900" i="1" dirty="0" smtClean="0"/>
              <a:t>uarantee and </a:t>
            </a:r>
          </a:p>
          <a:p>
            <a:r>
              <a:rPr lang="en-US" sz="900" i="1" dirty="0"/>
              <a:t>r</a:t>
            </a:r>
            <a:r>
              <a:rPr lang="en-US" sz="900" i="1" dirty="0" smtClean="0"/>
              <a:t>esolution funds compared to 2019</a:t>
            </a:r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00" i="1" dirty="0" smtClean="0"/>
              <a:t> ongoing review of investment plan</a:t>
            </a:r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00" i="1" dirty="0" smtClean="0"/>
              <a:t> adjustment of cost basis</a:t>
            </a:r>
          </a:p>
          <a:p>
            <a:r>
              <a:rPr lang="en-US" sz="900" i="1" dirty="0" smtClean="0"/>
              <a:t>      </a:t>
            </a:r>
            <a:endParaRPr lang="en-US" sz="900" i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749271"/>
              </p:ext>
            </p:extLst>
          </p:nvPr>
        </p:nvGraphicFramePr>
        <p:xfrm>
          <a:off x="224695" y="1388109"/>
          <a:ext cx="6724650" cy="4758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0" name="Worksheet" r:id="rId8" imgW="6724570" imgH="4819599" progId="Excel.Sheet.12">
                  <p:link updateAutomatic="1"/>
                </p:oleObj>
              </mc:Choice>
              <mc:Fallback>
                <p:oleObj name="Worksheet" r:id="rId8" imgW="6724570" imgH="481959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4695" y="1388109"/>
                        <a:ext cx="6724650" cy="4758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1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pvETN8350tiY2dtBvNI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1jZdLvex3XJ1Beu63P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10000"/>
            <a:lumOff val="90000"/>
          </a:schemeClr>
        </a:solidFill>
        <a:ln w="6350"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spcBef>
            <a:spcPts val="1200"/>
          </a:spcBef>
          <a:defRPr sz="1000" dirty="0" err="1" smtClean="0">
            <a:ea typeface="Source Sans Pro" pitchFamily="34" charset="0"/>
          </a:defRPr>
        </a:defPPr>
      </a:lstStyle>
    </a:spDef>
    <a:lnDef>
      <a:spPr>
        <a:ln w="6350">
          <a:solidFill>
            <a:schemeClr val="tx1">
              <a:lumMod val="25000"/>
              <a:lumOff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z="1100" smtClean="0"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G 2018 - Template A4 - EN" id="{DD69F7CB-4968-4C0C-ABE1-DE285B8C79AF}" vid="{C505FCA3-C324-47CB-873C-2129885539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DU2ZWUzOS0yZGRkLTQyZGMtYWQ2ZS0zY2MyN2M5MjVhOWIiIG9yaWdpbj0idXNlclNlbGVjdGVkIj48ZWxlbWVudCB1aWQ9ImlkX2NsYXNzaWZpY2F0aW9uX2V1cmVzdHJpY3RlZCIgdmFsdWU9IiIgeG1sbnM9Imh0dHA6Ly93d3cuYm9sZG9uamFtZXMuY29tLzIwMDgvMDEvc2llL2ludGVybmFsL2xhYmVsIiAvPjwvc2lzbD48VXNlck5hbWU+RVVSXHNiaWdub24wNDAxMTA8L1VzZXJOYW1lPjxEYXRlVGltZT4wOS8xMS8yMDE4IDE0OjIyOjAzPC9EYXRlVGltZT48TGFiZWxTdHJpbmc+QzAgLSBQdWJsaWMgPC9MYWJlbFN0cmluZz48L2l0ZW0+PC9sYWJlbEhpc3Rvcnk+</Value>
</WrappedLabelHistory>
</file>

<file path=customXml/item4.xml><?xml version="1.0" encoding="utf-8"?>
<sisl xmlns:xsi="http://www.w3.org/2001/XMLSchema-instance" xmlns:xsd="http://www.w3.org/2001/XMLSchema" xmlns="http://www.boldonjames.com/2008/01/sie/internal/label" sislVersion="0" policy="cd56ee39-2ddd-42dc-ad6e-3cc27c925a9b" origin="userSelected">
  <element uid="id_classification_eurestricted" value=""/>
</sisl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E15C36-4FEF-4F7E-B289-4748A02CF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262EC9-87F2-43D4-9E8F-894A14C8298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37D52D-D983-48DC-9BF1-167A440E7378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5F72B148-E9C4-47C5-91AA-156FB9EB78F5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52094505-7CFE-4331-AE47-C53AB6446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2018 - Template A4 - EN</Template>
  <TotalTime>18551</TotalTime>
  <Words>390</Words>
  <Application>Microsoft Office PowerPoint</Application>
  <PresentationFormat>A4 Paper (210x297 mm)</PresentationFormat>
  <Paragraphs>59</Paragraphs>
  <Slides>5</Slides>
  <Notes>4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Montserrat ExtraBold</vt:lpstr>
      <vt:lpstr>Quicksand Light</vt:lpstr>
      <vt:lpstr>Source Sans Pro</vt:lpstr>
      <vt:lpstr>Source Sans Pro Black</vt:lpstr>
      <vt:lpstr>Wingdings</vt:lpstr>
      <vt:lpstr>Wingdings 3</vt:lpstr>
      <vt:lpstr>SG Group Identity</vt:lpstr>
      <vt:lpstr>file:///\\Xfs07\Sinteza%20Lunara\new%20%202020\AGA\AGA%202020.xlsx!INDICATEURS%20engl!R4C1:R16C14</vt:lpstr>
      <vt:lpstr>file:///\\Xfs07\Sinteza%20Lunara\new%20%202020\AGA\AGA%202020%20PL.xlsx!rezultate%20engl!R3C1:R15C11</vt:lpstr>
      <vt:lpstr>think-cell Slide</vt:lpstr>
      <vt:lpstr>REVISED  2020 PERSPECTIVES</vt:lpstr>
      <vt:lpstr>NOTE</vt:lpstr>
      <vt:lpstr>scenario</vt:lpstr>
      <vt:lpstr>PowerPoint Presentation</vt:lpstr>
      <vt:lpstr>REVISED 2020 FINANCIAL PROJECTIONS, CONSIDERING THE ECOnomic IMPACT OF COVID-19 OUTBREAK</vt:lpstr>
    </vt:vector>
  </TitlesOfParts>
  <Company>SOCIETE GENERALE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SG Group Template</dc:subject>
  <dc:creator>HADJARA Melissa CommSeg</dc:creator>
  <cp:keywords>C0 - Public</cp:keywords>
  <cp:lastModifiedBy>ROSU Adina</cp:lastModifiedBy>
  <cp:revision>1727</cp:revision>
  <cp:lastPrinted>2020-04-10T15:25:32Z</cp:lastPrinted>
  <dcterms:created xsi:type="dcterms:W3CDTF">2019-02-05T16:43:46Z</dcterms:created>
  <dcterms:modified xsi:type="dcterms:W3CDTF">2020-04-21T16:00:37Z</dcterms:modified>
  <cp:category>SG Group Template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8e6ba0c1-5996-4f11-b655-4fca2f35e901</vt:lpwstr>
  </property>
  <property fmtid="{D5CDD505-2E9C-101B-9397-08002B2CF9AE}" pid="6" name="bjSaver">
    <vt:lpwstr>fB7huj5BR+k1BTBn+ncpwOtJ9ivrYn9l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policy="cd56ee39-2ddd-42dc-ad6e-3cc27c925a9b" origin="userSelected" xmlns="http://www.boldonj</vt:lpwstr>
  </property>
  <property fmtid="{D5CDD505-2E9C-101B-9397-08002B2CF9AE}" pid="8" name="bjDocumentLabelXML-0">
    <vt:lpwstr>ames.com/2008/01/sie/internal/label"&gt;&lt;element uid="id_classification_eurestricted" value="" /&gt;&lt;/sisl&gt;</vt:lpwstr>
  </property>
  <property fmtid="{D5CDD505-2E9C-101B-9397-08002B2CF9AE}" pid="9" name="bjDocumentSecurityLabel">
    <vt:lpwstr>C0 - Public </vt:lpwstr>
  </property>
  <property fmtid="{D5CDD505-2E9C-101B-9397-08002B2CF9AE}" pid="10" name="Sensitivity">
    <vt:lpwstr>C0</vt:lpwstr>
  </property>
  <property fmtid="{D5CDD505-2E9C-101B-9397-08002B2CF9AE}" pid="11" name="Classification_DLP">
    <vt:lpwstr>C0_C0</vt:lpwstr>
  </property>
  <property fmtid="{D5CDD505-2E9C-101B-9397-08002B2CF9AE}" pid="12" name="bjLabelHistoryID">
    <vt:lpwstr>{CE37D52D-D983-48DC-9BF1-167A440E7378}</vt:lpwstr>
  </property>
</Properties>
</file>