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6"/>
  </p:sldMasterIdLst>
  <p:notesMasterIdLst>
    <p:notesMasterId r:id="rId12"/>
  </p:notesMasterIdLst>
  <p:handoutMasterIdLst>
    <p:handoutMasterId r:id="rId13"/>
  </p:handoutMasterIdLst>
  <p:sldIdLst>
    <p:sldId id="1020" r:id="rId7"/>
    <p:sldId id="1019" r:id="rId8"/>
    <p:sldId id="1015" r:id="rId9"/>
    <p:sldId id="1017" r:id="rId10"/>
    <p:sldId id="1018" r:id="rId11"/>
  </p:sldIdLst>
  <p:sldSz cx="9906000" cy="6858000" type="A4"/>
  <p:notesSz cx="6797675" cy="9928225"/>
  <p:custDataLst>
    <p:tags r:id="rId14"/>
  </p:custDataLst>
  <p:defaultTextStyle>
    <a:defPPr>
      <a:defRPr lang="en-US"/>
    </a:defPPr>
    <a:lvl1pPr marL="0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5259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  <p15:guide id="4" pos="28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259"/>
    <a:srgbClr val="E6E6E6"/>
    <a:srgbClr val="EBEBEB"/>
    <a:srgbClr val="E8E8E8"/>
    <a:srgbClr val="FBE4E1"/>
    <a:srgbClr val="FCECEA"/>
    <a:srgbClr val="F2F2F2"/>
    <a:srgbClr val="E2E2E2"/>
    <a:srgbClr val="FCEEEE"/>
    <a:srgbClr val="C54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26" autoAdjust="0"/>
  </p:normalViewPr>
  <p:slideViewPr>
    <p:cSldViewPr snapToGrid="0">
      <p:cViewPr>
        <p:scale>
          <a:sx n="87" d="100"/>
          <a:sy n="87" d="100"/>
        </p:scale>
        <p:origin x="248" y="-16"/>
      </p:cViewPr>
      <p:guideLst>
        <p:guide orient="horz" pos="5259"/>
        <p:guide orient="horz" pos="2069"/>
        <p:guide pos="2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148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2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r">
              <a:defRPr sz="1300"/>
            </a:lvl1pPr>
          </a:lstStyle>
          <a:p>
            <a:fld id="{E640F6A5-9080-4E70-B802-25C28AB79C7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2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r">
              <a:defRPr sz="1300"/>
            </a:lvl1pPr>
          </a:lstStyle>
          <a:p>
            <a:fld id="{3820602F-4F05-45D9-805B-E85885946F2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2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r">
              <a:defRPr sz="1300"/>
            </a:lvl1pPr>
          </a:lstStyle>
          <a:p>
            <a:fld id="{02B4D840-579E-4A0A-8746-563BB81BFCF8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4" tIns="47779" rIns="95554" bIns="47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54" tIns="47779" rIns="95554" bIns="477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2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r">
              <a:defRPr sz="1300"/>
            </a:lvl1pPr>
          </a:lstStyle>
          <a:p>
            <a:fld id="{B849F58B-522D-43AE-9196-6FF1A84B55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33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6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741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91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5EA31-1F26-44D6-99A8-702D0F52951F}"/>
              </a:ext>
            </a:extLst>
          </p:cNvPr>
          <p:cNvSpPr/>
          <p:nvPr userDrawn="1"/>
        </p:nvSpPr>
        <p:spPr>
          <a:xfrm>
            <a:off x="0" y="0"/>
            <a:ext cx="957129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4344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2346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fr-FR" noProof="0" dirty="0"/>
              <a:t>CLICK TO </a:t>
            </a:r>
            <a:r>
              <a:rPr lang="fr-FR" noProof="0" dirty="0" err="1"/>
              <a:t>edit</a:t>
            </a:r>
            <a:r>
              <a:rPr lang="fr-FR" noProof="0" dirty="0"/>
              <a:t> </a:t>
            </a:r>
            <a:r>
              <a:rPr lang="fr-FR" noProof="0" dirty="0" err="1"/>
              <a:t>presentation</a:t>
            </a:r>
            <a:r>
              <a:rPr lang="fr-FR" noProof="0" dirty="0"/>
              <a:t> </a:t>
            </a:r>
            <a:r>
              <a:rPr lang="fr-FR" noProof="0" dirty="0" err="1"/>
              <a:t>title</a:t>
            </a:r>
            <a:endParaRPr lang="fr-FR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4479455" y="311516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110540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081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51301"/>
            <a:ext cx="9258150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defRPr lang="en-US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6" name="Sources">
            <a:extLst>
              <a:ext uri="{FF2B5EF4-FFF2-40B4-BE49-F238E27FC236}">
                <a16:creationId xmlns:a16="http://schemas.microsoft.com/office/drawing/2014/main" id="{44691C9B-787E-48C1-BDA5-A310AD5E3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C0168931-F605-4E53-922E-B5DE7077265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592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788D0F-DDF7-4033-A15A-D24B8AE8FA21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BAF0065-3D22-49D7-BC76-C12278469D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5920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327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04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463BCE-CCCF-4B8F-8FB1-E4FA8101B55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188558" y="1414800"/>
            <a:ext cx="4393592" cy="423027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wrap="square" lIns="36000" tIns="36000" rIns="36000" bIns="36000" rtlCol="0">
            <a:noAutofit/>
          </a:bodyPr>
          <a:lstStyle>
            <a:lvl1pPr marL="77998" indent="-77998" algn="l" defTabSz="990564" rtl="0" eaLnBrk="1" latinLnBrk="0" hangingPunct="1">
              <a:spcBef>
                <a:spcPts val="433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ource Sans Pro" panose="020B0503030403020204" pitchFamily="34" charset="0"/>
              <a:buChar char="_"/>
              <a:defRPr lang="en-US" sz="14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>
              <a:defRPr lang="en-US" sz="1192" dirty="0" smtClean="0"/>
            </a:lvl2pPr>
            <a:lvl3pPr>
              <a:defRPr lang="en-US" sz="1192" dirty="0" smtClean="0"/>
            </a:lvl3pPr>
            <a:lvl4pPr>
              <a:defRPr lang="en-US" sz="1192" dirty="0" smtClean="0"/>
            </a:lvl4pPr>
            <a:lvl5pPr>
              <a:defRPr lang="en-US" sz="1517" dirty="0"/>
            </a:lvl5pPr>
          </a:lstStyle>
          <a:p>
            <a:pPr marL="155994" lvl="0" indent="-155994"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"/>
            </a:pPr>
            <a:r>
              <a:rPr lang="fr-FR"/>
              <a:t>Modifier les styles du texte du masque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008761F-CD57-48A0-B67A-B7F82D1E66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3850" y="1414800"/>
            <a:ext cx="451215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422794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Righ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6120000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61200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6120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i="0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D5E082-19E9-4D8D-9F6C-D1503B0154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414800"/>
            <a:ext cx="6120000" cy="140551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en-US" sz="1400" dirty="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lang="en-US" sz="1400" dirty="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312831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Lef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63869" y="6000004"/>
            <a:ext cx="6120000" cy="192097"/>
          </a:xfrm>
          <a:prstGeom prst="rect">
            <a:avLst/>
          </a:prstGeom>
        </p:spPr>
        <p:txBody>
          <a:bodyPr tIns="0" rIns="0" bIns="36000" anchor="b" anchorCtr="0"/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758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B620084-3877-4EDA-8E7A-9F6B0576B8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62150" y="1414800"/>
            <a:ext cx="612000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236220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ToC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ToC Content"/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34605" cy="54989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389986" indent="-389986">
              <a:spcBef>
                <a:spcPts val="1083"/>
              </a:spcBef>
              <a:spcAft>
                <a:spcPts val="217"/>
              </a:spcAft>
              <a:buClr>
                <a:srgbClr val="E60028"/>
              </a:buClr>
              <a:buSzPct val="100000"/>
              <a:buFont typeface="+mj-lt"/>
              <a:buNone/>
              <a:tabLst>
                <a:tab pos="9131761" algn="r"/>
              </a:tabLst>
              <a:defRPr sz="2000" b="1" cap="all" baseline="0">
                <a:solidFill>
                  <a:srgbClr val="E60028"/>
                </a:solidFill>
                <a:latin typeface="+mn-lt"/>
              </a:defRPr>
            </a:lvl1pPr>
            <a:lvl2pPr marL="779972" indent="-389986">
              <a:spcBef>
                <a:spcPts val="217"/>
              </a:spcBef>
              <a:buClrTx/>
              <a:buSzPct val="100000"/>
              <a:buFont typeface="+mj-lt"/>
              <a:buAutoNum type="alphaUcPeriod"/>
              <a:tabLst>
                <a:tab pos="9131761" algn="r"/>
              </a:tabLst>
              <a:defRPr sz="1600" cap="none" baseline="0">
                <a:latin typeface="+mn-lt"/>
              </a:defRPr>
            </a:lvl2pPr>
            <a:lvl3pPr marL="389986" indent="0">
              <a:spcBef>
                <a:spcPts val="3033"/>
              </a:spcBef>
              <a:buNone/>
              <a:tabLst>
                <a:tab pos="9131761" algn="r"/>
              </a:tabLst>
              <a:defRPr sz="1517" b="0" cap="all" baseline="0">
                <a:solidFill>
                  <a:srgbClr val="E60028"/>
                </a:solidFill>
              </a:defRPr>
            </a:lvl3pPr>
            <a:lvl4pPr marL="779972" indent="-389986">
              <a:spcBef>
                <a:spcPts val="217"/>
              </a:spcBef>
              <a:buClrTx/>
              <a:buFont typeface="+mj-lt"/>
              <a:buAutoNum type="alphaUcPeriod"/>
              <a:tabLst>
                <a:tab pos="9131761" algn="r"/>
              </a:tabLst>
              <a:defRPr sz="1300" cap="none" baseline="0"/>
            </a:lvl4pPr>
            <a:lvl5pPr marL="584979" indent="0">
              <a:buNone/>
              <a:tabLst>
                <a:tab pos="8653676" algn="r"/>
              </a:tabLst>
              <a:defRPr sz="867" cap="all" baseline="0"/>
            </a:lvl5pPr>
          </a:lstStyle>
          <a:p>
            <a:pPr lvl="0"/>
            <a:r>
              <a:rPr lang="en-US" noProof="0" dirty="0"/>
              <a:t>CLICK TO add section title</a:t>
            </a:r>
          </a:p>
          <a:p>
            <a:pPr lvl="1"/>
            <a:r>
              <a:rPr lang="en-US" noProof="0" dirty="0"/>
              <a:t>Increase level to add subsection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E0767-2C7B-4A8B-88C1-F85FEC17A762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7" name="Disclaimer Text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0" y="1414800"/>
            <a:ext cx="9234605" cy="160813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>
              <a:lnSpc>
                <a:spcPct val="95000"/>
              </a:lnSpc>
              <a:spcBef>
                <a:spcPts val="650"/>
              </a:spcBef>
              <a:spcAft>
                <a:spcPts val="0"/>
              </a:spcAft>
              <a:buFontTx/>
              <a:buNone/>
              <a:defRPr sz="1100" b="0" i="0">
                <a:solidFill>
                  <a:schemeClr val="tx1"/>
                </a:solidFill>
                <a:latin typeface="+mn-lt"/>
                <a:ea typeface="Source Sans Pro" pitchFamily="34" charset="0"/>
              </a:defRPr>
            </a:lvl1pPr>
            <a:lvl2pPr marL="194993" indent="-194993">
              <a:spcBef>
                <a:spcPts val="65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b="0" i="1">
                <a:solidFill>
                  <a:schemeClr val="tx1"/>
                </a:solidFill>
              </a:defRPr>
            </a:lvl2pPr>
            <a:lvl3pPr marL="389986" indent="-194993">
              <a:spcBef>
                <a:spcPts val="217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i="1"/>
            </a:lvl3pPr>
            <a:lvl4pPr marL="272991" indent="-116995">
              <a:spcBef>
                <a:spcPts val="108"/>
              </a:spcBef>
              <a:buClr>
                <a:schemeClr val="tx2"/>
              </a:buClr>
              <a:buSzPct val="90000"/>
              <a:buFont typeface="Arial" pitchFamily="34" charset="0"/>
              <a:buChar char="●"/>
              <a:defRPr sz="1192" i="1"/>
            </a:lvl4pPr>
            <a:lvl5pPr marL="389986" indent="-116995">
              <a:spcBef>
                <a:spcPts val="108"/>
              </a:spcBef>
              <a:buClr>
                <a:schemeClr val="tx2"/>
              </a:buClr>
              <a:buSzPct val="90000"/>
              <a:buFont typeface="Wingdings 3" pitchFamily="18" charset="2"/>
              <a:buChar char=""/>
              <a:defRPr sz="1192" i="1"/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5" name="Disclaimer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Sources">
            <a:extLst>
              <a:ext uri="{FF2B5EF4-FFF2-40B4-BE49-F238E27FC236}">
                <a16:creationId xmlns:a16="http://schemas.microsoft.com/office/drawing/2014/main" id="{66CDEB1D-B8F5-47BA-8571-0C6D5BB9DF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1BBD5-C468-4B07-AEDC-B9D783237610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96939" y="64592"/>
            <a:ext cx="200057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39" y="326978"/>
            <a:ext cx="9126412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6939" y="1185865"/>
            <a:ext cx="9126412" cy="140551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96939" y="6141399"/>
            <a:ext cx="9126412" cy="138752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97550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53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3648" y="3982433"/>
            <a:ext cx="8698706" cy="784830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3648" y="1295400"/>
            <a:ext cx="8698706" cy="166199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54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03648" y="4849814"/>
            <a:ext cx="8698706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endParaRPr lang="fr-FR" dirty="0"/>
          </a:p>
        </p:txBody>
      </p:sp>
      <p:sp>
        <p:nvSpPr>
          <p:cNvPr id="954380" name="Line 12"/>
          <p:cNvSpPr>
            <a:spLocks noChangeShapeType="1"/>
          </p:cNvSpPr>
          <p:nvPr/>
        </p:nvSpPr>
        <p:spPr bwMode="gray">
          <a:xfrm flipV="1">
            <a:off x="4953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12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6" t="33333" r="19234" b="35573"/>
          <a:stretch/>
        </p:blipFill>
        <p:spPr>
          <a:xfrm>
            <a:off x="699312" y="5927834"/>
            <a:ext cx="2515532" cy="5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3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">
            <a:extLst>
              <a:ext uri="{FF2B5EF4-FFF2-40B4-BE49-F238E27FC236}">
                <a16:creationId xmlns:a16="http://schemas.microsoft.com/office/drawing/2014/main" id="{2EF15FF5-02DC-489F-B615-26E2489731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90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5200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3600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45600" y="226058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4" y="236316"/>
            <a:ext cx="419089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pic>
        <p:nvPicPr>
          <p:cNvPr id="9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342900" y="3621006"/>
            <a:ext cx="9239250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342900" y="2694143"/>
            <a:ext cx="9239250" cy="44473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45600" y="226058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3" y="236316"/>
            <a:ext cx="419089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08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0635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45226"/>
            <a:ext cx="670055" cy="935256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095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1600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45600"/>
            <a:ext cx="670055" cy="935256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200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bg2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92FE1E90-E065-4F26-BC40-02F0B35BAEC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3868EE-F0FE-479A-828A-05F361CE148B}"/>
              </a:ext>
            </a:extLst>
          </p:cNvPr>
          <p:cNvSpPr/>
          <p:nvPr userDrawn="1"/>
        </p:nvSpPr>
        <p:spPr>
          <a:xfrm>
            <a:off x="419961" y="3092400"/>
            <a:ext cx="4104000" cy="1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2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473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416459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7357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322651"/>
            <a:ext cx="5653138" cy="12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581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418256"/>
            <a:ext cx="4485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4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4485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subsection title</a:t>
            </a:r>
          </a:p>
        </p:txBody>
      </p:sp>
      <p:sp>
        <p:nvSpPr>
          <p:cNvPr id="8" name="Picture Placeholder">
            <a:extLst>
              <a:ext uri="{FF2B5EF4-FFF2-40B4-BE49-F238E27FC236}">
                <a16:creationId xmlns:a16="http://schemas.microsoft.com/office/drawing/2014/main" id="{F5A6D089-4F00-427C-9F3B-72C8307ECF3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pic>
        <p:nvPicPr>
          <p:cNvPr id="6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470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826188"/>
            <a:ext cx="8724150" cy="392415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4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872415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subsection title</a:t>
            </a:r>
          </a:p>
        </p:txBody>
      </p:sp>
      <p:pic>
        <p:nvPicPr>
          <p:cNvPr id="5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11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51301"/>
            <a:ext cx="92592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sz="2000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8E765-7214-4A36-B32A-D18CCEC2BFC9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19273182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26" name="think-cell Slide" r:id="rId23" imgW="353" imgH="353" progId="TCLayout.ActiveDocument.1">
                  <p:embed/>
                </p:oleObj>
              </mc:Choice>
              <mc:Fallback>
                <p:oleObj name="think-cell Slide" r:id="rId23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6350"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spcBef>
                <a:spcPts val="1200"/>
              </a:spcBef>
            </a:pPr>
            <a:endParaRPr lang="fr-FR" sz="2000" b="0" i="0" baseline="0" dirty="0" err="1" smtClean="0"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15" name="Footer"/>
          <p:cNvSpPr txBox="1"/>
          <p:nvPr userDrawn="1"/>
        </p:nvSpPr>
        <p:spPr>
          <a:xfrm>
            <a:off x="3219600" y="6508579"/>
            <a:ext cx="34668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pPr marL="0" algn="ctr" defTabSz="990564" rtl="0" eaLnBrk="1" latinLnBrk="0" hangingPunct="1"/>
            <a:r>
              <a:rPr lang="en-US" sz="800" b="0" kern="1200" cap="all" normalizeH="0" baseline="0" noProof="0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BUGET </a:t>
            </a:r>
            <a:r>
              <a:rPr lang="en-US" sz="800" b="0" kern="1200" cap="all" normalizeH="0" baseline="0" noProof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2020│ </a:t>
            </a:r>
            <a:r>
              <a:rPr lang="en-US" sz="800" b="0" kern="1200" cap="all" normalizeH="0" baseline="0" noProof="0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c3│ </a:t>
            </a:r>
            <a:r>
              <a:rPr lang="en-US" sz="800" b="1" kern="1200" cap="all" normalizeH="0" baseline="0" noProof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p</a:t>
            </a:r>
            <a:r>
              <a:rPr lang="fr-FR" sz="800" b="0" cap="all" normalizeH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</a:rPr>
              <a:t> </a:t>
            </a:r>
            <a:fld id="{C6CC3D56-96BB-45E4-94D9-DF781FE65A81}" type="slidenum">
              <a:rPr kumimoji="0" lang="fr-FR" sz="800" b="1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Source Sans Pro" panose="020B0503030403020204" pitchFamily="34" charset="0"/>
                <a:ea typeface="Source Sans Pro" pitchFamily="34" charset="0"/>
                <a:cs typeface="+mn-cs"/>
              </a:rPr>
              <a:pPr marL="0" algn="ctr" defTabSz="990564" rtl="0" eaLnBrk="1" latinLnBrk="0" hangingPunct="1"/>
              <a:t>‹#›</a:t>
            </a:fld>
            <a:r>
              <a:rPr kumimoji="0" lang="fr-FR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Source Sans Pro" panose="020B0503030403020204" pitchFamily="34" charset="0"/>
                <a:ea typeface="Source Sans Pro" pitchFamily="34" charset="0"/>
                <a:cs typeface="+mn-cs"/>
              </a:rPr>
              <a:t> </a:t>
            </a:r>
            <a:endParaRPr lang="fr-FR" sz="800" b="1" kern="1200" cap="all" normalizeH="0" baseline="0" noProof="0" dirty="0"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ource Sans Pro" pitchFamily="34" charset="0"/>
              <a:ea typeface="Source Sans Pro" pitchFamily="34" charset="0"/>
              <a:cs typeface="+mn-cs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24000" y="451301"/>
            <a:ext cx="9258150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r>
              <a:rPr lang="fr-FR" noProof="0" dirty="0"/>
              <a:t>Click to </a:t>
            </a:r>
            <a:r>
              <a:rPr lang="fr-FR" noProof="0" dirty="0" err="1"/>
              <a:t>add</a:t>
            </a:r>
            <a:r>
              <a:rPr lang="fr-FR" noProof="0" dirty="0"/>
              <a:t> </a:t>
            </a:r>
            <a:r>
              <a:rPr lang="fr-FR" noProof="0" dirty="0" err="1"/>
              <a:t>title</a:t>
            </a:r>
            <a:endParaRPr lang="fr-FR" noProof="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9F76B3-F79E-4FEA-864E-A44B5ACD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412875"/>
            <a:ext cx="9258150" cy="140551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  <p:pic>
        <p:nvPicPr>
          <p:cNvPr id="9" name="Picture 10" descr="logo nou BRD.JPG"/>
          <p:cNvPicPr>
            <a:picLocks noChangeAspect="1"/>
          </p:cNvPicPr>
          <p:nvPr userDrawn="1"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23850" y="6366616"/>
            <a:ext cx="1120389" cy="4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869" r:id="rId2"/>
    <p:sldLayoutId id="2147484027" r:id="rId3"/>
    <p:sldLayoutId id="2147483875" r:id="rId4"/>
    <p:sldLayoutId id="2147484025" r:id="rId5"/>
    <p:sldLayoutId id="2147484024" r:id="rId6"/>
    <p:sldLayoutId id="2147483967" r:id="rId7"/>
    <p:sldLayoutId id="2147484028" r:id="rId8"/>
    <p:sldLayoutId id="2147483856" r:id="rId9"/>
    <p:sldLayoutId id="2147483855" r:id="rId10"/>
    <p:sldLayoutId id="2147484020" r:id="rId11"/>
    <p:sldLayoutId id="2147484012" r:id="rId12"/>
    <p:sldLayoutId id="2147484013" r:id="rId13"/>
    <p:sldLayoutId id="2147483867" r:id="rId14"/>
    <p:sldLayoutId id="2147483830" r:id="rId15"/>
    <p:sldLayoutId id="2147484029" r:id="rId16"/>
    <p:sldLayoutId id="2147484030" r:id="rId17"/>
    <p:sldLayoutId id="2147484031" r:id="rId18"/>
  </p:sldLayoutIdLst>
  <p:hf sldNum="0" hdr="0" ftr="0" dt="0"/>
  <p:txStyles>
    <p:titleStyle>
      <a:lvl1pPr algn="l" defTabSz="990564" rtl="0" eaLnBrk="1" fontAlgn="base" latinLnBrk="0" hangingPunct="1">
        <a:lnSpc>
          <a:spcPct val="75000"/>
        </a:lnSpc>
        <a:spcBef>
          <a:spcPct val="0"/>
        </a:spcBef>
        <a:spcAft>
          <a:spcPct val="0"/>
        </a:spcAft>
        <a:buNone/>
        <a:defRPr lang="fr-FR" sz="2000" b="0" kern="1200" cap="all" baseline="0" noProof="0" dirty="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990564" rtl="0" eaLnBrk="1" latinLnBrk="0" hangingPunct="1">
        <a:lnSpc>
          <a:spcPct val="90000"/>
        </a:lnSpc>
        <a:spcBef>
          <a:spcPts val="867"/>
        </a:spcBef>
        <a:buClr>
          <a:schemeClr val="tx1">
            <a:lumMod val="75000"/>
            <a:lumOff val="25000"/>
          </a:schemeClr>
        </a:buClr>
        <a:buSzPct val="90000"/>
        <a:buFont typeface="Arial" pitchFamily="34" charset="0"/>
        <a:buNone/>
        <a:defRPr lang="en-US" sz="1400" b="1" kern="1200" baseline="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288000" indent="-144000" algn="l" defTabSz="990564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Wingdings" panose="05000000000000000000" pitchFamily="2" charset="2"/>
        <a:buChar char="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432000" indent="-144000" algn="l" defTabSz="990564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Source Sans Pro" panose="020B0503030403020204" pitchFamily="34" charset="0"/>
        <a:buChar char="–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576000" indent="-144000" algn="l" defTabSz="990564" rtl="0" eaLnBrk="1" latinLnBrk="0" hangingPunct="1">
        <a:lnSpc>
          <a:spcPct val="90000"/>
        </a:lnSpc>
        <a:spcBef>
          <a:spcPts val="400"/>
        </a:spcBef>
        <a:buClr>
          <a:schemeClr val="tx1"/>
        </a:buClr>
        <a:buFont typeface="Source Sans Pro" panose="020B0503030403020204" pitchFamily="34" charset="0"/>
        <a:buChar char="-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0" indent="0" algn="l" defTabSz="990564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FontTx/>
        <a:buNone/>
        <a:defRPr lang="en-US" sz="1400" b="1" kern="1200" cap="all" baseline="0" noProof="0" dirty="0">
          <a:solidFill>
            <a:schemeClr val="bg2"/>
          </a:solidFill>
          <a:latin typeface="+mn-lt"/>
          <a:ea typeface="Source Sans Pro Black" panose="020B0803030403020204" pitchFamily="34" charset="0"/>
          <a:cs typeface="Arial" pitchFamily="34" charset="0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None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80" userDrawn="1">
          <p15:clr>
            <a:srgbClr val="000000"/>
          </p15:clr>
        </p15:guide>
        <p15:guide id="2" pos="204" userDrawn="1">
          <p15:clr>
            <a:srgbClr val="000000"/>
          </p15:clr>
        </p15:guide>
        <p15:guide id="3" pos="6036" userDrawn="1">
          <p15:clr>
            <a:srgbClr val="000000"/>
          </p15:clr>
        </p15:guide>
        <p15:guide id="4" orient="horz" pos="890" userDrawn="1">
          <p15:clr>
            <a:srgbClr val="000000"/>
          </p15:clr>
        </p15:guide>
        <p15:guide id="5" pos="3120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new%20%202020\AGA\AGA%202020.xlsx!INDICATEURS%20ro!R4C1:R16C14" TargetMode="External"/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new%20%202020\AGA\AGA%202020%20PL.xlsx!rezultate%20rom%20!R3C1:R15C10" TargetMode="External"/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6738146"/>
              </p:ext>
            </p:extLst>
          </p:nvPr>
        </p:nvGraphicFramePr>
        <p:xfrm>
          <a:off x="382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23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38100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3400" b="1" dirty="0">
              <a:solidFill>
                <a:srgbClr val="000000"/>
              </a:solidFill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4105917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 smtClean="0">
                <a:solidFill>
                  <a:schemeClr val="tx1"/>
                </a:solidFill>
              </a:rPr>
              <a:t>23 APRILIE 2020</a:t>
            </a:r>
            <a:endParaRPr lang="en-US" sz="923" cap="all" spc="185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94023" y="2823489"/>
            <a:ext cx="8698706" cy="785984"/>
          </a:xfrm>
        </p:spPr>
        <p:txBody>
          <a:bodyPr/>
          <a:lstStyle/>
          <a:p>
            <a:r>
              <a:rPr lang="en-US" b="1" dirty="0" smtClean="0"/>
              <a:t>PERSPECTIVE </a:t>
            </a:r>
            <a:br>
              <a:rPr lang="en-US" b="1" dirty="0" smtClean="0"/>
            </a:br>
            <a:r>
              <a:rPr lang="en-US" b="1" dirty="0" smtClean="0"/>
              <a:t>REVIZUITE 2020</a:t>
            </a:r>
            <a:endParaRPr lang="en-US" b="1" dirty="0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903532" y="3699256"/>
            <a:ext cx="4079689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kern="0" dirty="0" smtClean="0"/>
              <a:t>    </a:t>
            </a:r>
            <a:r>
              <a:rPr lang="en-US" kern="0" dirty="0" err="1" smtClean="0">
                <a:solidFill>
                  <a:schemeClr val="bg1"/>
                </a:solidFill>
              </a:rPr>
              <a:t>Adunarea</a:t>
            </a:r>
            <a:r>
              <a:rPr lang="en-US" kern="0" dirty="0" smtClean="0">
                <a:solidFill>
                  <a:schemeClr val="bg1"/>
                </a:solidFill>
              </a:rPr>
              <a:t> </a:t>
            </a:r>
            <a:r>
              <a:rPr lang="en-US" kern="0" dirty="0" err="1" smtClean="0">
                <a:solidFill>
                  <a:schemeClr val="bg1"/>
                </a:solidFill>
              </a:rPr>
              <a:t>Generala</a:t>
            </a:r>
            <a:r>
              <a:rPr lang="en-US" kern="0" dirty="0" smtClean="0">
                <a:solidFill>
                  <a:schemeClr val="bg1"/>
                </a:solidFill>
              </a:rPr>
              <a:t> a </a:t>
            </a:r>
            <a:r>
              <a:rPr lang="en-US" kern="0" dirty="0" err="1" smtClean="0">
                <a:solidFill>
                  <a:schemeClr val="bg1"/>
                </a:solidFill>
              </a:rPr>
              <a:t>Actionarilor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0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1259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7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5658"/>
            <a:ext cx="9259200" cy="236475"/>
          </a:xfrm>
        </p:spPr>
        <p:txBody>
          <a:bodyPr/>
          <a:lstStyle/>
          <a:p>
            <a:r>
              <a:rPr lang="en-US" b="1" dirty="0" err="1" smtClean="0"/>
              <a:t>NOTa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540" y="1486358"/>
            <a:ext cx="89848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err="1" smtClean="0"/>
              <a:t>Bugetul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aprobat</a:t>
            </a:r>
            <a:r>
              <a:rPr lang="en-US" sz="1400" b="1" kern="0" dirty="0" smtClean="0"/>
              <a:t> </a:t>
            </a:r>
            <a:r>
              <a:rPr lang="en-US" sz="1400" b="1" kern="0" dirty="0" smtClean="0"/>
              <a:t>de </a:t>
            </a:r>
            <a:r>
              <a:rPr lang="en-US" sz="1400" b="1" kern="0" dirty="0" err="1" smtClean="0"/>
              <a:t>catre</a:t>
            </a:r>
            <a:r>
              <a:rPr lang="en-US" sz="1400" b="1" kern="0" dirty="0" smtClean="0"/>
              <a:t>  </a:t>
            </a:r>
            <a:r>
              <a:rPr lang="en-US" sz="1400" b="1" kern="0" dirty="0" err="1" smtClean="0"/>
              <a:t>Consiliul</a:t>
            </a:r>
            <a:r>
              <a:rPr lang="en-US" sz="1400" b="1" kern="0" dirty="0" smtClean="0"/>
              <a:t> de </a:t>
            </a:r>
            <a:r>
              <a:rPr lang="en-US" sz="1400" b="1" kern="0" dirty="0" err="1" smtClean="0"/>
              <a:t>Administratie</a:t>
            </a:r>
            <a:r>
              <a:rPr lang="en-US" sz="1400" b="1" kern="0" dirty="0" smtClean="0"/>
              <a:t> al BRD in data de 9 </a:t>
            </a:r>
            <a:r>
              <a:rPr lang="en-US" sz="1400" b="1" kern="0" dirty="0" err="1" smtClean="0"/>
              <a:t>Martie</a:t>
            </a:r>
            <a:r>
              <a:rPr lang="en-US" sz="1400" b="1" kern="0" dirty="0" smtClean="0"/>
              <a:t> 2020 a </a:t>
            </a:r>
            <a:r>
              <a:rPr lang="en-US" sz="1400" b="1" kern="0" dirty="0" err="1" smtClean="0"/>
              <a:t>fost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construit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inainte</a:t>
            </a:r>
            <a:r>
              <a:rPr lang="en-US" sz="1400" b="1" kern="0" dirty="0" smtClean="0"/>
              <a:t> de </a:t>
            </a:r>
            <a:r>
              <a:rPr lang="en-US" sz="1400" b="1" kern="0" dirty="0" err="1" smtClean="0"/>
              <a:t>raspandirea</a:t>
            </a:r>
            <a:r>
              <a:rPr lang="en-US" sz="1400" b="1" kern="0" dirty="0" smtClean="0"/>
              <a:t> COVID-19, </a:t>
            </a:r>
            <a:r>
              <a:rPr lang="en-US" sz="1400" b="1" kern="0" dirty="0" err="1" smtClean="0"/>
              <a:t>avand</a:t>
            </a:r>
            <a:r>
              <a:rPr lang="en-US" sz="1400" b="1" kern="0" dirty="0" smtClean="0"/>
              <a:t> la </a:t>
            </a:r>
            <a:r>
              <a:rPr lang="en-US" sz="1400" b="1" kern="0" dirty="0" err="1" smtClean="0"/>
              <a:t>baza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conditii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economice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normale</a:t>
            </a:r>
            <a:endParaRPr lang="en-US" sz="1400" b="1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400" b="1" kern="0" dirty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smtClean="0"/>
              <a:t>In </a:t>
            </a:r>
            <a:r>
              <a:rPr lang="en-US" sz="1400" b="1" kern="0" dirty="0" err="1" smtClean="0"/>
              <a:t>momentul</a:t>
            </a:r>
            <a:r>
              <a:rPr lang="en-US" sz="1400" b="1" kern="0" dirty="0" smtClean="0"/>
              <a:t> de fata, </a:t>
            </a:r>
            <a:r>
              <a:rPr lang="en-US" sz="1400" b="1" kern="0" dirty="0" err="1" smtClean="0"/>
              <a:t>consecintele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economice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pe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termen</a:t>
            </a:r>
            <a:r>
              <a:rPr lang="en-US" sz="1400" b="1" kern="0" dirty="0" smtClean="0"/>
              <a:t> lung </a:t>
            </a:r>
            <a:r>
              <a:rPr lang="en-US" sz="1400" b="1" kern="0" dirty="0" err="1" smtClean="0"/>
              <a:t>provocate</a:t>
            </a:r>
            <a:r>
              <a:rPr lang="en-US" sz="1400" b="1" kern="0" dirty="0" smtClean="0"/>
              <a:t> de </a:t>
            </a:r>
            <a:r>
              <a:rPr lang="en-US" sz="1400" b="1" kern="0" dirty="0" err="1" smtClean="0"/>
              <a:t>raspandirea</a:t>
            </a:r>
            <a:r>
              <a:rPr lang="en-US" sz="1400" b="1" kern="0" dirty="0" smtClean="0"/>
              <a:t>  COVID 19 </a:t>
            </a:r>
            <a:r>
              <a:rPr lang="en-US" sz="1400" b="1" kern="0" dirty="0" err="1" smtClean="0"/>
              <a:t>raman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extrem</a:t>
            </a:r>
            <a:r>
              <a:rPr lang="en-US" sz="1400" b="1" kern="0" dirty="0" smtClean="0"/>
              <a:t> de </a:t>
            </a:r>
            <a:r>
              <a:rPr lang="en-US" sz="1400" b="1" kern="0" dirty="0" err="1" smtClean="0"/>
              <a:t>incerte</a:t>
            </a:r>
            <a:endParaRPr lang="en-US" sz="1400" b="1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400" b="1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smtClean="0"/>
              <a:t>Cu </a:t>
            </a:r>
            <a:r>
              <a:rPr lang="en-US" sz="1400" b="1" kern="0" dirty="0" err="1" smtClean="0"/>
              <a:t>toate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acestea</a:t>
            </a:r>
            <a:r>
              <a:rPr lang="en-US" sz="1400" b="1" kern="0" dirty="0" smtClean="0"/>
              <a:t>, </a:t>
            </a:r>
            <a:r>
              <a:rPr lang="en-US" sz="1400" b="1" kern="0" dirty="0" err="1" smtClean="0"/>
              <a:t>urmatoarele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proiectii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vizeaza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sa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ofere</a:t>
            </a:r>
            <a:r>
              <a:rPr lang="en-US" sz="1400" b="1" kern="0" dirty="0" smtClean="0"/>
              <a:t> o </a:t>
            </a:r>
            <a:r>
              <a:rPr lang="en-US" sz="1400" b="1" kern="0" dirty="0" err="1" smtClean="0"/>
              <a:t>estimare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generala</a:t>
            </a:r>
            <a:r>
              <a:rPr lang="en-US" sz="1400" b="1" kern="0" dirty="0" smtClean="0"/>
              <a:t> a </a:t>
            </a:r>
            <a:r>
              <a:rPr lang="en-US" sz="1400" b="1" kern="0" dirty="0" err="1" smtClean="0"/>
              <a:t>impactului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crizei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actuale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asupra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activitatii</a:t>
            </a:r>
            <a:r>
              <a:rPr lang="en-US" sz="1400" b="1" kern="0" dirty="0" smtClean="0"/>
              <a:t> BRD, </a:t>
            </a:r>
            <a:r>
              <a:rPr lang="en-US" sz="1400" b="1" kern="0" dirty="0" err="1" smtClean="0"/>
              <a:t>avand</a:t>
            </a:r>
            <a:r>
              <a:rPr lang="en-US" sz="1400" b="1" kern="0" dirty="0" smtClean="0"/>
              <a:t> la </a:t>
            </a:r>
            <a:r>
              <a:rPr lang="en-US" sz="1400" b="1" kern="0" dirty="0" err="1" smtClean="0"/>
              <a:t>baza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anumite</a:t>
            </a:r>
            <a:r>
              <a:rPr lang="en-US" sz="1400" b="1" kern="0" dirty="0" smtClean="0"/>
              <a:t> </a:t>
            </a:r>
            <a:r>
              <a:rPr lang="en-US" sz="1400" b="1" kern="0" dirty="0" err="1" smtClean="0"/>
              <a:t>ipoteze</a:t>
            </a:r>
            <a:r>
              <a:rPr lang="en-US" sz="1400" b="1" kern="0" dirty="0" smtClean="0"/>
              <a:t> </a:t>
            </a:r>
            <a:endParaRPr lang="en-US" sz="1400" b="1" kern="0" dirty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4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1862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41697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8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49" y="451301"/>
            <a:ext cx="9259200" cy="230832"/>
          </a:xfrm>
        </p:spPr>
        <p:txBody>
          <a:bodyPr/>
          <a:lstStyle/>
          <a:p>
            <a:r>
              <a:rPr lang="en-US" b="1" dirty="0" smtClean="0"/>
              <a:t>SCENARIU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43935" y="3731369"/>
            <a:ext cx="9598941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Ipoteze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comerciale</a:t>
            </a:r>
            <a:endParaRPr lang="en-US" sz="1100" b="1" kern="0" dirty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endParaRPr lang="en-US" sz="1100" b="1" kern="0" dirty="0" smtClean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Scadere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semnificativa</a:t>
            </a:r>
            <a:r>
              <a:rPr lang="en-US" sz="1100" b="1" kern="0" dirty="0" smtClean="0">
                <a:solidFill>
                  <a:srgbClr val="422259"/>
                </a:solidFill>
              </a:rPr>
              <a:t> a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productiei</a:t>
            </a:r>
            <a:r>
              <a:rPr lang="en-US" sz="1100" b="1" kern="0" dirty="0" smtClean="0">
                <a:solidFill>
                  <a:srgbClr val="422259"/>
                </a:solidFill>
              </a:rPr>
              <a:t> de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credite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acordate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persoanelor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fizice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smtClean="0">
                <a:solidFill>
                  <a:srgbClr val="422259"/>
                </a:solidFill>
              </a:rPr>
              <a:t>(-25% fata de 2019)</a:t>
            </a:r>
            <a:endParaRPr lang="en-US" sz="1100" kern="0" dirty="0" smtClean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Soldul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creditelor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acordate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persoanelor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juridice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va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ramane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stabil</a:t>
            </a:r>
            <a:r>
              <a:rPr lang="en-US" sz="1100" b="1" kern="0" dirty="0" smtClean="0">
                <a:solidFill>
                  <a:srgbClr val="422259"/>
                </a:solidFill>
              </a:rPr>
              <a:t>, </a:t>
            </a:r>
            <a:r>
              <a:rPr lang="en-US" sz="1100" kern="0" dirty="0" err="1" smtClean="0">
                <a:solidFill>
                  <a:srgbClr val="422259"/>
                </a:solidFill>
              </a:rPr>
              <a:t>dar</a:t>
            </a:r>
            <a:r>
              <a:rPr lang="en-US" sz="1100" kern="0" dirty="0" smtClean="0">
                <a:solidFill>
                  <a:srgbClr val="422259"/>
                </a:solidFill>
              </a:rPr>
              <a:t> cu o </a:t>
            </a:r>
            <a:r>
              <a:rPr lang="en-US" sz="1100" kern="0" dirty="0" err="1" smtClean="0">
                <a:solidFill>
                  <a:srgbClr val="422259"/>
                </a:solidFill>
              </a:rPr>
              <a:t>structura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diferita</a:t>
            </a:r>
            <a:r>
              <a:rPr lang="en-US" sz="1100" kern="0" dirty="0" smtClean="0">
                <a:solidFill>
                  <a:srgbClr val="422259"/>
                </a:solidFill>
              </a:rPr>
              <a:t>  </a:t>
            </a:r>
            <a:r>
              <a:rPr lang="en-US" sz="1100" kern="0" dirty="0" smtClean="0">
                <a:solidFill>
                  <a:srgbClr val="422259"/>
                </a:solidFill>
              </a:rPr>
              <a:t>(</a:t>
            </a:r>
            <a:r>
              <a:rPr lang="en-US" sz="1100" kern="0" dirty="0" err="1" smtClean="0">
                <a:solidFill>
                  <a:srgbClr val="422259"/>
                </a:solidFill>
              </a:rPr>
              <a:t>mai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putine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credite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smtClean="0">
                <a:solidFill>
                  <a:srgbClr val="422259"/>
                </a:solidFill>
              </a:rPr>
              <a:t>de </a:t>
            </a:r>
            <a:r>
              <a:rPr lang="en-US" sz="1100" kern="0" dirty="0" err="1" smtClean="0">
                <a:solidFill>
                  <a:srgbClr val="422259"/>
                </a:solidFill>
              </a:rPr>
              <a:t>investitii</a:t>
            </a:r>
            <a:r>
              <a:rPr lang="en-US" sz="1100" kern="0" dirty="0" smtClean="0">
                <a:solidFill>
                  <a:srgbClr val="422259"/>
                </a:solidFill>
              </a:rPr>
              <a:t>, </a:t>
            </a:r>
            <a:r>
              <a:rPr lang="en-US" sz="1100" kern="0" dirty="0" err="1" smtClean="0">
                <a:solidFill>
                  <a:srgbClr val="422259"/>
                </a:solidFill>
              </a:rPr>
              <a:t>mai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multe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linii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smtClean="0">
                <a:solidFill>
                  <a:srgbClr val="422259"/>
                </a:solidFill>
              </a:rPr>
              <a:t>de </a:t>
            </a:r>
            <a:r>
              <a:rPr lang="en-US" sz="1100" kern="0" dirty="0" err="1" smtClean="0">
                <a:solidFill>
                  <a:srgbClr val="422259"/>
                </a:solidFill>
              </a:rPr>
              <a:t>credite</a:t>
            </a:r>
            <a:r>
              <a:rPr lang="en-US" sz="1100" kern="0" dirty="0" smtClean="0">
                <a:solidFill>
                  <a:srgbClr val="422259"/>
                </a:solidFill>
              </a:rPr>
              <a:t>)	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Nivel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stabil</a:t>
            </a:r>
            <a:r>
              <a:rPr lang="en-US" sz="1100" b="1" kern="0" dirty="0" smtClean="0">
                <a:solidFill>
                  <a:srgbClr val="422259"/>
                </a:solidFill>
              </a:rPr>
              <a:t> al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depozitelor</a:t>
            </a:r>
            <a:endParaRPr lang="en-US" sz="1100" b="1" kern="0" dirty="0" smtClean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err="1" smtClean="0">
                <a:solidFill>
                  <a:srgbClr val="422259"/>
                </a:solidFill>
              </a:rPr>
              <a:t>Scadere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accentuata</a:t>
            </a:r>
            <a:r>
              <a:rPr lang="en-US" sz="1100" kern="0" dirty="0" smtClean="0">
                <a:solidFill>
                  <a:srgbClr val="422259"/>
                </a:solidFill>
              </a:rPr>
              <a:t> a </a:t>
            </a:r>
            <a:r>
              <a:rPr lang="en-US" sz="1100" kern="0" dirty="0" err="1" smtClean="0">
                <a:solidFill>
                  <a:srgbClr val="422259"/>
                </a:solidFill>
              </a:rPr>
              <a:t>volumelor</a:t>
            </a:r>
            <a:r>
              <a:rPr lang="en-US" sz="1100" kern="0" dirty="0" smtClean="0">
                <a:solidFill>
                  <a:srgbClr val="422259"/>
                </a:solidFill>
              </a:rPr>
              <a:t> de </a:t>
            </a:r>
            <a:r>
              <a:rPr lang="en-US" sz="1100" kern="0" dirty="0" err="1" smtClean="0">
                <a:solidFill>
                  <a:srgbClr val="422259"/>
                </a:solidFill>
              </a:rPr>
              <a:t>operatiuni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perioada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crizei</a:t>
            </a:r>
            <a:endParaRPr lang="en-US" sz="1100" kern="0" dirty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err="1" smtClean="0">
                <a:solidFill>
                  <a:srgbClr val="422259"/>
                </a:solidFill>
              </a:rPr>
              <a:t>Administrarea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activelor</a:t>
            </a:r>
            <a:r>
              <a:rPr lang="en-US" sz="1100" kern="0" dirty="0" smtClean="0">
                <a:solidFill>
                  <a:srgbClr val="422259"/>
                </a:solidFill>
              </a:rPr>
              <a:t>: </a:t>
            </a:r>
            <a:r>
              <a:rPr lang="en-US" sz="1100" kern="0" dirty="0" err="1" smtClean="0">
                <a:solidFill>
                  <a:srgbClr val="422259"/>
                </a:solidFill>
              </a:rPr>
              <a:t>scadere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semnificativa</a:t>
            </a:r>
            <a:r>
              <a:rPr lang="en-US" sz="1100" kern="0" dirty="0" smtClean="0">
                <a:solidFill>
                  <a:srgbClr val="422259"/>
                </a:solidFill>
              </a:rPr>
              <a:t>  a </a:t>
            </a:r>
            <a:r>
              <a:rPr lang="en-US" sz="1100" kern="0" dirty="0" err="1" smtClean="0">
                <a:solidFill>
                  <a:srgbClr val="422259"/>
                </a:solidFill>
              </a:rPr>
              <a:t>activelor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aflate</a:t>
            </a:r>
            <a:r>
              <a:rPr lang="en-US" sz="1100" kern="0" dirty="0" smtClean="0">
                <a:solidFill>
                  <a:srgbClr val="422259"/>
                </a:solidFill>
              </a:rPr>
              <a:t> in </a:t>
            </a:r>
            <a:r>
              <a:rPr lang="en-US" sz="1100" kern="0" dirty="0" err="1" smtClean="0">
                <a:solidFill>
                  <a:srgbClr val="422259"/>
                </a:solidFill>
              </a:rPr>
              <a:t>administrare</a:t>
            </a:r>
            <a:r>
              <a:rPr lang="en-US" sz="1100" kern="0" dirty="0" smtClean="0">
                <a:solidFill>
                  <a:srgbClr val="422259"/>
                </a:solidFill>
              </a:rPr>
              <a:t> in </a:t>
            </a:r>
            <a:r>
              <a:rPr lang="en-US" sz="1100" kern="0" dirty="0" err="1" smtClean="0">
                <a:solidFill>
                  <a:srgbClr val="422259"/>
                </a:solidFill>
              </a:rPr>
              <a:t>luna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martie</a:t>
            </a:r>
            <a:r>
              <a:rPr lang="en-US" sz="1100" kern="0" dirty="0" smtClean="0">
                <a:solidFill>
                  <a:srgbClr val="422259"/>
                </a:solidFill>
              </a:rPr>
              <a:t> si </a:t>
            </a:r>
            <a:r>
              <a:rPr lang="en-US" sz="1100" kern="0" dirty="0" err="1" smtClean="0">
                <a:solidFill>
                  <a:srgbClr val="422259"/>
                </a:solidFill>
              </a:rPr>
              <a:t>foarte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putine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intrari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asteptate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pana</a:t>
            </a:r>
            <a:r>
              <a:rPr lang="en-US" sz="1100" kern="0" dirty="0" smtClean="0">
                <a:solidFill>
                  <a:srgbClr val="422259"/>
                </a:solidFill>
              </a:rPr>
              <a:t> la </a:t>
            </a:r>
            <a:r>
              <a:rPr lang="en-US" sz="1100" kern="0" dirty="0" err="1" smtClean="0">
                <a:solidFill>
                  <a:srgbClr val="422259"/>
                </a:solidFill>
              </a:rPr>
              <a:t>finalul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anului</a:t>
            </a:r>
            <a:endParaRPr lang="en-US" sz="1100" kern="0" dirty="0" smtClean="0">
              <a:solidFill>
                <a:srgbClr val="422259"/>
              </a:solidFill>
            </a:endParaRP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err="1" smtClean="0">
                <a:solidFill>
                  <a:srgbClr val="422259"/>
                </a:solidFill>
              </a:rPr>
              <a:t>Eliminarea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comisioanelor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aferente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abonamentelor</a:t>
            </a:r>
            <a:r>
              <a:rPr lang="en-US" sz="1100" kern="0" dirty="0" smtClean="0">
                <a:solidFill>
                  <a:srgbClr val="422259"/>
                </a:solidFill>
              </a:rPr>
              <a:t> Internet si Mobile Banking </a:t>
            </a:r>
            <a:r>
              <a:rPr lang="en-US" sz="1100" kern="0" dirty="0" err="1" smtClean="0">
                <a:solidFill>
                  <a:srgbClr val="422259"/>
                </a:solidFill>
              </a:rPr>
              <a:t>pentru</a:t>
            </a:r>
            <a:r>
              <a:rPr lang="en-US" sz="1100" kern="0" dirty="0" smtClean="0">
                <a:solidFill>
                  <a:srgbClr val="422259"/>
                </a:solidFill>
              </a:rPr>
              <a:t> a </a:t>
            </a:r>
            <a:r>
              <a:rPr lang="en-US" sz="1100" kern="0" dirty="0" err="1" smtClean="0">
                <a:solidFill>
                  <a:srgbClr val="422259"/>
                </a:solidFill>
              </a:rPr>
              <a:t>stimula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folosirea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serviciilor</a:t>
            </a:r>
            <a:r>
              <a:rPr lang="en-US" sz="1100" kern="0" dirty="0" smtClean="0">
                <a:solidFill>
                  <a:srgbClr val="422259"/>
                </a:solidFill>
              </a:rPr>
              <a:t> de </a:t>
            </a:r>
            <a:r>
              <a:rPr lang="en-US" sz="1100" kern="0" dirty="0" err="1" smtClean="0">
                <a:solidFill>
                  <a:srgbClr val="422259"/>
                </a:solidFill>
              </a:rPr>
              <a:t>banca</a:t>
            </a:r>
            <a:r>
              <a:rPr lang="en-US" sz="1100" kern="0" dirty="0" smtClean="0">
                <a:solidFill>
                  <a:srgbClr val="422259"/>
                </a:solidFill>
              </a:rPr>
              <a:t> la </a:t>
            </a:r>
            <a:r>
              <a:rPr lang="en-US" sz="1100" kern="0" dirty="0" err="1" smtClean="0">
                <a:solidFill>
                  <a:srgbClr val="422259"/>
                </a:solidFill>
              </a:rPr>
              <a:t>distanta</a:t>
            </a:r>
            <a:endParaRPr lang="en-US" sz="1100" kern="0" dirty="0">
              <a:solidFill>
                <a:srgbClr val="422259"/>
              </a:solidFill>
            </a:endParaRPr>
          </a:p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endParaRPr lang="en-US" sz="1100" b="1" kern="0" dirty="0" smtClean="0"/>
          </a:p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endParaRPr lang="en-US" sz="1100" b="1" kern="0" dirty="0"/>
          </a:p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/>
              <a:t>Moratoriu</a:t>
            </a:r>
            <a:endParaRPr lang="en-US" sz="1100" b="1" kern="0" dirty="0" smtClean="0"/>
          </a:p>
          <a:p>
            <a:pPr marL="707761" lvl="1" indent="-171450">
              <a:buSzPct val="75000"/>
              <a:buFont typeface="Wingdings" panose="05000000000000000000" pitchFamily="2" charset="2"/>
              <a:buChar char="§"/>
            </a:pPr>
            <a:endParaRPr lang="en-US" sz="1100" b="1" kern="0" dirty="0" smtClean="0"/>
          </a:p>
          <a:p>
            <a:pPr marL="707761" lvl="1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err="1" smtClean="0"/>
              <a:t>Simulare</a:t>
            </a:r>
            <a:r>
              <a:rPr lang="en-US" sz="1100" b="1" kern="0" dirty="0" smtClean="0"/>
              <a:t> </a:t>
            </a:r>
            <a:r>
              <a:rPr lang="en-US" sz="1100" b="1" kern="0" dirty="0" err="1" smtClean="0"/>
              <a:t>bazata</a:t>
            </a:r>
            <a:r>
              <a:rPr lang="en-US" sz="1100" b="1" kern="0" dirty="0" smtClean="0"/>
              <a:t> </a:t>
            </a:r>
            <a:r>
              <a:rPr lang="en-US" sz="1100" b="1" kern="0" dirty="0" err="1" smtClean="0"/>
              <a:t>pe</a:t>
            </a:r>
            <a:r>
              <a:rPr lang="en-US" sz="1100" b="1" kern="0" dirty="0" smtClean="0"/>
              <a:t> </a:t>
            </a:r>
            <a:r>
              <a:rPr lang="en-US" sz="1100" b="1" kern="0" dirty="0" err="1" smtClean="0"/>
              <a:t>Ordonanta</a:t>
            </a:r>
            <a:r>
              <a:rPr lang="en-US" sz="1100" b="1" kern="0" dirty="0" smtClean="0"/>
              <a:t> de </a:t>
            </a:r>
            <a:r>
              <a:rPr lang="en-US" sz="1100" b="1" kern="0" dirty="0" err="1" smtClean="0"/>
              <a:t>Urgenta</a:t>
            </a:r>
            <a:r>
              <a:rPr lang="en-US" sz="1100" b="1" kern="0" dirty="0" smtClean="0"/>
              <a:t> a </a:t>
            </a:r>
            <a:r>
              <a:rPr lang="en-US" sz="1100" b="1" kern="0" dirty="0" err="1" smtClean="0"/>
              <a:t>Guvernului</a:t>
            </a:r>
            <a:r>
              <a:rPr lang="en-US" sz="1100" b="1" kern="0" dirty="0" smtClean="0"/>
              <a:t>  </a:t>
            </a:r>
            <a:r>
              <a:rPr lang="en-US" sz="1100" b="1" kern="0" dirty="0" err="1" smtClean="0"/>
              <a:t>adoptata</a:t>
            </a:r>
            <a:r>
              <a:rPr lang="en-US" sz="1100" b="1" kern="0" dirty="0" smtClean="0"/>
              <a:t> in data de 31.03.2020</a:t>
            </a:r>
            <a:endParaRPr lang="en-US" sz="1100" kern="0" dirty="0"/>
          </a:p>
        </p:txBody>
      </p:sp>
      <p:sp>
        <p:nvSpPr>
          <p:cNvPr id="9" name="Прямоугольник 10"/>
          <p:cNvSpPr/>
          <p:nvPr/>
        </p:nvSpPr>
        <p:spPr>
          <a:xfrm>
            <a:off x="192748" y="1164428"/>
            <a:ext cx="9505801" cy="283684"/>
          </a:xfrm>
          <a:prstGeom prst="rect">
            <a:avLst/>
          </a:prstGeom>
          <a:solidFill>
            <a:srgbClr val="DE00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en-US" sz="1138" b="1" spc="244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Scenariul</a:t>
            </a:r>
            <a:r>
              <a:rPr lang="en-US" sz="1138" b="1" spc="24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Macro</a:t>
            </a:r>
            <a:endParaRPr lang="ru-RU" sz="1138" b="1" spc="24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0"/>
          <p:cNvSpPr/>
          <p:nvPr/>
        </p:nvSpPr>
        <p:spPr>
          <a:xfrm>
            <a:off x="192747" y="3307892"/>
            <a:ext cx="9505801" cy="283684"/>
          </a:xfrm>
          <a:prstGeom prst="rect">
            <a:avLst/>
          </a:prstGeom>
          <a:solidFill>
            <a:srgbClr val="DE00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en-US" sz="1138" b="1" spc="244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Ipoteze</a:t>
            </a:r>
            <a:r>
              <a:rPr lang="en-US" sz="1138" b="1" spc="24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38" b="1" spc="244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cheie</a:t>
            </a:r>
            <a:endParaRPr lang="ru-RU" sz="1138" b="1" spc="24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8417" y="1448112"/>
            <a:ext cx="959446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Masuri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stricte</a:t>
            </a:r>
            <a:r>
              <a:rPr lang="en-US" sz="1100" b="1" kern="0" dirty="0" smtClean="0">
                <a:solidFill>
                  <a:srgbClr val="422259"/>
                </a:solidFill>
              </a:rPr>
              <a:t> de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izolare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pana</a:t>
            </a:r>
            <a:r>
              <a:rPr lang="en-US" sz="1100" b="1" kern="0" dirty="0" smtClean="0">
                <a:solidFill>
                  <a:srgbClr val="422259"/>
                </a:solidFill>
              </a:rPr>
              <a:t> la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mijlocul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lunii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mai</a:t>
            </a:r>
            <a:r>
              <a:rPr lang="en-US" sz="1100" b="1" kern="0" dirty="0" smtClean="0">
                <a:solidFill>
                  <a:srgbClr val="422259"/>
                </a:solidFill>
              </a:rPr>
              <a:t>,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urmata</a:t>
            </a:r>
            <a:r>
              <a:rPr lang="en-US" sz="1100" b="1" kern="0" dirty="0" smtClean="0">
                <a:solidFill>
                  <a:srgbClr val="422259"/>
                </a:solidFill>
              </a:rPr>
              <a:t> de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ridicarea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progresiva</a:t>
            </a:r>
            <a:r>
              <a:rPr lang="en-US" sz="1100" b="1" kern="0" dirty="0" smtClean="0">
                <a:solidFill>
                  <a:srgbClr val="422259"/>
                </a:solidFill>
              </a:rPr>
              <a:t> a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restrictiilor</a:t>
            </a:r>
            <a:endParaRPr lang="en-US" sz="1100" b="1" kern="0" dirty="0" smtClean="0">
              <a:solidFill>
                <a:srgbClr val="422259"/>
              </a:solidFill>
            </a:endParaRP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b="1" kern="0" dirty="0" smtClean="0">
              <a:solidFill>
                <a:srgbClr val="422259"/>
              </a:solidFill>
            </a:endParaRP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Scaderea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accelerata</a:t>
            </a:r>
            <a:r>
              <a:rPr lang="en-US" sz="1100" b="1" kern="0" dirty="0" smtClean="0">
                <a:solidFill>
                  <a:srgbClr val="422259"/>
                </a:solidFill>
              </a:rPr>
              <a:t> a PIB-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ului</a:t>
            </a:r>
            <a:r>
              <a:rPr lang="en-US" sz="1100" b="1" kern="0" dirty="0" smtClean="0">
                <a:solidFill>
                  <a:srgbClr val="422259"/>
                </a:solidFill>
              </a:rPr>
              <a:t>, </a:t>
            </a:r>
            <a:r>
              <a:rPr lang="en-US" sz="1100" kern="0" dirty="0" err="1" smtClean="0">
                <a:solidFill>
                  <a:srgbClr val="422259"/>
                </a:solidFill>
              </a:rPr>
              <a:t>estimata</a:t>
            </a:r>
            <a:r>
              <a:rPr lang="en-US" sz="1100" kern="0" dirty="0" smtClean="0">
                <a:solidFill>
                  <a:srgbClr val="422259"/>
                </a:solidFill>
              </a:rPr>
              <a:t> la </a:t>
            </a:r>
            <a:r>
              <a:rPr lang="en-US" sz="1100" kern="0" dirty="0" smtClean="0">
                <a:solidFill>
                  <a:srgbClr val="422259"/>
                </a:solidFill>
              </a:rPr>
              <a:t>-6,5% (fata de +1,7% in </a:t>
            </a:r>
            <a:r>
              <a:rPr lang="en-US" sz="1100" kern="0" dirty="0" err="1" smtClean="0">
                <a:solidFill>
                  <a:srgbClr val="422259"/>
                </a:solidFill>
              </a:rPr>
              <a:t>bugetul</a:t>
            </a:r>
            <a:r>
              <a:rPr lang="en-US" sz="1100" kern="0" dirty="0" smtClean="0">
                <a:solidFill>
                  <a:srgbClr val="422259"/>
                </a:solidFill>
              </a:rPr>
              <a:t> initial)</a:t>
            </a: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kern="0" dirty="0" smtClean="0">
              <a:solidFill>
                <a:srgbClr val="422259"/>
              </a:solidFill>
            </a:endParaRP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Ratele</a:t>
            </a:r>
            <a:r>
              <a:rPr lang="en-US" sz="1100" b="1" kern="0" dirty="0" smtClean="0">
                <a:solidFill>
                  <a:srgbClr val="422259"/>
                </a:solidFill>
              </a:rPr>
              <a:t> de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dobanda</a:t>
            </a:r>
            <a:r>
              <a:rPr lang="en-US" sz="1100" b="1" kern="0" dirty="0" smtClean="0">
                <a:solidFill>
                  <a:srgbClr val="422259"/>
                </a:solidFill>
              </a:rPr>
              <a:t> estimate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sa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scada</a:t>
            </a:r>
            <a:r>
              <a:rPr lang="en-US" sz="1100" b="1" kern="0" dirty="0" smtClean="0">
                <a:solidFill>
                  <a:srgbClr val="422259"/>
                </a:solidFill>
              </a:rPr>
              <a:t> in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medie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smtClean="0">
                <a:solidFill>
                  <a:srgbClr val="422259"/>
                </a:solidFill>
              </a:rPr>
              <a:t>la 2.5%</a:t>
            </a:r>
            <a:r>
              <a:rPr lang="en-US" sz="1100" b="1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smtClean="0">
                <a:solidFill>
                  <a:srgbClr val="422259"/>
                </a:solidFill>
              </a:rPr>
              <a:t>(</a:t>
            </a:r>
            <a:r>
              <a:rPr lang="en-US" sz="1100" kern="0" dirty="0" err="1" smtClean="0">
                <a:solidFill>
                  <a:srgbClr val="422259"/>
                </a:solidFill>
              </a:rPr>
              <a:t>pentru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robor</a:t>
            </a:r>
            <a:r>
              <a:rPr lang="en-US" sz="1100" kern="0" dirty="0" smtClean="0">
                <a:solidFill>
                  <a:srgbClr val="422259"/>
                </a:solidFill>
              </a:rPr>
              <a:t> la 3 </a:t>
            </a:r>
            <a:r>
              <a:rPr lang="en-US" sz="1100" kern="0" dirty="0" err="1" smtClean="0">
                <a:solidFill>
                  <a:srgbClr val="422259"/>
                </a:solidFill>
              </a:rPr>
              <a:t>luni</a:t>
            </a:r>
            <a:r>
              <a:rPr lang="en-US" sz="1100" kern="0" dirty="0" smtClean="0">
                <a:solidFill>
                  <a:srgbClr val="422259"/>
                </a:solidFill>
              </a:rPr>
              <a:t>) fata de 3,2% in </a:t>
            </a:r>
            <a:r>
              <a:rPr lang="en-US" sz="1100" kern="0" dirty="0" err="1" smtClean="0">
                <a:solidFill>
                  <a:srgbClr val="422259"/>
                </a:solidFill>
              </a:rPr>
              <a:t>bugetul</a:t>
            </a:r>
            <a:r>
              <a:rPr lang="en-US" sz="1100" kern="0" dirty="0" smtClean="0">
                <a:solidFill>
                  <a:srgbClr val="422259"/>
                </a:solidFill>
              </a:rPr>
              <a:t> initial (</a:t>
            </a:r>
            <a:r>
              <a:rPr lang="en-US" sz="1100" kern="0" dirty="0" err="1" smtClean="0">
                <a:solidFill>
                  <a:srgbClr val="422259"/>
                </a:solidFill>
              </a:rPr>
              <a:t>foarte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aproape</a:t>
            </a:r>
            <a:r>
              <a:rPr lang="en-US" sz="1100" kern="0" dirty="0" smtClean="0">
                <a:solidFill>
                  <a:srgbClr val="422259"/>
                </a:solidFill>
              </a:rPr>
              <a:t> de </a:t>
            </a:r>
            <a:r>
              <a:rPr lang="en-US" sz="1100" kern="0" dirty="0" err="1" smtClean="0">
                <a:solidFill>
                  <a:srgbClr val="422259"/>
                </a:solidFill>
              </a:rPr>
              <a:t>actualul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nivel</a:t>
            </a:r>
            <a:r>
              <a:rPr lang="en-US" sz="1100" kern="0" dirty="0" smtClean="0">
                <a:solidFill>
                  <a:srgbClr val="422259"/>
                </a:solidFill>
              </a:rPr>
              <a:t> de 2,55%)</a:t>
            </a:r>
          </a:p>
          <a:p>
            <a:pPr>
              <a:buSzPct val="75000"/>
            </a:pPr>
            <a:endParaRPr lang="en-US" sz="1100" kern="0" dirty="0" smtClean="0">
              <a:solidFill>
                <a:srgbClr val="422259"/>
              </a:solidFill>
            </a:endParaRP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err="1" smtClean="0">
                <a:solidFill>
                  <a:srgbClr val="422259"/>
                </a:solidFill>
              </a:rPr>
              <a:t>Cursul</a:t>
            </a:r>
            <a:r>
              <a:rPr lang="en-US" sz="1100" b="1" kern="0" dirty="0" smtClean="0">
                <a:solidFill>
                  <a:srgbClr val="422259"/>
                </a:solidFill>
              </a:rPr>
              <a:t> de </a:t>
            </a:r>
            <a:r>
              <a:rPr lang="en-US" sz="1100" b="1" kern="0" dirty="0" err="1" smtClean="0">
                <a:solidFill>
                  <a:srgbClr val="422259"/>
                </a:solidFill>
              </a:rPr>
              <a:t>schimb</a:t>
            </a:r>
            <a:r>
              <a:rPr lang="en-US" sz="1100" b="1" kern="0" dirty="0" smtClean="0">
                <a:solidFill>
                  <a:srgbClr val="422259"/>
                </a:solidFill>
              </a:rPr>
              <a:t> EUR/RON </a:t>
            </a:r>
            <a:r>
              <a:rPr lang="en-US" sz="1100" kern="0" dirty="0" err="1" smtClean="0">
                <a:solidFill>
                  <a:srgbClr val="422259"/>
                </a:solidFill>
              </a:rPr>
              <a:t>estimat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sa</a:t>
            </a:r>
            <a:r>
              <a:rPr lang="en-US" sz="1100" kern="0" dirty="0" smtClean="0">
                <a:solidFill>
                  <a:srgbClr val="422259"/>
                </a:solidFill>
              </a:rPr>
              <a:t> fie sub </a:t>
            </a:r>
            <a:r>
              <a:rPr lang="en-US" sz="1100" kern="0" dirty="0" err="1" smtClean="0">
                <a:solidFill>
                  <a:srgbClr val="422259"/>
                </a:solidFill>
              </a:rPr>
              <a:t>presiune</a:t>
            </a:r>
            <a:r>
              <a:rPr lang="en-US" sz="1100" kern="0" dirty="0" smtClean="0">
                <a:solidFill>
                  <a:srgbClr val="422259"/>
                </a:solidFill>
              </a:rPr>
              <a:t>: </a:t>
            </a:r>
            <a:r>
              <a:rPr lang="en-US" sz="1100" kern="0" dirty="0" err="1" smtClean="0">
                <a:solidFill>
                  <a:srgbClr val="422259"/>
                </a:solidFill>
              </a:rPr>
              <a:t>cursul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mediu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pe</a:t>
            </a:r>
            <a:r>
              <a:rPr lang="en-US" sz="1100" kern="0" dirty="0" smtClean="0">
                <a:solidFill>
                  <a:srgbClr val="422259"/>
                </a:solidFill>
              </a:rPr>
              <a:t> </a:t>
            </a:r>
            <a:r>
              <a:rPr lang="en-US" sz="1100" kern="0" dirty="0" err="1" smtClean="0">
                <a:solidFill>
                  <a:srgbClr val="422259"/>
                </a:solidFill>
              </a:rPr>
              <a:t>anul</a:t>
            </a:r>
            <a:r>
              <a:rPr lang="en-US" sz="1100" kern="0" dirty="0" smtClean="0">
                <a:solidFill>
                  <a:srgbClr val="422259"/>
                </a:solidFill>
              </a:rPr>
              <a:t> 2020 </a:t>
            </a:r>
            <a:r>
              <a:rPr lang="en-US" sz="1100" kern="0" dirty="0" err="1" smtClean="0">
                <a:solidFill>
                  <a:srgbClr val="422259"/>
                </a:solidFill>
              </a:rPr>
              <a:t>estimat</a:t>
            </a:r>
            <a:r>
              <a:rPr lang="en-US" sz="1100" kern="0" dirty="0" smtClean="0">
                <a:solidFill>
                  <a:srgbClr val="422259"/>
                </a:solidFill>
              </a:rPr>
              <a:t> la 4,90 (fata de 4,82 in </a:t>
            </a:r>
            <a:r>
              <a:rPr lang="en-US" sz="1100" kern="0" dirty="0" err="1" smtClean="0">
                <a:solidFill>
                  <a:srgbClr val="422259"/>
                </a:solidFill>
              </a:rPr>
              <a:t>bugetul</a:t>
            </a:r>
            <a:r>
              <a:rPr lang="en-US" sz="1100" kern="0" dirty="0" smtClean="0">
                <a:solidFill>
                  <a:srgbClr val="422259"/>
                </a:solidFill>
              </a:rPr>
              <a:t> initial)</a:t>
            </a:r>
            <a:endParaRPr lang="en-US" sz="1100" b="1" kern="0" dirty="0" smtClean="0">
              <a:solidFill>
                <a:srgbClr val="422259"/>
              </a:solidFill>
            </a:endParaRP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kern="0" dirty="0" smtClean="0"/>
          </a:p>
          <a:p>
            <a:pPr marL="177800" indent="-177800">
              <a:spcBef>
                <a:spcPts val="3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24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8745275"/>
              </p:ext>
            </p:extLst>
          </p:nvPr>
        </p:nvGraphicFramePr>
        <p:xfrm>
          <a:off x="382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5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38100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1" dirty="0">
              <a:solidFill>
                <a:srgbClr val="000000"/>
              </a:solidFill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gray">
          <a:xfrm>
            <a:off x="8840788" y="6416676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/>
              <a:t>P.6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7112918" y="5960112"/>
            <a:ext cx="2088232" cy="408884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/>
              <a:t>* </a:t>
            </a:r>
            <a:r>
              <a:rPr lang="en-US" sz="900" i="1" dirty="0" err="1"/>
              <a:t>Variatia</a:t>
            </a:r>
            <a:r>
              <a:rPr lang="en-US" sz="900" i="1" dirty="0"/>
              <a:t> la curs de </a:t>
            </a:r>
            <a:r>
              <a:rPr lang="en-US" sz="900" i="1" dirty="0" err="1"/>
              <a:t>schimb</a:t>
            </a:r>
            <a:r>
              <a:rPr lang="en-US" sz="900" i="1" dirty="0"/>
              <a:t> constant</a:t>
            </a:r>
            <a:endParaRPr lang="en-US" sz="900" i="1" baseline="3000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6054824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894480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3079" y="294720"/>
            <a:ext cx="9221638" cy="61555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l" defTabSz="9905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fr-FR" sz="1477" b="0" kern="1200" cap="all" baseline="0" noProof="0">
                <a:solidFill>
                  <a:schemeClr val="bg2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z="2000" b="1" dirty="0" err="1" smtClean="0">
                <a:solidFill>
                  <a:srgbClr val="E60028"/>
                </a:solidFill>
              </a:rPr>
              <a:t>INDICATORi</a:t>
            </a:r>
            <a:r>
              <a:rPr lang="en-US" sz="2000" b="1" dirty="0" smtClean="0">
                <a:solidFill>
                  <a:srgbClr val="E60028"/>
                </a:solidFill>
              </a:rPr>
              <a:t> </a:t>
            </a:r>
            <a:r>
              <a:rPr lang="en-US" sz="2000" b="1" dirty="0" err="1" smtClean="0">
                <a:solidFill>
                  <a:srgbClr val="E60028"/>
                </a:solidFill>
              </a:rPr>
              <a:t>cheie</a:t>
            </a:r>
            <a:r>
              <a:rPr lang="en-US" sz="2000" b="1" dirty="0" smtClean="0">
                <a:solidFill>
                  <a:srgbClr val="E60028"/>
                </a:solidFill>
              </a:rPr>
              <a:t> 2020 REVIZUITI, </a:t>
            </a:r>
            <a:r>
              <a:rPr lang="en-US" sz="2000" b="1" dirty="0" err="1" smtClean="0">
                <a:solidFill>
                  <a:srgbClr val="E60028"/>
                </a:solidFill>
              </a:rPr>
              <a:t>tinand</a:t>
            </a:r>
            <a:r>
              <a:rPr lang="en-US" sz="2000" b="1" dirty="0" smtClean="0">
                <a:solidFill>
                  <a:srgbClr val="E60028"/>
                </a:solidFill>
              </a:rPr>
              <a:t> </a:t>
            </a:r>
            <a:r>
              <a:rPr lang="en-US" sz="2000" b="1" dirty="0" smtClean="0">
                <a:solidFill>
                  <a:srgbClr val="E60028"/>
                </a:solidFill>
              </a:rPr>
              <a:t>CONT </a:t>
            </a:r>
            <a:r>
              <a:rPr lang="en-US" sz="2000" b="1" dirty="0" smtClean="0">
                <a:solidFill>
                  <a:srgbClr val="E60028"/>
                </a:solidFill>
              </a:rPr>
              <a:t>de </a:t>
            </a:r>
            <a:r>
              <a:rPr lang="en-US" sz="2000" b="1" dirty="0" err="1" smtClean="0">
                <a:solidFill>
                  <a:srgbClr val="E60028"/>
                </a:solidFill>
              </a:rPr>
              <a:t>impactul</a:t>
            </a:r>
            <a:r>
              <a:rPr lang="en-US" sz="2000" b="1" dirty="0" smtClean="0">
                <a:solidFill>
                  <a:srgbClr val="E60028"/>
                </a:solidFill>
              </a:rPr>
              <a:t> economic al RASPANDIRII </a:t>
            </a:r>
            <a:r>
              <a:rPr lang="en-US" sz="2000" b="1" dirty="0" smtClean="0"/>
              <a:t>COVID-19</a:t>
            </a:r>
            <a:endParaRPr lang="en-US" sz="2000" b="1" dirty="0">
              <a:solidFill>
                <a:srgbClr val="E60028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274989"/>
              </p:ext>
            </p:extLst>
          </p:nvPr>
        </p:nvGraphicFramePr>
        <p:xfrm>
          <a:off x="606425" y="1209675"/>
          <a:ext cx="9018588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6" name="Worksheet" r:id="rId8" imgW="8489814" imgH="3879894" progId="Excel.Sheet.12">
                  <p:link updateAutomatic="1"/>
                </p:oleObj>
              </mc:Choice>
              <mc:Fallback>
                <p:oleObj name="Worksheet" r:id="rId8" imgW="8489814" imgH="387989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6425" y="1209675"/>
                        <a:ext cx="9018588" cy="454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6814656" y="5500978"/>
            <a:ext cx="617196" cy="1846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1200" dirty="0" smtClean="0">
                <a:ea typeface="Source Sans Pro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757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923523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7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6350"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200"/>
              </a:spcBef>
            </a:pPr>
            <a:endParaRPr lang="en-US" sz="2000" b="1" dirty="0" err="1" smtClean="0"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7033487" y="4168064"/>
            <a:ext cx="2783511" cy="408884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50" b="1" i="1" dirty="0" err="1"/>
              <a:t>Costul</a:t>
            </a:r>
            <a:r>
              <a:rPr lang="en-US" sz="950" b="1" i="1" dirty="0"/>
              <a:t> net al </a:t>
            </a:r>
            <a:r>
              <a:rPr lang="en-US" sz="950" b="1" i="1" dirty="0" err="1"/>
              <a:t>riscului</a:t>
            </a:r>
            <a:r>
              <a:rPr lang="en-US" sz="950" b="1" i="1" dirty="0"/>
              <a:t> </a:t>
            </a:r>
            <a:r>
              <a:rPr lang="en-US" sz="880" i="1" dirty="0" err="1"/>
              <a:t>aproximativ</a:t>
            </a:r>
            <a:r>
              <a:rPr lang="en-US" sz="880" i="1" dirty="0"/>
              <a:t> </a:t>
            </a:r>
            <a:r>
              <a:rPr lang="en-US" sz="880" i="1" dirty="0" smtClean="0"/>
              <a:t>100 </a:t>
            </a:r>
            <a:r>
              <a:rPr lang="en-US" sz="880" i="1" dirty="0" err="1"/>
              <a:t>bp</a:t>
            </a:r>
            <a:endParaRPr lang="en-US" sz="880" i="1" baseline="30000" dirty="0"/>
          </a:p>
        </p:txBody>
      </p:sp>
      <p:sp>
        <p:nvSpPr>
          <p:cNvPr id="9" name="Slide Number Placeholder 4"/>
          <p:cNvSpPr txBox="1">
            <a:spLocks noGrp="1"/>
          </p:cNvSpPr>
          <p:nvPr/>
        </p:nvSpPr>
        <p:spPr bwMode="gray">
          <a:xfrm>
            <a:off x="8840788" y="6416676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/>
              <a:t>P.7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257255" y="1113756"/>
            <a:ext cx="2274933" cy="594274"/>
          </a:xfrm>
          <a:prstGeom prst="roundRect">
            <a:avLst/>
          </a:prstGeom>
          <a:solidFill>
            <a:srgbClr val="E60028"/>
          </a:solidFill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</a:pPr>
            <a:r>
              <a:rPr lang="en-US" sz="900" i="1" baseline="30000" dirty="0">
                <a:solidFill>
                  <a:schemeClr val="bg1"/>
                </a:solidFill>
              </a:rPr>
              <a:t>   </a:t>
            </a:r>
            <a:r>
              <a:rPr lang="en-US" sz="1200" b="1" i="1" dirty="0">
                <a:solidFill>
                  <a:schemeClr val="bg1"/>
                </a:solidFill>
              </a:rPr>
              <a:t>Perspective </a:t>
            </a:r>
            <a:r>
              <a:rPr lang="en-US" sz="1200" b="1" i="1" dirty="0" err="1" smtClean="0">
                <a:solidFill>
                  <a:schemeClr val="bg1"/>
                </a:solidFill>
              </a:rPr>
              <a:t>revizuite</a:t>
            </a:r>
            <a:endParaRPr lang="en-US" sz="1200" b="1" i="1" dirty="0" smtClean="0">
              <a:solidFill>
                <a:schemeClr val="bg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en-US" sz="1200" b="1" i="1" dirty="0" smtClean="0">
                <a:solidFill>
                  <a:schemeClr val="bg1"/>
                </a:solidFill>
              </a:rPr>
              <a:t>         </a:t>
            </a:r>
            <a:r>
              <a:rPr lang="en-US" sz="1200" b="1" i="1" dirty="0" err="1" smtClean="0">
                <a:solidFill>
                  <a:schemeClr val="bg1"/>
                </a:solidFill>
              </a:rPr>
              <a:t>pentru</a:t>
            </a:r>
            <a:r>
              <a:rPr lang="en-US" sz="1200" b="1" i="1" dirty="0" smtClean="0">
                <a:solidFill>
                  <a:schemeClr val="bg1"/>
                </a:solidFill>
              </a:rPr>
              <a:t> 2020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096915" y="5489575"/>
            <a:ext cx="2720083" cy="324505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400" i="1" dirty="0"/>
              <a:t> </a:t>
            </a:r>
            <a:r>
              <a:rPr lang="en-US" sz="1400" b="1" i="1" baseline="30000" dirty="0" smtClean="0"/>
              <a:t>ROE</a:t>
            </a:r>
            <a:r>
              <a:rPr lang="en-US" sz="1400" i="1" baseline="30000" dirty="0" smtClean="0"/>
              <a:t>,</a:t>
            </a:r>
            <a:r>
              <a:rPr lang="en-US" sz="1400" i="1" dirty="0" smtClean="0"/>
              <a:t> </a:t>
            </a:r>
            <a:r>
              <a:rPr lang="en-US" sz="1400" i="1" baseline="30000" dirty="0" smtClean="0"/>
              <a:t>8% -</a:t>
            </a:r>
            <a:r>
              <a:rPr lang="en-US" sz="1400" i="1" dirty="0" smtClean="0"/>
              <a:t> </a:t>
            </a:r>
            <a:r>
              <a:rPr lang="en-US" sz="1400" i="1" baseline="30000" dirty="0" smtClean="0"/>
              <a:t>10% </a:t>
            </a:r>
            <a:endParaRPr lang="en-US" sz="1400" i="1" baseline="300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3079" y="448608"/>
            <a:ext cx="9049110" cy="461665"/>
          </a:xfrm>
        </p:spPr>
        <p:txBody>
          <a:bodyPr/>
          <a:lstStyle/>
          <a:p>
            <a:r>
              <a:rPr lang="en-US" b="1" dirty="0" smtClean="0">
                <a:solidFill>
                  <a:srgbClr val="E60028"/>
                </a:solidFill>
              </a:rPr>
              <a:t>PROIECTII </a:t>
            </a:r>
            <a:r>
              <a:rPr lang="en-US" b="1" dirty="0" smtClean="0">
                <a:solidFill>
                  <a:srgbClr val="E60028"/>
                </a:solidFill>
              </a:rPr>
              <a:t>FINANCIARE 2020 REVIZUITE,</a:t>
            </a:r>
            <a:r>
              <a:rPr lang="en-US" b="1" dirty="0" smtClean="0"/>
              <a:t> </a:t>
            </a:r>
            <a:r>
              <a:rPr lang="en-US" b="1" dirty="0" err="1">
                <a:solidFill>
                  <a:srgbClr val="E60028"/>
                </a:solidFill>
              </a:rPr>
              <a:t>tinand</a:t>
            </a:r>
            <a:r>
              <a:rPr lang="en-US" b="1" dirty="0">
                <a:solidFill>
                  <a:srgbClr val="E60028"/>
                </a:solidFill>
              </a:rPr>
              <a:t> </a:t>
            </a:r>
            <a:r>
              <a:rPr lang="en-US" b="1" dirty="0" smtClean="0">
                <a:solidFill>
                  <a:srgbClr val="E60028"/>
                </a:solidFill>
              </a:rPr>
              <a:t>CONT </a:t>
            </a:r>
            <a:r>
              <a:rPr lang="en-US" b="1" dirty="0">
                <a:solidFill>
                  <a:srgbClr val="E60028"/>
                </a:solidFill>
              </a:rPr>
              <a:t>de </a:t>
            </a:r>
            <a:r>
              <a:rPr lang="en-US" b="1" dirty="0" err="1">
                <a:solidFill>
                  <a:srgbClr val="E60028"/>
                </a:solidFill>
              </a:rPr>
              <a:t>impactul</a:t>
            </a:r>
            <a:r>
              <a:rPr lang="en-US" b="1" dirty="0">
                <a:solidFill>
                  <a:srgbClr val="E60028"/>
                </a:solidFill>
              </a:rPr>
              <a:t> economic al R</a:t>
            </a:r>
            <a:r>
              <a:rPr lang="en-US" b="1" dirty="0" smtClean="0">
                <a:solidFill>
                  <a:srgbClr val="E60028"/>
                </a:solidFill>
              </a:rPr>
              <a:t>ASPANDIRII </a:t>
            </a:r>
            <a:r>
              <a:rPr lang="en-US" b="1" dirty="0"/>
              <a:t>COVID-19</a:t>
            </a:r>
            <a:endParaRPr lang="en-US" b="1" dirty="0">
              <a:solidFill>
                <a:srgbClr val="E6002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0014520" y="5489575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253058"/>
              </p:ext>
            </p:extLst>
          </p:nvPr>
        </p:nvGraphicFramePr>
        <p:xfrm>
          <a:off x="483079" y="1531619"/>
          <a:ext cx="6370107" cy="4428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77" name="Worksheet" r:id="rId8" imgW="6832649" imgH="4222794" progId="Excel.Sheet.12">
                  <p:link updateAutomatic="1"/>
                </p:oleObj>
              </mc:Choice>
              <mc:Fallback>
                <p:oleObj name="Worksheet" r:id="rId8" imgW="6832649" imgH="422279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3079" y="1531619"/>
                        <a:ext cx="6370107" cy="4428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le 15"/>
          <p:cNvSpPr/>
          <p:nvPr/>
        </p:nvSpPr>
        <p:spPr bwMode="auto">
          <a:xfrm>
            <a:off x="6954887" y="1966971"/>
            <a:ext cx="2862111" cy="1104180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b="1" i="1" dirty="0"/>
              <a:t>              </a:t>
            </a:r>
            <a:endParaRPr lang="en-US" sz="900" b="1" i="1" dirty="0" smtClean="0"/>
          </a:p>
          <a:p>
            <a:pPr algn="l">
              <a:lnSpc>
                <a:spcPct val="70000"/>
              </a:lnSpc>
            </a:pPr>
            <a:r>
              <a:rPr lang="en-US" sz="950" b="1" i="1" dirty="0" err="1" smtClean="0"/>
              <a:t>Scaderea</a:t>
            </a:r>
            <a:r>
              <a:rPr lang="en-US" sz="950" b="1" i="1" dirty="0" smtClean="0"/>
              <a:t> VNB-</a:t>
            </a:r>
            <a:r>
              <a:rPr lang="en-US" sz="950" b="1" i="1" dirty="0" err="1" smtClean="0"/>
              <a:t>ului</a:t>
            </a:r>
            <a:r>
              <a:rPr lang="en-US" sz="950" b="1" i="1" dirty="0" smtClean="0"/>
              <a:t> </a:t>
            </a:r>
            <a:r>
              <a:rPr lang="en-US" sz="950" b="1" i="1" dirty="0" err="1" smtClean="0"/>
              <a:t>estimata</a:t>
            </a:r>
            <a:r>
              <a:rPr lang="en-US" sz="950" b="1" i="1" dirty="0" smtClean="0"/>
              <a:t> la </a:t>
            </a:r>
            <a:r>
              <a:rPr lang="en-US" sz="950" b="1" i="1" dirty="0" smtClean="0"/>
              <a:t> </a:t>
            </a:r>
            <a:r>
              <a:rPr lang="en-US" sz="950" b="1" i="1" dirty="0" smtClean="0"/>
              <a:t>-10% </a:t>
            </a:r>
            <a:r>
              <a:rPr lang="en-US" sz="950" b="1" i="1" dirty="0" smtClean="0"/>
              <a:t>fata de </a:t>
            </a:r>
            <a:r>
              <a:rPr lang="en-US" sz="950" b="1" i="1" dirty="0" smtClean="0"/>
              <a:t>2019</a:t>
            </a:r>
            <a:endParaRPr lang="en-US" sz="950" b="1" i="1" dirty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50" i="1" dirty="0" smtClean="0"/>
              <a:t> </a:t>
            </a:r>
            <a:r>
              <a:rPr lang="en-US" sz="880" i="1" dirty="0" smtClean="0"/>
              <a:t>impact </a:t>
            </a:r>
            <a:r>
              <a:rPr lang="en-US" sz="880" i="1" dirty="0" err="1" smtClean="0"/>
              <a:t>negativ</a:t>
            </a:r>
            <a:r>
              <a:rPr lang="en-US" sz="880" i="1" dirty="0" smtClean="0"/>
              <a:t> al </a:t>
            </a:r>
            <a:r>
              <a:rPr lang="en-US" sz="880" i="1" dirty="0" err="1" smtClean="0"/>
              <a:t>ratelor</a:t>
            </a:r>
            <a:r>
              <a:rPr lang="en-US" sz="880" i="1" dirty="0" smtClean="0"/>
              <a:t> de </a:t>
            </a:r>
            <a:r>
              <a:rPr lang="en-US" sz="880" i="1" dirty="0" err="1" smtClean="0"/>
              <a:t>dobanda</a:t>
            </a:r>
            <a:endParaRPr lang="en-US" sz="880" i="1" dirty="0" smtClean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880" i="1" dirty="0"/>
              <a:t> </a:t>
            </a:r>
            <a:r>
              <a:rPr lang="en-US" sz="880" i="1" dirty="0" err="1" smtClean="0"/>
              <a:t>scadere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semnificativa</a:t>
            </a:r>
            <a:r>
              <a:rPr lang="en-US" sz="880" i="1" dirty="0" smtClean="0"/>
              <a:t> a </a:t>
            </a:r>
            <a:r>
              <a:rPr lang="en-US" sz="880" i="1" dirty="0" err="1" smtClean="0"/>
              <a:t>productiei</a:t>
            </a:r>
            <a:r>
              <a:rPr lang="en-US" sz="880" i="1" dirty="0" smtClean="0"/>
              <a:t> de </a:t>
            </a:r>
            <a:r>
              <a:rPr lang="en-US" sz="880" i="1" dirty="0" err="1" smtClean="0"/>
              <a:t>credite</a:t>
            </a:r>
            <a:endParaRPr lang="en-US" sz="880" i="1" dirty="0" smtClean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880" i="1" dirty="0" smtClean="0"/>
              <a:t> </a:t>
            </a:r>
            <a:r>
              <a:rPr lang="en-US" sz="880" i="1" dirty="0" err="1" smtClean="0"/>
              <a:t>scadere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accentuata</a:t>
            </a:r>
            <a:r>
              <a:rPr lang="en-US" sz="880" i="1" dirty="0" smtClean="0"/>
              <a:t> a </a:t>
            </a:r>
            <a:r>
              <a:rPr lang="en-US" sz="880" i="1" dirty="0" err="1" smtClean="0"/>
              <a:t>volumului</a:t>
            </a:r>
            <a:r>
              <a:rPr lang="en-US" sz="880" i="1" dirty="0" smtClean="0"/>
              <a:t> de </a:t>
            </a:r>
            <a:r>
              <a:rPr lang="en-US" sz="880" i="1" dirty="0" err="1" smtClean="0"/>
              <a:t>tranzactii</a:t>
            </a:r>
            <a:r>
              <a:rPr lang="en-US" sz="880" i="1" dirty="0"/>
              <a:t>,</a:t>
            </a:r>
            <a:endParaRPr lang="en-US" sz="880" i="1" dirty="0" smtClean="0"/>
          </a:p>
          <a:p>
            <a:r>
              <a:rPr lang="en-US" sz="880" i="1" dirty="0"/>
              <a:t> </a:t>
            </a:r>
            <a:r>
              <a:rPr lang="en-US" sz="880" i="1" dirty="0" smtClean="0"/>
              <a:t>  </a:t>
            </a:r>
            <a:r>
              <a:rPr lang="en-US" sz="880" i="1" dirty="0" err="1" smtClean="0"/>
              <a:t>influentand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negativ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veniturile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nete</a:t>
            </a:r>
            <a:r>
              <a:rPr lang="en-US" sz="880" i="1" dirty="0" smtClean="0"/>
              <a:t> din </a:t>
            </a:r>
            <a:r>
              <a:rPr lang="en-US" sz="880" i="1" dirty="0" err="1" smtClean="0"/>
              <a:t>comisioane</a:t>
            </a:r>
            <a:endParaRPr lang="en-US" sz="880" i="1" dirty="0" smtClean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880" i="1" dirty="0" smtClean="0"/>
              <a:t> </a:t>
            </a:r>
            <a:r>
              <a:rPr lang="en-US" sz="880" i="1" dirty="0" err="1" smtClean="0"/>
              <a:t>venituri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nete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mai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mici</a:t>
            </a:r>
            <a:r>
              <a:rPr lang="en-US" sz="880" i="1" dirty="0" smtClean="0"/>
              <a:t> din </a:t>
            </a:r>
            <a:r>
              <a:rPr lang="en-US" sz="880" i="1" dirty="0" err="1" smtClean="0"/>
              <a:t>tranzactiile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financiare</a:t>
            </a:r>
            <a:endParaRPr lang="en-US" sz="880" i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6994998" y="3232399"/>
            <a:ext cx="2822000" cy="861441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50" b="1" i="1" dirty="0"/>
              <a:t>              </a:t>
            </a:r>
            <a:endParaRPr lang="en-US" sz="950" b="1" i="1" dirty="0" smtClean="0"/>
          </a:p>
          <a:p>
            <a:pPr algn="l">
              <a:lnSpc>
                <a:spcPct val="70000"/>
              </a:lnSpc>
            </a:pPr>
            <a:r>
              <a:rPr lang="en-US" sz="950" b="1" i="1" dirty="0" smtClean="0"/>
              <a:t> </a:t>
            </a:r>
            <a:r>
              <a:rPr lang="en-US" sz="950" b="1" i="1" dirty="0" err="1" smtClean="0"/>
              <a:t>Cheltuieli</a:t>
            </a:r>
            <a:r>
              <a:rPr lang="en-US" sz="950" b="1" i="1" dirty="0" smtClean="0"/>
              <a:t> </a:t>
            </a:r>
            <a:r>
              <a:rPr lang="en-US" sz="950" b="1" i="1" dirty="0" err="1" smtClean="0"/>
              <a:t>operationale</a:t>
            </a:r>
            <a:endParaRPr lang="en-US" sz="950" b="1" i="1" dirty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50" i="1" dirty="0" smtClean="0"/>
              <a:t> </a:t>
            </a:r>
            <a:r>
              <a:rPr lang="en-US" sz="880" i="1" dirty="0" err="1" smtClean="0"/>
              <a:t>reducerea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contributiilor</a:t>
            </a:r>
            <a:r>
              <a:rPr lang="en-US" sz="880" i="1" dirty="0" smtClean="0"/>
              <a:t> la </a:t>
            </a:r>
            <a:r>
              <a:rPr lang="en-US" sz="880" i="1" dirty="0" err="1" smtClean="0"/>
              <a:t>Fondul</a:t>
            </a:r>
            <a:r>
              <a:rPr lang="en-US" sz="880" i="1" dirty="0" smtClean="0"/>
              <a:t> de </a:t>
            </a:r>
            <a:r>
              <a:rPr lang="en-US" sz="880" i="1" dirty="0" err="1" smtClean="0"/>
              <a:t>Garantare</a:t>
            </a:r>
            <a:r>
              <a:rPr lang="en-US" sz="880" i="1" dirty="0" smtClean="0"/>
              <a:t> </a:t>
            </a:r>
          </a:p>
          <a:p>
            <a:r>
              <a:rPr lang="en-US" sz="880" i="1" dirty="0"/>
              <a:t> </a:t>
            </a:r>
            <a:r>
              <a:rPr lang="en-US" sz="880" i="1" dirty="0" smtClean="0"/>
              <a:t>   </a:t>
            </a:r>
            <a:r>
              <a:rPr lang="en-US" sz="880" i="1" dirty="0" smtClean="0"/>
              <a:t>a </a:t>
            </a:r>
            <a:r>
              <a:rPr lang="en-US" sz="880" i="1" dirty="0" err="1" smtClean="0"/>
              <a:t>Depozitelor</a:t>
            </a:r>
            <a:r>
              <a:rPr lang="en-US" sz="880" i="1" dirty="0" smtClean="0"/>
              <a:t> si </a:t>
            </a:r>
            <a:r>
              <a:rPr lang="en-US" sz="880" i="1" dirty="0"/>
              <a:t> </a:t>
            </a:r>
            <a:r>
              <a:rPr lang="en-US" sz="880" i="1" dirty="0" smtClean="0"/>
              <a:t>la </a:t>
            </a:r>
            <a:r>
              <a:rPr lang="en-US" sz="880" i="1" dirty="0" err="1" smtClean="0"/>
              <a:t>Fondul</a:t>
            </a:r>
            <a:r>
              <a:rPr lang="en-US" sz="880" i="1" dirty="0" smtClean="0"/>
              <a:t> de </a:t>
            </a:r>
            <a:r>
              <a:rPr lang="en-US" sz="880" i="1" dirty="0" err="1"/>
              <a:t>R</a:t>
            </a:r>
            <a:r>
              <a:rPr lang="en-US" sz="880" i="1" dirty="0" err="1" smtClean="0"/>
              <a:t>ezolutie</a:t>
            </a:r>
            <a:r>
              <a:rPr lang="en-US" sz="880" i="1" dirty="0" smtClean="0"/>
              <a:t> fata de 2019</a:t>
            </a:r>
            <a:endParaRPr lang="en-US" sz="880" i="1" dirty="0" smtClean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880" i="1" dirty="0" smtClean="0"/>
              <a:t> </a:t>
            </a:r>
            <a:r>
              <a:rPr lang="en-US" sz="880" i="1" dirty="0" err="1" smtClean="0"/>
              <a:t>revizuirea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permanenta</a:t>
            </a:r>
            <a:r>
              <a:rPr lang="en-US" sz="880" i="1" dirty="0" smtClean="0"/>
              <a:t> a </a:t>
            </a:r>
            <a:r>
              <a:rPr lang="en-US" sz="880" i="1" dirty="0" err="1" smtClean="0"/>
              <a:t>planului</a:t>
            </a:r>
            <a:r>
              <a:rPr lang="en-US" sz="880" i="1" dirty="0" smtClean="0"/>
              <a:t> de </a:t>
            </a:r>
            <a:r>
              <a:rPr lang="en-US" sz="880" i="1" dirty="0" err="1" smtClean="0"/>
              <a:t>investitii</a:t>
            </a:r>
            <a:endParaRPr lang="en-US" sz="880" i="1" dirty="0" smtClean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880" i="1" dirty="0" smtClean="0"/>
              <a:t> </a:t>
            </a:r>
            <a:r>
              <a:rPr lang="en-US" sz="880" i="1" dirty="0" err="1" smtClean="0"/>
              <a:t>ajustarea</a:t>
            </a:r>
            <a:r>
              <a:rPr lang="en-US" sz="880" i="1" dirty="0" smtClean="0"/>
              <a:t> </a:t>
            </a:r>
            <a:r>
              <a:rPr lang="en-US" sz="880" i="1" dirty="0" err="1" smtClean="0"/>
              <a:t>costurilor</a:t>
            </a:r>
            <a:endParaRPr lang="en-US" sz="880" i="1" dirty="0" smtClean="0"/>
          </a:p>
          <a:p>
            <a:r>
              <a:rPr lang="en-US" sz="900" i="1" dirty="0" smtClean="0"/>
              <a:t>      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22291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Z.MON4w6E9_0UHgRZhQ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DEOymWfPIXOyEnGXft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pvETN8350tiY2dtBvNI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1jZdLvex3XJ1Beu63P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SG Group Identity">
  <a:themeElements>
    <a:clrScheme name="SG Theme Color 2018">
      <a:dk1>
        <a:srgbClr val="010101"/>
      </a:dk1>
      <a:lt1>
        <a:sysClr val="window" lastClr="FFFFFF"/>
      </a:lt1>
      <a:dk2>
        <a:srgbClr val="E55F50"/>
      </a:dk2>
      <a:lt2>
        <a:srgbClr val="E9041E"/>
      </a:lt2>
      <a:accent1>
        <a:srgbClr val="610F15"/>
      </a:accent1>
      <a:accent2>
        <a:srgbClr val="581D39"/>
      </a:accent2>
      <a:accent3>
        <a:srgbClr val="303A3C"/>
      </a:accent3>
      <a:accent4>
        <a:srgbClr val="292D3F"/>
      </a:accent4>
      <a:accent5>
        <a:srgbClr val="4D385E"/>
      </a:accent5>
      <a:accent6>
        <a:srgbClr val="EB2D90"/>
      </a:accent6>
      <a:hlink>
        <a:srgbClr val="E9041E"/>
      </a:hlink>
      <a:folHlink>
        <a:srgbClr val="E9041E"/>
      </a:folHlink>
    </a:clrScheme>
    <a:fontScheme name="SG Group 2018 Theme">
      <a:majorFont>
        <a:latin typeface="Montserrat Extra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10000"/>
            <a:lumOff val="90000"/>
          </a:schemeClr>
        </a:solidFill>
        <a:ln w="6350"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spcBef>
            <a:spcPts val="1200"/>
          </a:spcBef>
          <a:defRPr sz="1000" dirty="0" err="1" smtClean="0">
            <a:ea typeface="Source Sans Pro" pitchFamily="34" charset="0"/>
          </a:defRPr>
        </a:defPPr>
      </a:lstStyle>
    </a:spDef>
    <a:lnDef>
      <a:spPr>
        <a:ln w="6350">
          <a:solidFill>
            <a:schemeClr val="tx1">
              <a:lumMod val="25000"/>
              <a:lumOff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z="1100" smtClean="0"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G 2018 - Template A4 - EN" id="{DD69F7CB-4968-4C0C-ABE1-DE285B8C79AF}" vid="{C505FCA3-C324-47CB-873C-2129885539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DU2ZWUzOS0yZGRkLTQyZGMtYWQ2ZS0zY2MyN2M5MjVhOWIiIG9yaWdpbj0idXNlclNlbGVjdGVkIj48ZWxlbWVudCB1aWQ9ImlkX2NsYXNzaWZpY2F0aW9uX2V1cmVzdHJpY3RlZCIgdmFsdWU9IiIgeG1sbnM9Imh0dHA6Ly93d3cuYm9sZG9uamFtZXMuY29tLzIwMDgvMDEvc2llL2ludGVybmFsL2xhYmVsIiAvPjwvc2lzbD48VXNlck5hbWU+RVVSXHNiaWdub24wNDAxMTA8L1VzZXJOYW1lPjxEYXRlVGltZT4wOS8xMS8yMDE4IDE0OjIyOjAzPC9EYXRlVGltZT48TGFiZWxTdHJpbmc+QzAgLSBQdWJsaWMgPC9MYWJlbFN0cmluZz48L2l0ZW0+PC9sYWJlbEhpc3Rvcnk+</Value>
</WrappedLabelHistory>
</file>

<file path=customXml/item4.xml><?xml version="1.0" encoding="utf-8"?>
<sisl xmlns:xsi="http://www.w3.org/2001/XMLSchema-instance" xmlns:xsd="http://www.w3.org/2001/XMLSchema" xmlns="http://www.boldonjames.com/2008/01/sie/internal/label" sislVersion="0" policy="cd56ee39-2ddd-42dc-ad6e-3cc27c925a9b" origin="userSelected">
  <element uid="id_classification_eurestricted" value=""/>
</sisl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E15C36-4FEF-4F7E-B289-4748A02CF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5262EC9-87F2-43D4-9E8F-894A14C829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E37D52D-D983-48DC-9BF1-167A440E7378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5F72B148-E9C4-47C5-91AA-156FB9EB78F5}">
  <ds:schemaRefs>
    <ds:schemaRef ds:uri="http://www.w3.org/2001/XMLSchema"/>
    <ds:schemaRef ds:uri="http://www.boldonjames.com/2008/01/sie/internal/label"/>
  </ds:schemaRefs>
</ds:datastoreItem>
</file>

<file path=customXml/itemProps5.xml><?xml version="1.0" encoding="utf-8"?>
<ds:datastoreItem xmlns:ds="http://schemas.openxmlformats.org/officeDocument/2006/customXml" ds:itemID="{52094505-7CFE-4331-AE47-C53AB6446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SG 2018 - Template A4 - EN</Template>
  <TotalTime>18938</TotalTime>
  <Words>374</Words>
  <Application>Microsoft Office PowerPoint</Application>
  <PresentationFormat>A4 Paper (210x297 mm)</PresentationFormat>
  <Paragraphs>63</Paragraphs>
  <Slides>5</Slides>
  <Notes>4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Montserrat ExtraBold</vt:lpstr>
      <vt:lpstr>Quicksand Light</vt:lpstr>
      <vt:lpstr>Source Sans Pro</vt:lpstr>
      <vt:lpstr>Source Sans Pro Black</vt:lpstr>
      <vt:lpstr>Wingdings</vt:lpstr>
      <vt:lpstr>Wingdings 3</vt:lpstr>
      <vt:lpstr>SG Group Identity</vt:lpstr>
      <vt:lpstr>file:///\\Xfs07\Sinteza%20Lunara\new%20%202020\AGA\AGA%202020.xlsx!INDICATEURS%20ro!R4C1:R16C14</vt:lpstr>
      <vt:lpstr>file:///\\Xfs07\Sinteza%20Lunara\new%20%202020\AGA\AGA%202020%20PL.xlsx!rezultate%20rom%20!R3C1:R15C10</vt:lpstr>
      <vt:lpstr>think-cell Slide</vt:lpstr>
      <vt:lpstr>PERSPECTIVE  REVIZUITE 2020</vt:lpstr>
      <vt:lpstr>NOTa</vt:lpstr>
      <vt:lpstr>SCENARIU</vt:lpstr>
      <vt:lpstr>PowerPoint Presentation</vt:lpstr>
      <vt:lpstr>PROIECTII FINANCIARE 2020 REVIZUITE, tinand CONT de impactul economic al RASPANDIRII COVID-19</vt:lpstr>
    </vt:vector>
  </TitlesOfParts>
  <Company>SOCIETE GENERALE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SG Group Template</dc:subject>
  <dc:creator>HADJARA Melissa CommSeg</dc:creator>
  <cp:keywords>C0 - Public</cp:keywords>
  <cp:lastModifiedBy>ROSU Adina</cp:lastModifiedBy>
  <cp:revision>1782</cp:revision>
  <cp:lastPrinted>2020-04-10T15:25:32Z</cp:lastPrinted>
  <dcterms:created xsi:type="dcterms:W3CDTF">2019-02-05T16:43:46Z</dcterms:created>
  <dcterms:modified xsi:type="dcterms:W3CDTF">2020-04-21T16:55:18Z</dcterms:modified>
  <cp:category>SG Group Template</cp:category>
  <cp:contentStatus>2018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_AssetClass">
    <vt:lpwstr>CORI_UK</vt:lpwstr>
  </property>
  <property fmtid="{D5CDD505-2E9C-101B-9397-08002B2CF9AE}" pid="3" name="FO_TypeTPL">
    <vt:lpwstr>CORI</vt:lpwstr>
  </property>
  <property fmtid="{D5CDD505-2E9C-101B-9397-08002B2CF9AE}" pid="4" name="FO_TPLNew">
    <vt:lpwstr>Yes</vt:lpwstr>
  </property>
  <property fmtid="{D5CDD505-2E9C-101B-9397-08002B2CF9AE}" pid="5" name="docIndexRef">
    <vt:lpwstr>8e6ba0c1-5996-4f11-b655-4fca2f35e901</vt:lpwstr>
  </property>
  <property fmtid="{D5CDD505-2E9C-101B-9397-08002B2CF9AE}" pid="6" name="bjSaver">
    <vt:lpwstr>fB7huj5BR+k1BTBn+ncpwOtJ9ivrYn9l</vt:lpwstr>
  </property>
  <property fmtid="{D5CDD505-2E9C-101B-9397-08002B2CF9AE}" pid="7" name="bjDocumentLabelXML">
    <vt:lpwstr>&lt;?xml version="1.0" encoding="us-ascii"?&gt;&lt;sisl xmlns:xsi="http://www.w3.org/2001/XMLSchema-instance" xmlns:xsd="http://www.w3.org/2001/XMLSchema" sislVersion="0" policy="cd56ee39-2ddd-42dc-ad6e-3cc27c925a9b" origin="userSelected" xmlns="http://www.boldonj</vt:lpwstr>
  </property>
  <property fmtid="{D5CDD505-2E9C-101B-9397-08002B2CF9AE}" pid="8" name="bjDocumentLabelXML-0">
    <vt:lpwstr>ames.com/2008/01/sie/internal/label"&gt;&lt;element uid="id_classification_eurestricted" value="" /&gt;&lt;/sisl&gt;</vt:lpwstr>
  </property>
  <property fmtid="{D5CDD505-2E9C-101B-9397-08002B2CF9AE}" pid="9" name="bjDocumentSecurityLabel">
    <vt:lpwstr>C0 - Public </vt:lpwstr>
  </property>
  <property fmtid="{D5CDD505-2E9C-101B-9397-08002B2CF9AE}" pid="10" name="Sensitivity">
    <vt:lpwstr>C0</vt:lpwstr>
  </property>
  <property fmtid="{D5CDD505-2E9C-101B-9397-08002B2CF9AE}" pid="11" name="Classification_DLP">
    <vt:lpwstr>C0_C0</vt:lpwstr>
  </property>
  <property fmtid="{D5CDD505-2E9C-101B-9397-08002B2CF9AE}" pid="12" name="bjLabelHistoryID">
    <vt:lpwstr>{CE37D52D-D983-48DC-9BF1-167A440E7378}</vt:lpwstr>
  </property>
</Properties>
</file>