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648" r:id="rId2"/>
    <p:sldMasterId id="2147483715" r:id="rId3"/>
    <p:sldMasterId id="2147483721" r:id="rId4"/>
  </p:sldMasterIdLst>
  <p:notesMasterIdLst>
    <p:notesMasterId r:id="rId12"/>
  </p:notesMasterIdLst>
  <p:handoutMasterIdLst>
    <p:handoutMasterId r:id="rId13"/>
  </p:handoutMasterIdLst>
  <p:sldIdLst>
    <p:sldId id="260" r:id="rId5"/>
    <p:sldId id="358" r:id="rId6"/>
    <p:sldId id="367" r:id="rId7"/>
    <p:sldId id="365" r:id="rId8"/>
    <p:sldId id="362" r:id="rId9"/>
    <p:sldId id="346" r:id="rId10"/>
    <p:sldId id="364" r:id="rId11"/>
  </p:sldIdLst>
  <p:sldSz cx="9144000" cy="6858000" type="screen4x3"/>
  <p:notesSz cx="6797675" cy="9928225"/>
  <p:custDataLst>
    <p:tags r:id="rId14"/>
  </p:custDataLst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0028"/>
    <a:srgbClr val="A5A5A5"/>
    <a:srgbClr val="737373"/>
    <a:srgbClr val="C2C2C2"/>
    <a:srgbClr val="73738B"/>
    <a:srgbClr val="CC0000"/>
    <a:srgbClr val="31859C"/>
    <a:srgbClr val="C9C29F"/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14" autoAdjust="0"/>
    <p:restoredTop sz="96723" autoAdjust="0"/>
  </p:normalViewPr>
  <p:slideViewPr>
    <p:cSldViewPr>
      <p:cViewPr varScale="1">
        <p:scale>
          <a:sx n="61" d="100"/>
          <a:sy n="61" d="100"/>
        </p:scale>
        <p:origin x="14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8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64" y="-114"/>
      </p:cViewPr>
      <p:guideLst>
        <p:guide orient="horz" pos="2929"/>
        <p:guide pos="2207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7EDB7330-1C6C-4649-95CC-05127F5C3DBE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6" y="4714114"/>
            <a:ext cx="5439101" cy="446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4162CF33-256A-4FAB-83BB-57A15EA659C8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C17F9-616B-4BD6-9BBE-F85C7EA4C488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1814" y="9430817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3" tIns="47755" rIns="95513" bIns="47755" anchor="b"/>
          <a:lstStyle/>
          <a:p>
            <a:pPr algn="r" defTabSz="955776"/>
            <a:fld id="{A6049FEC-9064-43EF-8D9D-517594DF53CC}" type="slidenum">
              <a:rPr lang="fr-FR" sz="1300">
                <a:solidFill>
                  <a:schemeClr val="tx1"/>
                </a:solidFill>
              </a:rPr>
              <a:pPr algn="r" defTabSz="955776"/>
              <a:t>2</a:t>
            </a:fld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0550" y="84138"/>
            <a:ext cx="5640388" cy="4232275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" y="4318092"/>
            <a:ext cx="6797675" cy="4467471"/>
          </a:xfrm>
          <a:noFill/>
          <a:ln/>
        </p:spPr>
        <p:txBody>
          <a:bodyPr lIns="95513" tIns="47755" rIns="95513" bIns="47755"/>
          <a:lstStyle/>
          <a:p>
            <a:pPr eaLnBrk="1" hangingPunct="1">
              <a:lnSpc>
                <a:spcPct val="80000"/>
              </a:lnSpc>
            </a:pPr>
            <a:endParaRPr lang="fr-FR" sz="9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3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251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Cost/income :</a:t>
            </a:r>
            <a:r>
              <a:rPr lang="en-GB" baseline="0" noProof="0" dirty="0" smtClean="0"/>
              <a:t> in spite of further contribution to resolution fund in the Czech Republic</a:t>
            </a:r>
            <a:endParaRPr lang="en-GB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4826D-B662-4F02-9A13-0FB5482AEF95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682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33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7213" y="2085975"/>
            <a:ext cx="8029575" cy="2681288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7213" y="1295400"/>
            <a:ext cx="8029575" cy="719138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54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57213" y="4849813"/>
            <a:ext cx="8029575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endParaRPr lang="fr-FR" dirty="0"/>
          </a:p>
        </p:txBody>
      </p:sp>
      <p:sp>
        <p:nvSpPr>
          <p:cNvPr id="954380" name="Line 12"/>
          <p:cNvSpPr>
            <a:spLocks noChangeShapeType="1"/>
          </p:cNvSpPr>
          <p:nvPr/>
        </p:nvSpPr>
        <p:spPr bwMode="gray">
          <a:xfrm flipV="1">
            <a:off x="4572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logo_BRD_E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5805264"/>
            <a:ext cx="1920211" cy="7200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A02739D-A658-4FAC-BB9E-4CD069A51EA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260350"/>
            <a:ext cx="2006600" cy="568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260350"/>
            <a:ext cx="5870575" cy="568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8F6D87-32B5-4B19-9013-F8B6DA107EA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405" y="64591"/>
            <a:ext cx="184668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405" y="326978"/>
            <a:ext cx="8424380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66405" y="1185865"/>
            <a:ext cx="8424380" cy="123181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405" y="6130050"/>
            <a:ext cx="8424380" cy="150101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19431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9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40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40" y="6084177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5441" y="33636"/>
            <a:ext cx="2000249" cy="263137"/>
          </a:xfrm>
        </p:spPr>
        <p:txBody>
          <a:bodyPr tIns="36000" bIns="36000"/>
          <a:lstStyle>
            <a:lvl1pPr>
              <a:buNone/>
              <a:defRPr lang="en-US" sz="900" b="0" kern="1200" cap="all" spc="100" baseline="0" noProof="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800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/>
              <a:t>X – Insert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4546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141E433-6E6E-4BBE-9AA7-03A1BAC192C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1EDFFEF-BF5C-47EE-8A86-3C9BC333FD5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3A208-3694-44F6-8F38-0FC929BC09E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916113"/>
            <a:ext cx="3938587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3938588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BBE42AD-1166-4AEA-9432-E6B78FDEA23D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E719CF5-9120-4DDF-8D50-AABA5097EC3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4CC66D9-1D05-4278-8B27-5B9886A728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C68A018-7726-44BC-BBFC-BE36B5151B3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E1B3239-D5E4-4730-89E7-0E73EB936C5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063888-2C5A-4FA1-B74B-476C898D527B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E5D8041-469B-41FE-B2F1-CB32DC81784C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38F790D-28E2-4F34-A301-797D09D6EFF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B2D0B0F-72A5-4EDE-AE7D-5536308339C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2CD64E2-E4CC-499C-BE20-691B36DA477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FE85E07-F967-4CEA-AB79-B2756F07B5F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768B2B42-2B4B-4834-8533-E85BCE1F18C0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544763"/>
            <a:ext cx="3938587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44763"/>
            <a:ext cx="3938588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952F204-3F26-49DA-80F0-5259349E93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8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5A59B88-44AF-4C2C-944B-10AC1A9A829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7030FB9-E0B8-4D43-874C-AB314D0E369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9DEBB5D0-B861-4F71-89D8-BAB1EF7B9C0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4ACCF3D-F20A-4BF1-828E-6070094F5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D9AF7F0-5CDE-4562-B81F-5D0D00D68DB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431F891-1EBD-4000-BC09-5A6CC9AA587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4D3991A-1FB5-42F3-9854-729145257B2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D3EEC94-A838-4EA7-91F3-09AA54AB9B1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A95C8B0-87A8-4000-906C-F5E642372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8484E10-3861-4813-B8A9-1C4C4110B04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CBB6F6A6-7F56-41B8-B8A5-E760DE563B2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052513"/>
            <a:ext cx="393858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39385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4A928-7F01-4925-9017-F39854A91E36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293938"/>
            <a:ext cx="3938587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3938"/>
            <a:ext cx="3938588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2A87FA-DE09-4297-BC78-19B4C165C4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C0BBFC4-EC3C-405A-A767-33048123B06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45364F-1FB4-4789-8D99-67A4A0266AC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0BA6A7E-3772-47B0-8505-FEA7FC119EF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2BB4417-F191-4949-9D51-08E5941AD4E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0FA011-DC26-4099-A41A-E33912A8F3A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BA8C6EE-5769-40F4-9D24-FB43C5DE53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301750"/>
            <a:ext cx="2006600" cy="3262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301750"/>
            <a:ext cx="5870575" cy="3262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63D2175-8400-4DF1-8C43-E0B5B7BE9AE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9653A4-CC29-444D-A6F3-A179A5E17B5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252279D-1E2E-4DD9-9698-E34C5FFC12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03F20CB-8015-45D2-9193-C40D9116952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5586156-2CCF-441C-8EC0-757A65F3B6C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BD92176-AD7C-4A83-9536-8CC2A9760BF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6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6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vmlDrawing" Target="../drawings/vmlDrawing3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7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ags" Target="../tags/tag8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ags" Target="../tags/tag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vmlDrawing" Target="../drawings/vmlDrawing4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38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ags" Target="../tags/tag10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26238775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" name="think-cell Slide" r:id="rId19" imgW="347" imgH="348" progId="TCLayout.ActiveDocument.1">
                  <p:embed/>
                </p:oleObj>
              </mc:Choice>
              <mc:Fallback>
                <p:oleObj name="think-cell Slide" r:id="rId19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8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260350"/>
            <a:ext cx="78311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052513"/>
            <a:ext cx="80295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B9890816-521E-475C-8D42-2BD2D65479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28074" name="Line 10"/>
          <p:cNvSpPr>
            <a:spLocks noChangeShapeType="1"/>
          </p:cNvSpPr>
          <p:nvPr/>
        </p:nvSpPr>
        <p:spPr bwMode="gray">
          <a:xfrm flipH="1">
            <a:off x="323850" y="6194425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6" name="Line 12"/>
          <p:cNvSpPr>
            <a:spLocks noChangeShapeType="1"/>
          </p:cNvSpPr>
          <p:nvPr/>
        </p:nvSpPr>
        <p:spPr bwMode="gray">
          <a:xfrm flipH="1">
            <a:off x="323850" y="755650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7" name="Rectangle 13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2" name="Picture 10" descr="logo nou BRD.JPG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78" r:id="rId12"/>
    <p:sldLayoutId id="2147483779" r:id="rId13"/>
    <p:sldLayoutId id="2147483782" r:id="rId14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fontAlgn="base">
        <a:spcBef>
          <a:spcPct val="100000"/>
        </a:spcBef>
        <a:spcAft>
          <a:spcPct val="0"/>
        </a:spcAft>
        <a:buClr>
          <a:srgbClr val="666666"/>
        </a:buClr>
        <a:buFont typeface="Wingdings" pitchFamily="2" charset="2"/>
        <a:buChar char="§"/>
        <a:defRPr sz="1600" b="1">
          <a:solidFill>
            <a:srgbClr val="000000"/>
          </a:solidFill>
          <a:latin typeface="+mn-lt"/>
          <a:ea typeface="+mn-ea"/>
          <a:cs typeface="+mn-cs"/>
        </a:defRPr>
      </a:lvl1pPr>
      <a:lvl2pPr marL="360363" indent="-177800" algn="l" rtl="0" fontAlgn="base">
        <a:spcBef>
          <a:spcPct val="50000"/>
        </a:spcBef>
        <a:spcAft>
          <a:spcPct val="0"/>
        </a:spcAft>
        <a:buChar char="•"/>
        <a:defRPr sz="1300">
          <a:solidFill>
            <a:srgbClr val="000000"/>
          </a:solidFill>
          <a:latin typeface="+mn-lt"/>
          <a:cs typeface="+mn-cs"/>
        </a:defRPr>
      </a:lvl2pPr>
      <a:lvl3pPr marL="542925" indent="-180975" algn="l" rtl="0" fontAlgn="base">
        <a:spcBef>
          <a:spcPct val="50000"/>
        </a:spcBef>
        <a:spcAft>
          <a:spcPct val="0"/>
        </a:spcAft>
        <a:buFont typeface="Arial" pitchFamily="34" charset="0"/>
        <a:buChar char="▫"/>
        <a:defRPr sz="1100">
          <a:solidFill>
            <a:srgbClr val="000000"/>
          </a:solidFill>
          <a:latin typeface="+mn-lt"/>
          <a:cs typeface="+mn-cs"/>
        </a:defRPr>
      </a:lvl3pPr>
      <a:lvl4pPr marL="723900" indent="-179388" algn="l" rtl="0" fontAlgn="base">
        <a:spcBef>
          <a:spcPct val="50000"/>
        </a:spcBef>
        <a:spcAft>
          <a:spcPct val="0"/>
        </a:spcAft>
        <a:buFont typeface="Arial" pitchFamily="34" charset="0"/>
        <a:buChar char="-"/>
        <a:defRPr sz="900">
          <a:solidFill>
            <a:srgbClr val="000000"/>
          </a:solidFill>
          <a:latin typeface="+mn-lt"/>
          <a:cs typeface="+mn-cs"/>
        </a:defRPr>
      </a:lvl4pPr>
      <a:lvl5pPr marL="8858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5pPr>
      <a:lvl6pPr marL="13430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6pPr>
      <a:lvl7pPr marL="18002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7pPr>
      <a:lvl8pPr marL="22574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8pPr>
      <a:lvl9pPr marL="27146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2830453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916113"/>
            <a:ext cx="8029575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5ECDCCFA-045E-488B-BCBE-C6CD30D1246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9552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l" rtl="0" fontAlgn="base">
        <a:spcBef>
          <a:spcPct val="50000"/>
        </a:spcBef>
        <a:spcAft>
          <a:spcPct val="20000"/>
        </a:spcAft>
        <a:buFont typeface="Arial" pitchFamily="34" charset="0"/>
        <a:defRPr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l" rtl="0" fontAlgn="base">
        <a:spcBef>
          <a:spcPct val="0"/>
        </a:spcBef>
        <a:spcAft>
          <a:spcPct val="20000"/>
        </a:spcAft>
        <a:defRPr sz="1200" b="1">
          <a:solidFill>
            <a:srgbClr val="000000"/>
          </a:solidFill>
          <a:latin typeface="+mn-lt"/>
          <a:cs typeface="+mn-cs"/>
        </a:defRPr>
      </a:lvl2pPr>
      <a:lvl3pPr marL="15875" indent="-1588" algn="l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1000" b="1">
          <a:solidFill>
            <a:srgbClr val="000000"/>
          </a:solidFill>
          <a:latin typeface="+mn-lt"/>
          <a:cs typeface="+mn-cs"/>
        </a:defRPr>
      </a:lvl3pPr>
      <a:lvl4pPr marL="20638" indent="-3175" algn="l" rtl="0" fontAlgn="base">
        <a:spcBef>
          <a:spcPct val="0"/>
        </a:spcBef>
        <a:spcAft>
          <a:spcPct val="40000"/>
        </a:spcAft>
        <a:defRPr sz="900">
          <a:solidFill>
            <a:srgbClr val="000000"/>
          </a:solidFill>
          <a:latin typeface="+mn-lt"/>
          <a:cs typeface="+mn-cs"/>
        </a:defRPr>
      </a:lvl4pPr>
      <a:lvl5pPr marL="254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5pPr>
      <a:lvl6pPr marL="4826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6pPr>
      <a:lvl7pPr marL="9398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7pPr>
      <a:lvl8pPr marL="13970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8pPr>
      <a:lvl9pPr marL="18542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299537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544763"/>
            <a:ext cx="8029575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2501" name="Line 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02" name="Line 6"/>
          <p:cNvSpPr>
            <a:spLocks noChangeShapeType="1"/>
          </p:cNvSpPr>
          <p:nvPr/>
        </p:nvSpPr>
        <p:spPr bwMode="gray">
          <a:xfrm flipV="1">
            <a:off x="4572000" y="1700213"/>
            <a:ext cx="0" cy="687387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15" name="Rectangle 1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2516" name="Rectangle 2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D2CEAD3B-F6DA-4914-9AA0-9D809B8B08E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2517" name="Rectangle 2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2518" name="Rectangle 22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1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67544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spcBef>
          <a:spcPct val="80000"/>
        </a:spcBef>
        <a:spcAft>
          <a:spcPct val="20000"/>
        </a:spcAft>
        <a:buFont typeface="Arial" pitchFamily="34" charset="0"/>
        <a:defRPr sz="13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ctr" rtl="0" fontAlgn="base">
        <a:lnSpc>
          <a:spcPct val="140000"/>
        </a:lnSpc>
        <a:spcBef>
          <a:spcPct val="0"/>
        </a:spcBef>
        <a:spcAft>
          <a:spcPct val="20000"/>
        </a:spcAft>
        <a:defRPr sz="900" b="1">
          <a:solidFill>
            <a:srgbClr val="000000"/>
          </a:solidFill>
          <a:latin typeface="+mn-lt"/>
          <a:cs typeface="+mn-cs"/>
        </a:defRPr>
      </a:lvl2pPr>
      <a:lvl3pPr marL="15875" indent="-1588" algn="ctr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800" b="1">
          <a:solidFill>
            <a:srgbClr val="000000"/>
          </a:solidFill>
          <a:latin typeface="+mn-lt"/>
          <a:cs typeface="+mn-cs"/>
        </a:defRPr>
      </a:lvl3pPr>
      <a:lvl4pPr marL="20638" indent="-3175" algn="ctr" rtl="0" fontAlgn="base">
        <a:spcBef>
          <a:spcPct val="0"/>
        </a:spcBef>
        <a:spcAft>
          <a:spcPct val="40000"/>
        </a:spcAft>
        <a:defRPr sz="700">
          <a:solidFill>
            <a:srgbClr val="000000"/>
          </a:solidFill>
          <a:latin typeface="+mn-lt"/>
          <a:cs typeface="+mn-cs"/>
        </a:defRPr>
      </a:lvl4pPr>
      <a:lvl5pPr marL="254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5pPr>
      <a:lvl6pPr marL="4826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6pPr>
      <a:lvl7pPr marL="9398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7pPr>
      <a:lvl8pPr marL="13970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8pPr>
      <a:lvl9pPr marL="18542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3562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301750"/>
            <a:ext cx="80295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8648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293938"/>
            <a:ext cx="80295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8655" name="Line 1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8668" name="Rectangle 2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8669" name="Rectangle 2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9DBB41ED-E21A-4400-A8A3-8C0097CAEF67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8670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8671" name="Rectangle 31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11113" indent="-4763" algn="ctr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000000"/>
          </a:solidFill>
          <a:latin typeface="+mn-lt"/>
          <a:cs typeface="+mn-cs"/>
        </a:defRPr>
      </a:lvl2pPr>
      <a:lvl3pPr marL="14288" indent="-1588" algn="ctr" rtl="0" fontAlgn="base">
        <a:lnSpc>
          <a:spcPct val="90000"/>
        </a:lnSpc>
        <a:spcBef>
          <a:spcPct val="0"/>
        </a:spcBef>
        <a:spcAft>
          <a:spcPct val="0"/>
        </a:spcAft>
        <a:buFont typeface="Wingdings" pitchFamily="2" charset="2"/>
        <a:defRPr sz="1400">
          <a:solidFill>
            <a:srgbClr val="000000"/>
          </a:solidFill>
          <a:latin typeface="+mn-lt"/>
          <a:cs typeface="+mn-cs"/>
        </a:defRPr>
      </a:lvl3pPr>
      <a:lvl4pPr marL="19050" indent="-3175" algn="ctr" rtl="0" fontAlgn="base">
        <a:lnSpc>
          <a:spcPct val="90000"/>
        </a:lnSpc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cs typeface="+mn-cs"/>
        </a:defRPr>
      </a:lvl4pPr>
      <a:lvl5pPr marL="238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5pPr>
      <a:lvl6pPr marL="4810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6pPr>
      <a:lvl7pPr marL="9382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7pPr>
      <a:lvl8pPr marL="13954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8pPr>
      <a:lvl9pPr marL="18526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.emf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svg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10" Type="http://schemas.openxmlformats.org/officeDocument/2006/relationships/image" Target="../media/image141.svg"/><Relationship Id="rId4" Type="http://schemas.openxmlformats.org/officeDocument/2006/relationships/oleObject" Target="../embeddings/oleObject6.bin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svg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png"/><Relationship Id="rId11" Type="http://schemas.openxmlformats.org/officeDocument/2006/relationships/image" Target="../media/image7.jpg"/><Relationship Id="rId5" Type="http://schemas.openxmlformats.org/officeDocument/2006/relationships/image" Target="../media/image4.emf"/><Relationship Id="rId10" Type="http://schemas.openxmlformats.org/officeDocument/2006/relationships/image" Target="../media/image141.svg"/><Relationship Id="rId4" Type="http://schemas.openxmlformats.org/officeDocument/2006/relationships/oleObject" Target="../embeddings/oleObject7.bin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Budget%202021\AGA\AGA%202021%20new.xlsx!Sheet1!R21C5:R31C12" TargetMode="External"/><Relationship Id="rId3" Type="http://schemas.openxmlformats.org/officeDocument/2006/relationships/tags" Target="../tags/tag16.xml"/><Relationship Id="rId7" Type="http://schemas.openxmlformats.org/officeDocument/2006/relationships/image" Target="../media/image1.emf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emf"/><Relationship Id="rId5" Type="http://schemas.openxmlformats.org/officeDocument/2006/relationships/notesSlide" Target="../notesSlides/notesSlide3.xml"/><Relationship Id="rId10" Type="http://schemas.openxmlformats.org/officeDocument/2006/relationships/oleObject" Target="file:///\\xfs07\Sinteza%20Lunara\Budget%202021\AGA\AGA%202021%20new.xlsx!Sheet1!R20C15:R33C22" TargetMode="Externa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slideLayout" Target="../slideLayouts/slideLayout13.xml"/><Relationship Id="rId7" Type="http://schemas.openxmlformats.org/officeDocument/2006/relationships/oleObject" Target="file:///\\xfs07\Sinteza%20Lunara\Budget%202021\AGA\AGA%202021%20PL.xlsx!rezultate%20engl!R3C1:R15C10" TargetMode="Externa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251409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320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790920" y="3651572"/>
            <a:ext cx="3802955" cy="418952"/>
          </a:xfrm>
          <a:prstGeom prst="rect">
            <a:avLst/>
          </a:prstGeom>
          <a:noFill/>
        </p:spPr>
        <p:txBody>
          <a:bodyPr vert="horz" wrap="none" lIns="36000" tIns="36000" rIns="36000" bIns="36000" rtlCol="0" anchor="ctr">
            <a:spAutoFit/>
          </a:bodyPr>
          <a:lstStyle>
            <a:lvl1pPr marL="0" algn="ctr" defTabSz="844174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GB" sz="2216" b="1" kern="1200" cap="all" spc="258" baseline="0" noProof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900" dirty="0" smtClean="0">
                <a:solidFill>
                  <a:srgbClr val="000000"/>
                </a:solidFill>
              </a:rPr>
              <a:t>CONSOLIDATED data, according to IFRS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563888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 smtClean="0">
                <a:solidFill>
                  <a:schemeClr val="tx1"/>
                </a:solidFill>
              </a:rPr>
              <a:t>April 2021</a:t>
            </a:r>
            <a:endParaRPr lang="en-US" sz="923" cap="all" spc="185" dirty="0">
              <a:solidFill>
                <a:schemeClr val="tx1"/>
              </a:solidFill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9552" y="1372099"/>
            <a:ext cx="8002377" cy="2681288"/>
          </a:xfrm>
        </p:spPr>
        <p:txBody>
          <a:bodyPr vert="horz"/>
          <a:lstStyle/>
          <a:p>
            <a:r>
              <a:rPr lang="en-US" sz="3600" dirty="0" smtClean="0"/>
              <a:t>BRD GROUP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0000"/>
                </a:solidFill>
              </a:rPr>
              <a:t>Budget 2021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2652551" y="3501008"/>
            <a:ext cx="4079689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    </a:t>
            </a:r>
            <a:r>
              <a:rPr lang="en-US" kern="0" dirty="0" smtClean="0">
                <a:solidFill>
                  <a:schemeClr val="bg1"/>
                </a:solidFill>
              </a:rPr>
              <a:t>General Shareholders Assembly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Arial" charset="0"/>
                <a:cs typeface="Arial" charset="0"/>
              </a:rPr>
              <a:t>P.</a:t>
            </a:r>
            <a:fld id="{98AA2FFE-D0A9-468C-B487-D98853210D43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/>
              <a:t>P.</a:t>
            </a:r>
            <a:fld id="{3454F227-AACF-4393-816D-DC412C15EB49}" type="slidenum">
              <a:rPr lang="en-GB" sz="800" b="1"/>
              <a:pPr algn="r"/>
              <a:t>2</a:t>
            </a:fld>
            <a:endParaRPr lang="en-GB" sz="800" b="1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gray">
          <a:xfrm>
            <a:off x="388938" y="298450"/>
            <a:ext cx="67754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MACROECONOMIC AND BANKING ENVIRONMENT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888" y="845128"/>
            <a:ext cx="374441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/>
            <a:r>
              <a:rPr lang="en-US" sz="1600" b="1" dirty="0">
                <a:solidFill>
                  <a:schemeClr val="bg1"/>
                </a:solidFill>
              </a:rPr>
              <a:t>Economic Environment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28888" y="1285611"/>
            <a:ext cx="8729562" cy="20826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37373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Covid-19 crisis abruptly ended a 9 year expansionary cycle. </a:t>
            </a:r>
            <a:r>
              <a:rPr lang="en-GB" sz="1100" b="1" dirty="0"/>
              <a:t>Though initially expected to land around </a:t>
            </a:r>
            <a:r>
              <a:rPr lang="en-GB" sz="1100" b="1" dirty="0" smtClean="0"/>
              <a:t>-</a:t>
            </a:r>
            <a:r>
              <a:rPr lang="en-GB" sz="1100" b="1" dirty="0"/>
              <a:t>6% in the crisis context</a:t>
            </a:r>
            <a:r>
              <a:rPr lang="en-US" sz="1100" b="1" dirty="0"/>
              <a:t>, Romania’s GDP contracted by 3.9% in </a:t>
            </a:r>
            <a:r>
              <a:rPr lang="en-US" sz="1100" b="1" dirty="0" smtClean="0"/>
              <a:t>2020.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Going forward, the economic rebound will </a:t>
            </a:r>
            <a:r>
              <a:rPr lang="en-US" sz="1100" b="1" dirty="0" smtClean="0"/>
              <a:t>depend </a:t>
            </a:r>
            <a:r>
              <a:rPr lang="en-US" sz="1100" b="1" dirty="0"/>
              <a:t>massively on the course of the pandemic and the execution of the relaunch policies adopted by the </a:t>
            </a:r>
            <a:r>
              <a:rPr lang="en-US" sz="1100" b="1" dirty="0" smtClean="0"/>
              <a:t>authorities.</a:t>
            </a:r>
            <a:endParaRPr lang="en-US" sz="1100" b="1" dirty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EU funds represent a potential catalyst for the economic recovery. Romania was allocated EUR 80 </a:t>
            </a:r>
            <a:r>
              <a:rPr lang="en-US" sz="1100" b="1" dirty="0" err="1"/>
              <a:t>bn</a:t>
            </a:r>
            <a:r>
              <a:rPr lang="en-US" sz="1100" b="1" dirty="0"/>
              <a:t> for the period 2021-2027</a:t>
            </a:r>
            <a:r>
              <a:rPr lang="en-US" sz="1100" b="1" dirty="0" smtClean="0"/>
              <a:t>.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For 2021, </a:t>
            </a:r>
            <a:r>
              <a:rPr lang="en-US" sz="1100" b="1" dirty="0" smtClean="0"/>
              <a:t>the pace of </a:t>
            </a:r>
            <a:r>
              <a:rPr lang="en-US" sz="1100" b="1" dirty="0"/>
              <a:t>economic growth </a:t>
            </a:r>
            <a:r>
              <a:rPr lang="en-US" sz="1100" b="1" dirty="0" smtClean="0"/>
              <a:t>will be </a:t>
            </a:r>
            <a:r>
              <a:rPr lang="en-US" sz="1100" b="1" dirty="0"/>
              <a:t>contingent upon a gradual normalization of the pandemic situation on success of vaccination campaigns, a revival of economic activity abroad and improved outlook for domestic demand. </a:t>
            </a:r>
            <a:endParaRPr lang="en-US" sz="1100" b="1" dirty="0" smtClean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/>
              <a:t>To support the economy in the context of unfolding COVID 19 epidemic, the central bank reduced the monetary policy rate </a:t>
            </a:r>
            <a:r>
              <a:rPr lang="en-GB" sz="1100" b="1" dirty="0" smtClean="0"/>
              <a:t>four </a:t>
            </a:r>
            <a:r>
              <a:rPr lang="en-GB" sz="1100" b="1" dirty="0"/>
              <a:t>times </a:t>
            </a:r>
            <a:r>
              <a:rPr lang="en-GB" sz="1100" b="1" dirty="0" smtClean="0"/>
              <a:t>since March </a:t>
            </a:r>
            <a:r>
              <a:rPr lang="en-GB" sz="1100" b="1" dirty="0"/>
              <a:t>2020 by </a:t>
            </a:r>
            <a:r>
              <a:rPr lang="en-GB" sz="1100" b="1" dirty="0" smtClean="0"/>
              <a:t>125 </a:t>
            </a:r>
            <a:r>
              <a:rPr lang="en-GB" sz="1100" b="1" dirty="0"/>
              <a:t>bps in total, to </a:t>
            </a:r>
            <a:r>
              <a:rPr lang="en-GB" sz="1100" b="1" dirty="0" smtClean="0"/>
              <a:t>1.25%.</a:t>
            </a:r>
            <a:endParaRPr lang="en-US" sz="1100" b="1" dirty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smtClean="0"/>
              <a:t>But interbank </a:t>
            </a:r>
            <a:r>
              <a:rPr lang="en-US" sz="1100" b="1" dirty="0"/>
              <a:t>rates are currently on the upside, driven by inflation </a:t>
            </a:r>
            <a:r>
              <a:rPr lang="en-US" sz="1100" b="1" dirty="0" smtClean="0"/>
              <a:t>increase </a:t>
            </a:r>
            <a:r>
              <a:rPr lang="en-US" sz="1100" b="1" dirty="0"/>
              <a:t>in the beginning of </a:t>
            </a:r>
            <a:r>
              <a:rPr lang="en-US" sz="1100" b="1" dirty="0" smtClean="0"/>
              <a:t>2021.</a:t>
            </a:r>
            <a:endParaRPr lang="en-US" sz="1100" b="1" dirty="0"/>
          </a:p>
        </p:txBody>
      </p:sp>
      <p:sp>
        <p:nvSpPr>
          <p:cNvPr id="34" name="Rectangle 33"/>
          <p:cNvSpPr/>
          <p:nvPr/>
        </p:nvSpPr>
        <p:spPr>
          <a:xfrm>
            <a:off x="228887" y="3682163"/>
            <a:ext cx="374441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/>
            <a:r>
              <a:rPr lang="en-US" sz="1600" b="1" dirty="0" smtClean="0">
                <a:solidFill>
                  <a:schemeClr val="bg1"/>
                </a:solidFill>
              </a:rPr>
              <a:t>Banking  </a:t>
            </a:r>
            <a:r>
              <a:rPr lang="en-US" sz="1600" b="1" dirty="0">
                <a:solidFill>
                  <a:schemeClr val="bg1"/>
                </a:solidFill>
              </a:rPr>
              <a:t>Environment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4756" y="4105571"/>
            <a:ext cx="8785620" cy="18876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37373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 smtClean="0"/>
              <a:t>NPL ratio reached 3.8% at 2020 end, vs 4.1% at 2019 end.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 smtClean="0"/>
              <a:t>The </a:t>
            </a:r>
            <a:r>
              <a:rPr lang="en-GB" sz="1100" b="1" dirty="0"/>
              <a:t>NPL ratio can potentially increase, once crisis impacts on sensitive sectors will fully materialize and supporting measures will be lifted. </a:t>
            </a:r>
            <a:r>
              <a:rPr lang="en-GB" sz="1100" b="1" dirty="0" smtClean="0"/>
              <a:t> But </a:t>
            </a:r>
            <a:r>
              <a:rPr lang="en-US" sz="1100" b="1" dirty="0" smtClean="0"/>
              <a:t>NPL </a:t>
            </a:r>
            <a:r>
              <a:rPr lang="en-US" sz="1100" b="1" dirty="0"/>
              <a:t>coverage </a:t>
            </a:r>
            <a:r>
              <a:rPr lang="en-US" sz="1100" b="1" dirty="0" smtClean="0"/>
              <a:t>ratio is comfortable, reaching 63.3</a:t>
            </a:r>
            <a:r>
              <a:rPr lang="en-US" sz="1100" b="1" dirty="0"/>
              <a:t>% at 2020 end (60.8% at 2019 end</a:t>
            </a:r>
            <a:r>
              <a:rPr lang="en-US" sz="1100" b="1" dirty="0" smtClean="0"/>
              <a:t>), </a:t>
            </a:r>
            <a:r>
              <a:rPr lang="en-US" sz="1100" b="1" dirty="0"/>
              <a:t>well above the EU average of 45.5%.</a:t>
            </a:r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The banking system benefits from strong liquidity and capitalization. Standing at 66% at 2020 </a:t>
            </a:r>
            <a:r>
              <a:rPr lang="en-US" sz="1100" b="1" dirty="0" smtClean="0"/>
              <a:t>end, </a:t>
            </a:r>
            <a:r>
              <a:rPr lang="en-US" sz="1100" b="1" dirty="0"/>
              <a:t>the loan-to-deposit ratio leaves significant room for credit </a:t>
            </a:r>
            <a:r>
              <a:rPr lang="en-US" sz="1100" b="1" dirty="0" smtClean="0"/>
              <a:t>growth. With a  </a:t>
            </a:r>
            <a:r>
              <a:rPr lang="en-US" sz="1100" b="1" dirty="0"/>
              <a:t>total capital ratio </a:t>
            </a:r>
            <a:r>
              <a:rPr lang="en-US" sz="1100" b="1" dirty="0" smtClean="0"/>
              <a:t>of  </a:t>
            </a:r>
            <a:r>
              <a:rPr lang="en-US" sz="1100" b="1" dirty="0"/>
              <a:t>23.2% at 2020 end, the Romanian banking sector </a:t>
            </a:r>
            <a:r>
              <a:rPr lang="en-US" sz="1100" b="1" dirty="0" smtClean="0"/>
              <a:t>is well </a:t>
            </a:r>
            <a:r>
              <a:rPr lang="en-US" sz="1100" b="1" dirty="0"/>
              <a:t>capitalized. </a:t>
            </a:r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/>
              <a:t>Looking ahead, the main challenges for the banking sector are related to </a:t>
            </a:r>
            <a:r>
              <a:rPr lang="en-US" sz="1100" b="1" dirty="0" smtClean="0"/>
              <a:t>the course </a:t>
            </a:r>
            <a:r>
              <a:rPr lang="en-US" sz="1100" b="1" dirty="0"/>
              <a:t>of the pandemic that generated abrupt adjustment of economic growth perspectives and its consequences on the solvency of </a:t>
            </a:r>
            <a:r>
              <a:rPr lang="en-US" sz="1100" b="1" dirty="0" smtClean="0"/>
              <a:t>impacted economic agents.</a:t>
            </a:r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smtClean="0"/>
              <a:t>Growing credit volume is expected in 2021 on both retail and corporate segments, in a context of economic rebound.</a:t>
            </a:r>
          </a:p>
        </p:txBody>
      </p:sp>
    </p:spTree>
    <p:extLst>
      <p:ext uri="{BB962C8B-B14F-4D97-AF65-F5344CB8AC3E}">
        <p14:creationId xmlns:p14="http://schemas.microsoft.com/office/powerpoint/2010/main" val="205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97739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4" y="1272208"/>
            <a:ext cx="5400277" cy="753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More </a:t>
            </a:r>
            <a:r>
              <a:rPr lang="en-US" sz="1200" dirty="0"/>
              <a:t>sophisticated segmentation, based on behavioral criteria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Personalized </a:t>
            </a:r>
            <a:r>
              <a:rPr lang="en-US" sz="1200" dirty="0" err="1"/>
              <a:t>omnichannel</a:t>
            </a:r>
            <a:r>
              <a:rPr lang="en-US" sz="1200" dirty="0"/>
              <a:t> journeys, communication and </a:t>
            </a:r>
            <a:r>
              <a:rPr lang="en-US" sz="1200" dirty="0" smtClean="0"/>
              <a:t>offer -covering </a:t>
            </a:r>
            <a:r>
              <a:rPr lang="en-US" sz="1200" dirty="0"/>
              <a:t>both bank and insurance </a:t>
            </a:r>
            <a:r>
              <a:rPr lang="en-US" sz="1200" dirty="0" smtClean="0"/>
              <a:t>products- </a:t>
            </a:r>
            <a:r>
              <a:rPr lang="en-US" sz="1200" dirty="0"/>
              <a:t>using advanced data analytics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Segment driven governance model</a:t>
            </a: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P.3</a:t>
            </a:r>
            <a:endParaRPr lang="en-GB" sz="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28540" y="2129033"/>
            <a:ext cx="5400274" cy="14662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Focus branches on value added services and advisory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Differentiate through the quality and expertize of relationship managers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Develop 24/7 self service areas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Continue the transformation of the network of branches</a:t>
            </a:r>
            <a:r>
              <a:rPr lang="en-US" sz="1100" dirty="0"/>
              <a:t> </a:t>
            </a:r>
            <a:endParaRPr lang="en-US" sz="1100" dirty="0" smtClean="0"/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Pragmatically </a:t>
            </a:r>
            <a:r>
              <a:rPr lang="en-US" sz="1100" dirty="0" smtClean="0"/>
              <a:t>reduce their </a:t>
            </a:r>
            <a:r>
              <a:rPr lang="en-US" sz="1100" dirty="0"/>
              <a:t>number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Enlarge average size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100" dirty="0"/>
              <a:t>Introduce new branch formats adapted to new sales and service model and powering collaborative approach</a:t>
            </a:r>
          </a:p>
          <a:p>
            <a:pPr marL="741363" lvl="2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4460" y="3712410"/>
            <a:ext cx="5429217" cy="11498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Fully renew mobile and web applications, and continuously expand functionalities</a:t>
            </a:r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Build digital sales capabilities, first fully digitalizing customer onboarding and consumer </a:t>
            </a:r>
            <a:r>
              <a:rPr lang="en-US" sz="1200" dirty="0" smtClean="0"/>
              <a:t>lending</a:t>
            </a:r>
            <a:endParaRPr lang="en-US" sz="1200" dirty="0"/>
          </a:p>
          <a:p>
            <a:pPr marL="284163" lvl="1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Develop </a:t>
            </a:r>
            <a:r>
              <a:rPr lang="en-US" sz="1200" dirty="0"/>
              <a:t>a complete set of digital engagement capabilities, ensuring that clients are performing the vast majority of transactions via mobile apps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28540" y="5013175"/>
            <a:ext cx="5400276" cy="1148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231775" lvl="1" indent="-11588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200" dirty="0"/>
              <a:t>Engage clients via </a:t>
            </a:r>
            <a:r>
              <a:rPr lang="fr-FR" sz="1200" dirty="0" err="1"/>
              <a:t>different</a:t>
            </a:r>
            <a:r>
              <a:rPr lang="fr-FR" sz="1200" dirty="0"/>
              <a:t> </a:t>
            </a:r>
            <a:r>
              <a:rPr lang="fr-FR" sz="1200" dirty="0" err="1"/>
              <a:t>channels</a:t>
            </a:r>
            <a:r>
              <a:rPr lang="fr-FR" sz="1200" dirty="0"/>
              <a:t> in </a:t>
            </a:r>
            <a:r>
              <a:rPr lang="fr-FR" sz="1200" dirty="0" err="1"/>
              <a:t>synchronized</a:t>
            </a:r>
            <a:r>
              <a:rPr lang="fr-FR" sz="1200" dirty="0"/>
              <a:t> </a:t>
            </a:r>
            <a:r>
              <a:rPr lang="fr-FR" sz="1200" dirty="0" err="1"/>
              <a:t>experience</a:t>
            </a:r>
            <a:r>
              <a:rPr lang="fr-FR" sz="1200" dirty="0"/>
              <a:t>, </a:t>
            </a:r>
            <a:r>
              <a:rPr lang="fr-FR" sz="1200" dirty="0" err="1"/>
              <a:t>ensuring</a:t>
            </a:r>
            <a:r>
              <a:rPr lang="fr-FR" sz="1200" dirty="0"/>
              <a:t> a consistent communication</a:t>
            </a:r>
            <a:endParaRPr lang="en-US" sz="1200" dirty="0"/>
          </a:p>
          <a:p>
            <a:pPr marL="231775" lvl="1" indent="-11588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Build seamless </a:t>
            </a:r>
            <a:r>
              <a:rPr lang="en-US" sz="1200" dirty="0" err="1"/>
              <a:t>omnichannel</a:t>
            </a:r>
            <a:r>
              <a:rPr lang="en-US" sz="1200" dirty="0"/>
              <a:t> client journeys around key moments supported by personalized integrated content</a:t>
            </a:r>
          </a:p>
          <a:p>
            <a:pPr marL="231775" lvl="1" indent="-11588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Build sales and transactional capabilities in Contact Center and expand the range of products and services offered via </a:t>
            </a:r>
            <a:r>
              <a:rPr lang="en-US" sz="1200" dirty="0" smtClean="0"/>
              <a:t>phone</a:t>
            </a:r>
            <a:endParaRPr lang="en-US" sz="1200" dirty="0"/>
          </a:p>
        </p:txBody>
      </p:sp>
      <p:sp>
        <p:nvSpPr>
          <p:cNvPr id="25" name="Titre 31"/>
          <p:cNvSpPr>
            <a:spLocks noGrp="1"/>
          </p:cNvSpPr>
          <p:nvPr>
            <p:ph type="title"/>
          </p:nvPr>
        </p:nvSpPr>
        <p:spPr>
          <a:xfrm>
            <a:off x="325439" y="396533"/>
            <a:ext cx="8497887" cy="276999"/>
          </a:xfrm>
        </p:spPr>
        <p:txBody>
          <a:bodyPr vert="horz"/>
          <a:lstStyle/>
          <a:p>
            <a:r>
              <a:rPr lang="fr-FR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transformING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OUR BUSINESS MODEL | RETAIL</a:t>
            </a:r>
            <a:endParaRPr lang="fr-FR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19544" y="844417"/>
            <a:ext cx="2623212" cy="385508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algn="l"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err="1" smtClean="0">
                <a:solidFill>
                  <a:prstClr val="white"/>
                </a:solidFill>
              </a:rPr>
              <a:t>STrategic</a:t>
            </a:r>
            <a:r>
              <a:rPr lang="en-US" sz="1600" b="1" cap="all" dirty="0" smtClean="0">
                <a:solidFill>
                  <a:prstClr val="white"/>
                </a:solidFill>
              </a:rPr>
              <a:t> GOALS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8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3610944" y="848532"/>
            <a:ext cx="5400277" cy="366577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smtClean="0">
                <a:solidFill>
                  <a:prstClr val="white"/>
                </a:solidFill>
              </a:rPr>
              <a:t>MEDIUM AND LONG TERM AMBITIONS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01774" y="1305400"/>
            <a:ext cx="2623212" cy="7539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marL="0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/>
              <a:t>Personalized value proposition</a:t>
            </a:r>
            <a:r>
              <a:rPr lang="en-US" sz="1600" dirty="0"/>
              <a:t> </a:t>
            </a:r>
            <a:r>
              <a:rPr lang="en-US" sz="1600" b="1" dirty="0"/>
              <a:t>based on behavioral segmentation</a:t>
            </a:r>
            <a:endParaRPr lang="en-US" sz="1600" kern="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01774" y="2159007"/>
            <a:ext cx="2612063" cy="14362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>
              <a:spcBef>
                <a:spcPts val="400"/>
              </a:spcBef>
              <a:buClr>
                <a:schemeClr val="bg2"/>
              </a:buClr>
            </a:pPr>
            <a:r>
              <a:rPr lang="en-US" sz="1600" b="1" dirty="0"/>
              <a:t>Focus branches on value added services, </a:t>
            </a:r>
            <a:r>
              <a:rPr lang="en-US" sz="1600" dirty="0"/>
              <a:t>while </a:t>
            </a:r>
            <a:r>
              <a:rPr lang="en-US" sz="1600" dirty="0" smtClean="0"/>
              <a:t>shifting transactions </a:t>
            </a:r>
            <a:r>
              <a:rPr lang="en-US" sz="1600" dirty="0"/>
              <a:t>to mobile app or self service machines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01775" y="3712410"/>
            <a:ext cx="2606166" cy="11498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/>
              <a:t>Build digital platform </a:t>
            </a:r>
            <a:r>
              <a:rPr lang="en-US" sz="1600" dirty="0"/>
              <a:t>providing a complete range of functionalities and sales capabilities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10943" y="5013175"/>
            <a:ext cx="2587830" cy="1148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/>
              <a:t>Truly </a:t>
            </a:r>
            <a:r>
              <a:rPr lang="en-US" sz="1600" b="1" dirty="0" err="1"/>
              <a:t>omnichannel</a:t>
            </a:r>
            <a:r>
              <a:rPr lang="en-US" sz="1600" b="1" dirty="0"/>
              <a:t> journeys </a:t>
            </a:r>
            <a:r>
              <a:rPr lang="en-US" sz="1600" dirty="0"/>
              <a:t>across all </a:t>
            </a:r>
            <a:r>
              <a:rPr lang="en-US" sz="1600" dirty="0" smtClean="0"/>
              <a:t>channels, </a:t>
            </a:r>
            <a:r>
              <a:rPr lang="en-US" sz="1600" dirty="0"/>
              <a:t>supported by personalized content</a:t>
            </a:r>
          </a:p>
        </p:txBody>
      </p:sp>
      <p:sp>
        <p:nvSpPr>
          <p:cNvPr id="34" name="Freeform 4851">
            <a:extLst>
              <a:ext uri="{FF2B5EF4-FFF2-40B4-BE49-F238E27FC236}">
                <a16:creationId xmlns:a16="http://schemas.microsoft.com/office/drawing/2014/main" id="{65437B87-B999-4F70-9039-4D8A5658D286}"/>
              </a:ext>
            </a:extLst>
          </p:cNvPr>
          <p:cNvSpPr>
            <a:spLocks noEditPoints="1"/>
          </p:cNvSpPr>
          <p:nvPr/>
        </p:nvSpPr>
        <p:spPr bwMode="auto">
          <a:xfrm>
            <a:off x="3052097" y="1515629"/>
            <a:ext cx="333498" cy="333498"/>
          </a:xfrm>
          <a:custGeom>
            <a:avLst/>
            <a:gdLst>
              <a:gd name="T0" fmla="*/ 248 w 360"/>
              <a:gd name="T1" fmla="*/ 8 h 380"/>
              <a:gd name="T2" fmla="*/ 274 w 360"/>
              <a:gd name="T3" fmla="*/ 0 h 380"/>
              <a:gd name="T4" fmla="*/ 298 w 360"/>
              <a:gd name="T5" fmla="*/ 28 h 380"/>
              <a:gd name="T6" fmla="*/ 280 w 360"/>
              <a:gd name="T7" fmla="*/ 56 h 380"/>
              <a:gd name="T8" fmla="*/ 258 w 360"/>
              <a:gd name="T9" fmla="*/ 56 h 380"/>
              <a:gd name="T10" fmla="*/ 240 w 360"/>
              <a:gd name="T11" fmla="*/ 28 h 380"/>
              <a:gd name="T12" fmla="*/ 344 w 360"/>
              <a:gd name="T13" fmla="*/ 88 h 380"/>
              <a:gd name="T14" fmla="*/ 288 w 360"/>
              <a:gd name="T15" fmla="*/ 68 h 380"/>
              <a:gd name="T16" fmla="*/ 214 w 360"/>
              <a:gd name="T17" fmla="*/ 70 h 380"/>
              <a:gd name="T18" fmla="*/ 194 w 360"/>
              <a:gd name="T19" fmla="*/ 90 h 380"/>
              <a:gd name="T20" fmla="*/ 224 w 360"/>
              <a:gd name="T21" fmla="*/ 114 h 380"/>
              <a:gd name="T22" fmla="*/ 248 w 360"/>
              <a:gd name="T23" fmla="*/ 166 h 380"/>
              <a:gd name="T24" fmla="*/ 234 w 360"/>
              <a:gd name="T25" fmla="*/ 208 h 380"/>
              <a:gd name="T26" fmla="*/ 278 w 360"/>
              <a:gd name="T27" fmla="*/ 214 h 380"/>
              <a:gd name="T28" fmla="*/ 310 w 360"/>
              <a:gd name="T29" fmla="*/ 244 h 380"/>
              <a:gd name="T30" fmla="*/ 332 w 360"/>
              <a:gd name="T31" fmla="*/ 200 h 380"/>
              <a:gd name="T32" fmla="*/ 348 w 360"/>
              <a:gd name="T33" fmla="*/ 208 h 380"/>
              <a:gd name="T34" fmla="*/ 360 w 360"/>
              <a:gd name="T35" fmla="*/ 190 h 380"/>
              <a:gd name="T36" fmla="*/ 102 w 360"/>
              <a:gd name="T37" fmla="*/ 56 h 380"/>
              <a:gd name="T38" fmla="*/ 120 w 360"/>
              <a:gd name="T39" fmla="*/ 28 h 380"/>
              <a:gd name="T40" fmla="*/ 98 w 360"/>
              <a:gd name="T41" fmla="*/ 0 h 380"/>
              <a:gd name="T42" fmla="*/ 70 w 360"/>
              <a:gd name="T43" fmla="*/ 8 h 380"/>
              <a:gd name="T44" fmla="*/ 62 w 360"/>
              <a:gd name="T45" fmla="*/ 34 h 380"/>
              <a:gd name="T46" fmla="*/ 92 w 360"/>
              <a:gd name="T47" fmla="*/ 58 h 380"/>
              <a:gd name="T48" fmla="*/ 50 w 360"/>
              <a:gd name="T49" fmla="*/ 244 h 380"/>
              <a:gd name="T50" fmla="*/ 74 w 360"/>
              <a:gd name="T51" fmla="*/ 218 h 380"/>
              <a:gd name="T52" fmla="*/ 126 w 360"/>
              <a:gd name="T53" fmla="*/ 208 h 380"/>
              <a:gd name="T54" fmla="*/ 112 w 360"/>
              <a:gd name="T55" fmla="*/ 166 h 380"/>
              <a:gd name="T56" fmla="*/ 128 w 360"/>
              <a:gd name="T57" fmla="*/ 122 h 380"/>
              <a:gd name="T58" fmla="*/ 166 w 360"/>
              <a:gd name="T59" fmla="*/ 90 h 380"/>
              <a:gd name="T60" fmla="*/ 154 w 360"/>
              <a:gd name="T61" fmla="*/ 74 h 380"/>
              <a:gd name="T62" fmla="*/ 72 w 360"/>
              <a:gd name="T63" fmla="*/ 68 h 380"/>
              <a:gd name="T64" fmla="*/ 20 w 360"/>
              <a:gd name="T65" fmla="*/ 80 h 380"/>
              <a:gd name="T66" fmla="*/ 0 w 360"/>
              <a:gd name="T67" fmla="*/ 190 h 380"/>
              <a:gd name="T68" fmla="*/ 12 w 360"/>
              <a:gd name="T69" fmla="*/ 208 h 380"/>
              <a:gd name="T70" fmla="*/ 28 w 360"/>
              <a:gd name="T71" fmla="*/ 200 h 380"/>
              <a:gd name="T72" fmla="*/ 170 w 360"/>
              <a:gd name="T73" fmla="*/ 118 h 380"/>
              <a:gd name="T74" fmla="*/ 136 w 360"/>
              <a:gd name="T75" fmla="*/ 146 h 380"/>
              <a:gd name="T76" fmla="*/ 136 w 360"/>
              <a:gd name="T77" fmla="*/ 184 h 380"/>
              <a:gd name="T78" fmla="*/ 170 w 360"/>
              <a:gd name="T79" fmla="*/ 214 h 380"/>
              <a:gd name="T80" fmla="*/ 208 w 360"/>
              <a:gd name="T81" fmla="*/ 206 h 380"/>
              <a:gd name="T82" fmla="*/ 228 w 360"/>
              <a:gd name="T83" fmla="*/ 166 h 380"/>
              <a:gd name="T84" fmla="*/ 214 w 360"/>
              <a:gd name="T85" fmla="*/ 132 h 380"/>
              <a:gd name="T86" fmla="*/ 296 w 360"/>
              <a:gd name="T87" fmla="*/ 260 h 380"/>
              <a:gd name="T88" fmla="*/ 288 w 360"/>
              <a:gd name="T89" fmla="*/ 246 h 380"/>
              <a:gd name="T90" fmla="*/ 180 w 360"/>
              <a:gd name="T91" fmla="*/ 278 h 380"/>
              <a:gd name="T92" fmla="*/ 82 w 360"/>
              <a:gd name="T93" fmla="*/ 236 h 380"/>
              <a:gd name="T94" fmla="*/ 64 w 360"/>
              <a:gd name="T95" fmla="*/ 260 h 380"/>
              <a:gd name="T96" fmla="*/ 106 w 360"/>
              <a:gd name="T97" fmla="*/ 304 h 380"/>
              <a:gd name="T98" fmla="*/ 146 w 360"/>
              <a:gd name="T99" fmla="*/ 378 h 380"/>
              <a:gd name="T100" fmla="*/ 214 w 360"/>
              <a:gd name="T101" fmla="*/ 378 h 380"/>
              <a:gd name="T102" fmla="*/ 264 w 360"/>
              <a:gd name="T103" fmla="*/ 362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" h="380">
                <a:moveTo>
                  <a:pt x="240" y="28"/>
                </a:moveTo>
                <a:lnTo>
                  <a:pt x="240" y="28"/>
                </a:lnTo>
                <a:lnTo>
                  <a:pt x="240" y="22"/>
                </a:lnTo>
                <a:lnTo>
                  <a:pt x="242" y="18"/>
                </a:lnTo>
                <a:lnTo>
                  <a:pt x="248" y="8"/>
                </a:lnTo>
                <a:lnTo>
                  <a:pt x="258" y="2"/>
                </a:lnTo>
                <a:lnTo>
                  <a:pt x="262" y="0"/>
                </a:lnTo>
                <a:lnTo>
                  <a:pt x="268" y="0"/>
                </a:lnTo>
                <a:lnTo>
                  <a:pt x="268" y="0"/>
                </a:lnTo>
                <a:lnTo>
                  <a:pt x="274" y="0"/>
                </a:lnTo>
                <a:lnTo>
                  <a:pt x="280" y="2"/>
                </a:lnTo>
                <a:lnTo>
                  <a:pt x="290" y="8"/>
                </a:lnTo>
                <a:lnTo>
                  <a:pt x="296" y="18"/>
                </a:lnTo>
                <a:lnTo>
                  <a:pt x="298" y="22"/>
                </a:lnTo>
                <a:lnTo>
                  <a:pt x="298" y="28"/>
                </a:lnTo>
                <a:lnTo>
                  <a:pt x="298" y="28"/>
                </a:lnTo>
                <a:lnTo>
                  <a:pt x="298" y="34"/>
                </a:lnTo>
                <a:lnTo>
                  <a:pt x="296" y="40"/>
                </a:lnTo>
                <a:lnTo>
                  <a:pt x="290" y="50"/>
                </a:lnTo>
                <a:lnTo>
                  <a:pt x="280" y="56"/>
                </a:lnTo>
                <a:lnTo>
                  <a:pt x="274" y="58"/>
                </a:lnTo>
                <a:lnTo>
                  <a:pt x="268" y="58"/>
                </a:lnTo>
                <a:lnTo>
                  <a:pt x="268" y="58"/>
                </a:lnTo>
                <a:lnTo>
                  <a:pt x="262" y="58"/>
                </a:lnTo>
                <a:lnTo>
                  <a:pt x="258" y="56"/>
                </a:lnTo>
                <a:lnTo>
                  <a:pt x="248" y="50"/>
                </a:lnTo>
                <a:lnTo>
                  <a:pt x="242" y="40"/>
                </a:lnTo>
                <a:lnTo>
                  <a:pt x="240" y="34"/>
                </a:lnTo>
                <a:lnTo>
                  <a:pt x="240" y="28"/>
                </a:lnTo>
                <a:lnTo>
                  <a:pt x="240" y="28"/>
                </a:lnTo>
                <a:close/>
                <a:moveTo>
                  <a:pt x="360" y="190"/>
                </a:moveTo>
                <a:lnTo>
                  <a:pt x="344" y="90"/>
                </a:lnTo>
                <a:lnTo>
                  <a:pt x="344" y="90"/>
                </a:lnTo>
                <a:lnTo>
                  <a:pt x="344" y="88"/>
                </a:lnTo>
                <a:lnTo>
                  <a:pt x="344" y="88"/>
                </a:lnTo>
                <a:lnTo>
                  <a:pt x="340" y="80"/>
                </a:lnTo>
                <a:lnTo>
                  <a:pt x="332" y="74"/>
                </a:lnTo>
                <a:lnTo>
                  <a:pt x="324" y="70"/>
                </a:lnTo>
                <a:lnTo>
                  <a:pt x="314" y="68"/>
                </a:lnTo>
                <a:lnTo>
                  <a:pt x="288" y="68"/>
                </a:lnTo>
                <a:lnTo>
                  <a:pt x="270" y="102"/>
                </a:lnTo>
                <a:lnTo>
                  <a:pt x="250" y="68"/>
                </a:lnTo>
                <a:lnTo>
                  <a:pt x="222" y="68"/>
                </a:lnTo>
                <a:lnTo>
                  <a:pt x="222" y="68"/>
                </a:lnTo>
                <a:lnTo>
                  <a:pt x="214" y="70"/>
                </a:lnTo>
                <a:lnTo>
                  <a:pt x="206" y="74"/>
                </a:lnTo>
                <a:lnTo>
                  <a:pt x="198" y="80"/>
                </a:lnTo>
                <a:lnTo>
                  <a:pt x="194" y="88"/>
                </a:lnTo>
                <a:lnTo>
                  <a:pt x="194" y="88"/>
                </a:lnTo>
                <a:lnTo>
                  <a:pt x="194" y="90"/>
                </a:lnTo>
                <a:lnTo>
                  <a:pt x="192" y="98"/>
                </a:lnTo>
                <a:lnTo>
                  <a:pt x="192" y="98"/>
                </a:lnTo>
                <a:lnTo>
                  <a:pt x="204" y="102"/>
                </a:lnTo>
                <a:lnTo>
                  <a:pt x="214" y="106"/>
                </a:lnTo>
                <a:lnTo>
                  <a:pt x="224" y="114"/>
                </a:lnTo>
                <a:lnTo>
                  <a:pt x="232" y="122"/>
                </a:lnTo>
                <a:lnTo>
                  <a:pt x="240" y="132"/>
                </a:lnTo>
                <a:lnTo>
                  <a:pt x="244" y="142"/>
                </a:lnTo>
                <a:lnTo>
                  <a:pt x="248" y="154"/>
                </a:lnTo>
                <a:lnTo>
                  <a:pt x="248" y="166"/>
                </a:lnTo>
                <a:lnTo>
                  <a:pt x="248" y="166"/>
                </a:lnTo>
                <a:lnTo>
                  <a:pt x="248" y="178"/>
                </a:lnTo>
                <a:lnTo>
                  <a:pt x="246" y="188"/>
                </a:lnTo>
                <a:lnTo>
                  <a:pt x="240" y="198"/>
                </a:lnTo>
                <a:lnTo>
                  <a:pt x="234" y="208"/>
                </a:lnTo>
                <a:lnTo>
                  <a:pt x="250" y="208"/>
                </a:lnTo>
                <a:lnTo>
                  <a:pt x="250" y="208"/>
                </a:lnTo>
                <a:lnTo>
                  <a:pt x="260" y="208"/>
                </a:lnTo>
                <a:lnTo>
                  <a:pt x="270" y="210"/>
                </a:lnTo>
                <a:lnTo>
                  <a:pt x="278" y="214"/>
                </a:lnTo>
                <a:lnTo>
                  <a:pt x="286" y="218"/>
                </a:lnTo>
                <a:lnTo>
                  <a:pt x="294" y="222"/>
                </a:lnTo>
                <a:lnTo>
                  <a:pt x="300" y="228"/>
                </a:lnTo>
                <a:lnTo>
                  <a:pt x="306" y="236"/>
                </a:lnTo>
                <a:lnTo>
                  <a:pt x="310" y="244"/>
                </a:lnTo>
                <a:lnTo>
                  <a:pt x="308" y="118"/>
                </a:lnTo>
                <a:lnTo>
                  <a:pt x="318" y="118"/>
                </a:lnTo>
                <a:lnTo>
                  <a:pt x="330" y="196"/>
                </a:lnTo>
                <a:lnTo>
                  <a:pt x="330" y="196"/>
                </a:lnTo>
                <a:lnTo>
                  <a:pt x="332" y="200"/>
                </a:lnTo>
                <a:lnTo>
                  <a:pt x="336" y="204"/>
                </a:lnTo>
                <a:lnTo>
                  <a:pt x="340" y="208"/>
                </a:lnTo>
                <a:lnTo>
                  <a:pt x="346" y="208"/>
                </a:lnTo>
                <a:lnTo>
                  <a:pt x="346" y="208"/>
                </a:lnTo>
                <a:lnTo>
                  <a:pt x="348" y="208"/>
                </a:lnTo>
                <a:lnTo>
                  <a:pt x="348" y="208"/>
                </a:lnTo>
                <a:lnTo>
                  <a:pt x="354" y="206"/>
                </a:lnTo>
                <a:lnTo>
                  <a:pt x="358" y="202"/>
                </a:lnTo>
                <a:lnTo>
                  <a:pt x="360" y="196"/>
                </a:lnTo>
                <a:lnTo>
                  <a:pt x="360" y="190"/>
                </a:lnTo>
                <a:lnTo>
                  <a:pt x="360" y="190"/>
                </a:lnTo>
                <a:close/>
                <a:moveTo>
                  <a:pt x="92" y="58"/>
                </a:moveTo>
                <a:lnTo>
                  <a:pt x="92" y="58"/>
                </a:lnTo>
                <a:lnTo>
                  <a:pt x="98" y="58"/>
                </a:lnTo>
                <a:lnTo>
                  <a:pt x="102" y="56"/>
                </a:lnTo>
                <a:lnTo>
                  <a:pt x="112" y="50"/>
                </a:lnTo>
                <a:lnTo>
                  <a:pt x="118" y="40"/>
                </a:lnTo>
                <a:lnTo>
                  <a:pt x="120" y="34"/>
                </a:lnTo>
                <a:lnTo>
                  <a:pt x="120" y="28"/>
                </a:lnTo>
                <a:lnTo>
                  <a:pt x="120" y="28"/>
                </a:lnTo>
                <a:lnTo>
                  <a:pt x="120" y="22"/>
                </a:lnTo>
                <a:lnTo>
                  <a:pt x="118" y="18"/>
                </a:lnTo>
                <a:lnTo>
                  <a:pt x="112" y="8"/>
                </a:lnTo>
                <a:lnTo>
                  <a:pt x="102" y="2"/>
                </a:lnTo>
                <a:lnTo>
                  <a:pt x="98" y="0"/>
                </a:lnTo>
                <a:lnTo>
                  <a:pt x="92" y="0"/>
                </a:lnTo>
                <a:lnTo>
                  <a:pt x="92" y="0"/>
                </a:lnTo>
                <a:lnTo>
                  <a:pt x="86" y="0"/>
                </a:lnTo>
                <a:lnTo>
                  <a:pt x="80" y="2"/>
                </a:lnTo>
                <a:lnTo>
                  <a:pt x="70" y="8"/>
                </a:lnTo>
                <a:lnTo>
                  <a:pt x="64" y="18"/>
                </a:lnTo>
                <a:lnTo>
                  <a:pt x="62" y="22"/>
                </a:lnTo>
                <a:lnTo>
                  <a:pt x="62" y="28"/>
                </a:lnTo>
                <a:lnTo>
                  <a:pt x="62" y="28"/>
                </a:lnTo>
                <a:lnTo>
                  <a:pt x="62" y="34"/>
                </a:lnTo>
                <a:lnTo>
                  <a:pt x="64" y="40"/>
                </a:lnTo>
                <a:lnTo>
                  <a:pt x="70" y="50"/>
                </a:lnTo>
                <a:lnTo>
                  <a:pt x="80" y="56"/>
                </a:lnTo>
                <a:lnTo>
                  <a:pt x="86" y="58"/>
                </a:lnTo>
                <a:lnTo>
                  <a:pt x="92" y="58"/>
                </a:lnTo>
                <a:lnTo>
                  <a:pt x="92" y="58"/>
                </a:lnTo>
                <a:close/>
                <a:moveTo>
                  <a:pt x="30" y="196"/>
                </a:moveTo>
                <a:lnTo>
                  <a:pt x="42" y="118"/>
                </a:lnTo>
                <a:lnTo>
                  <a:pt x="52" y="118"/>
                </a:lnTo>
                <a:lnTo>
                  <a:pt x="50" y="244"/>
                </a:lnTo>
                <a:lnTo>
                  <a:pt x="50" y="244"/>
                </a:lnTo>
                <a:lnTo>
                  <a:pt x="54" y="236"/>
                </a:lnTo>
                <a:lnTo>
                  <a:pt x="60" y="228"/>
                </a:lnTo>
                <a:lnTo>
                  <a:pt x="66" y="222"/>
                </a:lnTo>
                <a:lnTo>
                  <a:pt x="74" y="218"/>
                </a:lnTo>
                <a:lnTo>
                  <a:pt x="82" y="214"/>
                </a:lnTo>
                <a:lnTo>
                  <a:pt x="90" y="210"/>
                </a:lnTo>
                <a:lnTo>
                  <a:pt x="100" y="208"/>
                </a:lnTo>
                <a:lnTo>
                  <a:pt x="110" y="208"/>
                </a:lnTo>
                <a:lnTo>
                  <a:pt x="126" y="208"/>
                </a:lnTo>
                <a:lnTo>
                  <a:pt x="126" y="208"/>
                </a:lnTo>
                <a:lnTo>
                  <a:pt x="120" y="198"/>
                </a:lnTo>
                <a:lnTo>
                  <a:pt x="114" y="188"/>
                </a:lnTo>
                <a:lnTo>
                  <a:pt x="112" y="178"/>
                </a:lnTo>
                <a:lnTo>
                  <a:pt x="112" y="166"/>
                </a:lnTo>
                <a:lnTo>
                  <a:pt x="112" y="166"/>
                </a:lnTo>
                <a:lnTo>
                  <a:pt x="112" y="154"/>
                </a:lnTo>
                <a:lnTo>
                  <a:pt x="116" y="142"/>
                </a:lnTo>
                <a:lnTo>
                  <a:pt x="120" y="132"/>
                </a:lnTo>
                <a:lnTo>
                  <a:pt x="128" y="122"/>
                </a:lnTo>
                <a:lnTo>
                  <a:pt x="136" y="114"/>
                </a:lnTo>
                <a:lnTo>
                  <a:pt x="146" y="106"/>
                </a:lnTo>
                <a:lnTo>
                  <a:pt x="156" y="102"/>
                </a:lnTo>
                <a:lnTo>
                  <a:pt x="168" y="98"/>
                </a:lnTo>
                <a:lnTo>
                  <a:pt x="166" y="90"/>
                </a:lnTo>
                <a:lnTo>
                  <a:pt x="166" y="90"/>
                </a:lnTo>
                <a:lnTo>
                  <a:pt x="166" y="88"/>
                </a:lnTo>
                <a:lnTo>
                  <a:pt x="166" y="88"/>
                </a:lnTo>
                <a:lnTo>
                  <a:pt x="162" y="80"/>
                </a:lnTo>
                <a:lnTo>
                  <a:pt x="154" y="74"/>
                </a:lnTo>
                <a:lnTo>
                  <a:pt x="146" y="70"/>
                </a:lnTo>
                <a:lnTo>
                  <a:pt x="138" y="68"/>
                </a:lnTo>
                <a:lnTo>
                  <a:pt x="110" y="68"/>
                </a:lnTo>
                <a:lnTo>
                  <a:pt x="90" y="102"/>
                </a:lnTo>
                <a:lnTo>
                  <a:pt x="72" y="68"/>
                </a:lnTo>
                <a:lnTo>
                  <a:pt x="46" y="68"/>
                </a:lnTo>
                <a:lnTo>
                  <a:pt x="46" y="68"/>
                </a:lnTo>
                <a:lnTo>
                  <a:pt x="36" y="70"/>
                </a:lnTo>
                <a:lnTo>
                  <a:pt x="28" y="74"/>
                </a:lnTo>
                <a:lnTo>
                  <a:pt x="20" y="80"/>
                </a:lnTo>
                <a:lnTo>
                  <a:pt x="16" y="88"/>
                </a:lnTo>
                <a:lnTo>
                  <a:pt x="16" y="88"/>
                </a:lnTo>
                <a:lnTo>
                  <a:pt x="16" y="90"/>
                </a:lnTo>
                <a:lnTo>
                  <a:pt x="0" y="190"/>
                </a:lnTo>
                <a:lnTo>
                  <a:pt x="0" y="190"/>
                </a:lnTo>
                <a:lnTo>
                  <a:pt x="0" y="196"/>
                </a:lnTo>
                <a:lnTo>
                  <a:pt x="2" y="202"/>
                </a:lnTo>
                <a:lnTo>
                  <a:pt x="6" y="206"/>
                </a:lnTo>
                <a:lnTo>
                  <a:pt x="12" y="208"/>
                </a:lnTo>
                <a:lnTo>
                  <a:pt x="12" y="208"/>
                </a:lnTo>
                <a:lnTo>
                  <a:pt x="14" y="208"/>
                </a:lnTo>
                <a:lnTo>
                  <a:pt x="14" y="208"/>
                </a:lnTo>
                <a:lnTo>
                  <a:pt x="20" y="208"/>
                </a:lnTo>
                <a:lnTo>
                  <a:pt x="24" y="204"/>
                </a:lnTo>
                <a:lnTo>
                  <a:pt x="28" y="200"/>
                </a:lnTo>
                <a:lnTo>
                  <a:pt x="30" y="196"/>
                </a:lnTo>
                <a:lnTo>
                  <a:pt x="30" y="196"/>
                </a:lnTo>
                <a:close/>
                <a:moveTo>
                  <a:pt x="180" y="118"/>
                </a:moveTo>
                <a:lnTo>
                  <a:pt x="180" y="118"/>
                </a:lnTo>
                <a:lnTo>
                  <a:pt x="170" y="118"/>
                </a:lnTo>
                <a:lnTo>
                  <a:pt x="162" y="120"/>
                </a:lnTo>
                <a:lnTo>
                  <a:pt x="152" y="126"/>
                </a:lnTo>
                <a:lnTo>
                  <a:pt x="146" y="132"/>
                </a:lnTo>
                <a:lnTo>
                  <a:pt x="140" y="138"/>
                </a:lnTo>
                <a:lnTo>
                  <a:pt x="136" y="146"/>
                </a:lnTo>
                <a:lnTo>
                  <a:pt x="132" y="156"/>
                </a:lnTo>
                <a:lnTo>
                  <a:pt x="132" y="166"/>
                </a:lnTo>
                <a:lnTo>
                  <a:pt x="132" y="166"/>
                </a:lnTo>
                <a:lnTo>
                  <a:pt x="132" y="176"/>
                </a:lnTo>
                <a:lnTo>
                  <a:pt x="136" y="184"/>
                </a:lnTo>
                <a:lnTo>
                  <a:pt x="140" y="194"/>
                </a:lnTo>
                <a:lnTo>
                  <a:pt x="146" y="200"/>
                </a:lnTo>
                <a:lnTo>
                  <a:pt x="152" y="206"/>
                </a:lnTo>
                <a:lnTo>
                  <a:pt x="162" y="210"/>
                </a:lnTo>
                <a:lnTo>
                  <a:pt x="170" y="214"/>
                </a:lnTo>
                <a:lnTo>
                  <a:pt x="180" y="214"/>
                </a:lnTo>
                <a:lnTo>
                  <a:pt x="180" y="214"/>
                </a:lnTo>
                <a:lnTo>
                  <a:pt x="190" y="214"/>
                </a:lnTo>
                <a:lnTo>
                  <a:pt x="200" y="210"/>
                </a:lnTo>
                <a:lnTo>
                  <a:pt x="208" y="206"/>
                </a:lnTo>
                <a:lnTo>
                  <a:pt x="214" y="200"/>
                </a:lnTo>
                <a:lnTo>
                  <a:pt x="220" y="194"/>
                </a:lnTo>
                <a:lnTo>
                  <a:pt x="224" y="184"/>
                </a:lnTo>
                <a:lnTo>
                  <a:pt x="228" y="176"/>
                </a:lnTo>
                <a:lnTo>
                  <a:pt x="228" y="166"/>
                </a:lnTo>
                <a:lnTo>
                  <a:pt x="228" y="166"/>
                </a:lnTo>
                <a:lnTo>
                  <a:pt x="228" y="156"/>
                </a:lnTo>
                <a:lnTo>
                  <a:pt x="224" y="146"/>
                </a:lnTo>
                <a:lnTo>
                  <a:pt x="220" y="138"/>
                </a:lnTo>
                <a:lnTo>
                  <a:pt x="214" y="132"/>
                </a:lnTo>
                <a:lnTo>
                  <a:pt x="208" y="126"/>
                </a:lnTo>
                <a:lnTo>
                  <a:pt x="200" y="120"/>
                </a:lnTo>
                <a:lnTo>
                  <a:pt x="190" y="118"/>
                </a:lnTo>
                <a:lnTo>
                  <a:pt x="180" y="118"/>
                </a:lnTo>
                <a:close/>
                <a:moveTo>
                  <a:pt x="296" y="260"/>
                </a:moveTo>
                <a:lnTo>
                  <a:pt x="296" y="260"/>
                </a:lnTo>
                <a:lnTo>
                  <a:pt x="294" y="258"/>
                </a:lnTo>
                <a:lnTo>
                  <a:pt x="294" y="258"/>
                </a:lnTo>
                <a:lnTo>
                  <a:pt x="292" y="252"/>
                </a:lnTo>
                <a:lnTo>
                  <a:pt x="288" y="246"/>
                </a:lnTo>
                <a:lnTo>
                  <a:pt x="278" y="236"/>
                </a:lnTo>
                <a:lnTo>
                  <a:pt x="266" y="230"/>
                </a:lnTo>
                <a:lnTo>
                  <a:pt x="250" y="228"/>
                </a:lnTo>
                <a:lnTo>
                  <a:pt x="210" y="228"/>
                </a:lnTo>
                <a:lnTo>
                  <a:pt x="180" y="278"/>
                </a:lnTo>
                <a:lnTo>
                  <a:pt x="150" y="228"/>
                </a:lnTo>
                <a:lnTo>
                  <a:pt x="110" y="228"/>
                </a:lnTo>
                <a:lnTo>
                  <a:pt x="110" y="228"/>
                </a:lnTo>
                <a:lnTo>
                  <a:pt x="94" y="230"/>
                </a:lnTo>
                <a:lnTo>
                  <a:pt x="82" y="236"/>
                </a:lnTo>
                <a:lnTo>
                  <a:pt x="72" y="246"/>
                </a:lnTo>
                <a:lnTo>
                  <a:pt x="68" y="252"/>
                </a:lnTo>
                <a:lnTo>
                  <a:pt x="66" y="258"/>
                </a:lnTo>
                <a:lnTo>
                  <a:pt x="66" y="258"/>
                </a:lnTo>
                <a:lnTo>
                  <a:pt x="64" y="260"/>
                </a:lnTo>
                <a:lnTo>
                  <a:pt x="52" y="336"/>
                </a:lnTo>
                <a:lnTo>
                  <a:pt x="52" y="336"/>
                </a:lnTo>
                <a:lnTo>
                  <a:pt x="72" y="352"/>
                </a:lnTo>
                <a:lnTo>
                  <a:pt x="96" y="362"/>
                </a:lnTo>
                <a:lnTo>
                  <a:pt x="106" y="304"/>
                </a:lnTo>
                <a:lnTo>
                  <a:pt x="118" y="304"/>
                </a:lnTo>
                <a:lnTo>
                  <a:pt x="114" y="370"/>
                </a:lnTo>
                <a:lnTo>
                  <a:pt x="114" y="370"/>
                </a:lnTo>
                <a:lnTo>
                  <a:pt x="130" y="374"/>
                </a:lnTo>
                <a:lnTo>
                  <a:pt x="146" y="378"/>
                </a:lnTo>
                <a:lnTo>
                  <a:pt x="162" y="380"/>
                </a:lnTo>
                <a:lnTo>
                  <a:pt x="180" y="380"/>
                </a:lnTo>
                <a:lnTo>
                  <a:pt x="180" y="380"/>
                </a:lnTo>
                <a:lnTo>
                  <a:pt x="196" y="380"/>
                </a:lnTo>
                <a:lnTo>
                  <a:pt x="214" y="378"/>
                </a:lnTo>
                <a:lnTo>
                  <a:pt x="230" y="374"/>
                </a:lnTo>
                <a:lnTo>
                  <a:pt x="246" y="370"/>
                </a:lnTo>
                <a:lnTo>
                  <a:pt x="242" y="304"/>
                </a:lnTo>
                <a:lnTo>
                  <a:pt x="254" y="304"/>
                </a:lnTo>
                <a:lnTo>
                  <a:pt x="264" y="362"/>
                </a:lnTo>
                <a:lnTo>
                  <a:pt x="264" y="362"/>
                </a:lnTo>
                <a:lnTo>
                  <a:pt x="288" y="350"/>
                </a:lnTo>
                <a:lnTo>
                  <a:pt x="308" y="336"/>
                </a:lnTo>
                <a:lnTo>
                  <a:pt x="296" y="26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35" name="Group 22"/>
          <p:cNvGrpSpPr>
            <a:grpSpLocks noChangeAspect="1"/>
          </p:cNvGrpSpPr>
          <p:nvPr/>
        </p:nvGrpSpPr>
        <p:grpSpPr bwMode="auto">
          <a:xfrm>
            <a:off x="2839929" y="4037064"/>
            <a:ext cx="665965" cy="500505"/>
            <a:chOff x="2016" y="1651"/>
            <a:chExt cx="458" cy="796"/>
          </a:xfrm>
          <a:solidFill>
            <a:srgbClr val="C00000"/>
          </a:solidFill>
        </p:grpSpPr>
        <p:sp>
          <p:nvSpPr>
            <p:cNvPr id="36" name="Freeform 23"/>
            <p:cNvSpPr>
              <a:spLocks noEditPoints="1"/>
            </p:cNvSpPr>
            <p:nvPr/>
          </p:nvSpPr>
          <p:spPr bwMode="auto">
            <a:xfrm>
              <a:off x="2080" y="1776"/>
              <a:ext cx="394" cy="585"/>
            </a:xfrm>
            <a:custGeom>
              <a:avLst/>
              <a:gdLst/>
              <a:ahLst/>
              <a:cxnLst>
                <a:cxn ang="0">
                  <a:pos x="903" y="75"/>
                </a:cxn>
                <a:cxn ang="0">
                  <a:pos x="1010" y="372"/>
                </a:cxn>
                <a:cxn ang="0">
                  <a:pos x="912" y="552"/>
                </a:cxn>
                <a:cxn ang="0">
                  <a:pos x="989" y="605"/>
                </a:cxn>
                <a:cxn ang="0">
                  <a:pos x="1003" y="891"/>
                </a:cxn>
                <a:cxn ang="0">
                  <a:pos x="961" y="1045"/>
                </a:cxn>
                <a:cxn ang="0">
                  <a:pos x="842" y="1241"/>
                </a:cxn>
                <a:cxn ang="0">
                  <a:pos x="611" y="1420"/>
                </a:cxn>
                <a:cxn ang="0">
                  <a:pos x="413" y="1521"/>
                </a:cxn>
                <a:cxn ang="0">
                  <a:pos x="4" y="1212"/>
                </a:cxn>
                <a:cxn ang="0">
                  <a:pos x="19" y="959"/>
                </a:cxn>
                <a:cxn ang="0">
                  <a:pos x="71" y="515"/>
                </a:cxn>
                <a:cxn ang="0">
                  <a:pos x="217" y="482"/>
                </a:cxn>
                <a:cxn ang="0">
                  <a:pos x="283" y="1"/>
                </a:cxn>
                <a:cxn ang="0">
                  <a:pos x="274" y="842"/>
                </a:cxn>
                <a:cxn ang="0">
                  <a:pos x="369" y="1046"/>
                </a:cxn>
                <a:cxn ang="0">
                  <a:pos x="786" y="1041"/>
                </a:cxn>
                <a:cxn ang="0">
                  <a:pos x="730" y="909"/>
                </a:cxn>
                <a:cxn ang="0">
                  <a:pos x="316" y="885"/>
                </a:cxn>
                <a:cxn ang="0">
                  <a:pos x="344" y="615"/>
                </a:cxn>
                <a:cxn ang="0">
                  <a:pos x="785" y="618"/>
                </a:cxn>
                <a:cxn ang="0">
                  <a:pos x="325" y="638"/>
                </a:cxn>
                <a:cxn ang="0">
                  <a:pos x="319" y="890"/>
                </a:cxn>
                <a:cxn ang="0">
                  <a:pos x="737" y="905"/>
                </a:cxn>
                <a:cxn ang="0">
                  <a:pos x="793" y="826"/>
                </a:cxn>
                <a:cxn ang="0">
                  <a:pos x="777" y="718"/>
                </a:cxn>
                <a:cxn ang="0">
                  <a:pos x="830" y="648"/>
                </a:cxn>
                <a:cxn ang="0">
                  <a:pos x="836" y="407"/>
                </a:cxn>
                <a:cxn ang="0">
                  <a:pos x="300" y="162"/>
                </a:cxn>
                <a:cxn ang="0">
                  <a:pos x="219" y="711"/>
                </a:cxn>
                <a:cxn ang="0">
                  <a:pos x="197" y="507"/>
                </a:cxn>
                <a:cxn ang="0">
                  <a:pos x="99" y="679"/>
                </a:cxn>
                <a:cxn ang="0">
                  <a:pos x="51" y="1140"/>
                </a:cxn>
                <a:cxn ang="0">
                  <a:pos x="237" y="1343"/>
                </a:cxn>
                <a:cxn ang="0">
                  <a:pos x="487" y="1410"/>
                </a:cxn>
                <a:cxn ang="0">
                  <a:pos x="621" y="1274"/>
                </a:cxn>
                <a:cxn ang="0">
                  <a:pos x="354" y="1277"/>
                </a:cxn>
                <a:cxn ang="0">
                  <a:pos x="331" y="1085"/>
                </a:cxn>
                <a:cxn ang="0">
                  <a:pos x="219" y="793"/>
                </a:cxn>
                <a:cxn ang="0">
                  <a:pos x="940" y="934"/>
                </a:cxn>
                <a:cxn ang="0">
                  <a:pos x="947" y="791"/>
                </a:cxn>
                <a:cxn ang="0">
                  <a:pos x="797" y="972"/>
                </a:cxn>
                <a:cxn ang="0">
                  <a:pos x="917" y="590"/>
                </a:cxn>
                <a:cxn ang="0">
                  <a:pos x="910" y="638"/>
                </a:cxn>
                <a:cxn ang="0">
                  <a:pos x="963" y="744"/>
                </a:cxn>
                <a:cxn ang="0">
                  <a:pos x="998" y="418"/>
                </a:cxn>
                <a:cxn ang="0">
                  <a:pos x="910" y="350"/>
                </a:cxn>
                <a:cxn ang="0">
                  <a:pos x="866" y="506"/>
                </a:cxn>
                <a:cxn ang="0">
                  <a:pos x="963" y="982"/>
                </a:cxn>
                <a:cxn ang="0">
                  <a:pos x="818" y="1014"/>
                </a:cxn>
                <a:cxn ang="0">
                  <a:pos x="938" y="1031"/>
                </a:cxn>
              </a:cxnLst>
              <a:rect l="0" t="0" r="r" b="b"/>
              <a:pathLst>
                <a:path w="1033" h="1532">
                  <a:moveTo>
                    <a:pt x="559" y="1"/>
                  </a:moveTo>
                  <a:cubicBezTo>
                    <a:pt x="653" y="1"/>
                    <a:pt x="746" y="1"/>
                    <a:pt x="839" y="1"/>
                  </a:cubicBezTo>
                  <a:cubicBezTo>
                    <a:pt x="865" y="1"/>
                    <a:pt x="886" y="10"/>
                    <a:pt x="896" y="34"/>
                  </a:cubicBezTo>
                  <a:cubicBezTo>
                    <a:pt x="901" y="46"/>
                    <a:pt x="903" y="61"/>
                    <a:pt x="903" y="75"/>
                  </a:cubicBezTo>
                  <a:cubicBezTo>
                    <a:pt x="903" y="139"/>
                    <a:pt x="903" y="203"/>
                    <a:pt x="903" y="267"/>
                  </a:cubicBezTo>
                  <a:cubicBezTo>
                    <a:pt x="903" y="271"/>
                    <a:pt x="903" y="276"/>
                    <a:pt x="903" y="281"/>
                  </a:cubicBezTo>
                  <a:cubicBezTo>
                    <a:pt x="903" y="288"/>
                    <a:pt x="905" y="293"/>
                    <a:pt x="914" y="294"/>
                  </a:cubicBezTo>
                  <a:cubicBezTo>
                    <a:pt x="959" y="303"/>
                    <a:pt x="988" y="334"/>
                    <a:pt x="1010" y="372"/>
                  </a:cubicBezTo>
                  <a:cubicBezTo>
                    <a:pt x="1023" y="396"/>
                    <a:pt x="1033" y="423"/>
                    <a:pt x="1023" y="450"/>
                  </a:cubicBezTo>
                  <a:cubicBezTo>
                    <a:pt x="1017" y="465"/>
                    <a:pt x="1009" y="480"/>
                    <a:pt x="999" y="491"/>
                  </a:cubicBezTo>
                  <a:cubicBezTo>
                    <a:pt x="985" y="507"/>
                    <a:pt x="968" y="521"/>
                    <a:pt x="951" y="533"/>
                  </a:cubicBezTo>
                  <a:cubicBezTo>
                    <a:pt x="939" y="542"/>
                    <a:pt x="925" y="546"/>
                    <a:pt x="912" y="552"/>
                  </a:cubicBezTo>
                  <a:cubicBezTo>
                    <a:pt x="909" y="553"/>
                    <a:pt x="908" y="556"/>
                    <a:pt x="906" y="559"/>
                  </a:cubicBezTo>
                  <a:cubicBezTo>
                    <a:pt x="908" y="560"/>
                    <a:pt x="910" y="561"/>
                    <a:pt x="913" y="561"/>
                  </a:cubicBezTo>
                  <a:cubicBezTo>
                    <a:pt x="920" y="563"/>
                    <a:pt x="928" y="564"/>
                    <a:pt x="936" y="565"/>
                  </a:cubicBezTo>
                  <a:cubicBezTo>
                    <a:pt x="962" y="568"/>
                    <a:pt x="978" y="583"/>
                    <a:pt x="989" y="605"/>
                  </a:cubicBezTo>
                  <a:cubicBezTo>
                    <a:pt x="1007" y="642"/>
                    <a:pt x="1010" y="681"/>
                    <a:pt x="1006" y="720"/>
                  </a:cubicBezTo>
                  <a:cubicBezTo>
                    <a:pt x="1005" y="736"/>
                    <a:pt x="998" y="749"/>
                    <a:pt x="987" y="760"/>
                  </a:cubicBezTo>
                  <a:cubicBezTo>
                    <a:pt x="980" y="767"/>
                    <a:pt x="979" y="772"/>
                    <a:pt x="984" y="781"/>
                  </a:cubicBezTo>
                  <a:cubicBezTo>
                    <a:pt x="1002" y="815"/>
                    <a:pt x="1008" y="853"/>
                    <a:pt x="1003" y="891"/>
                  </a:cubicBezTo>
                  <a:cubicBezTo>
                    <a:pt x="1001" y="901"/>
                    <a:pt x="997" y="911"/>
                    <a:pt x="991" y="921"/>
                  </a:cubicBezTo>
                  <a:cubicBezTo>
                    <a:pt x="986" y="930"/>
                    <a:pt x="984" y="937"/>
                    <a:pt x="986" y="948"/>
                  </a:cubicBezTo>
                  <a:cubicBezTo>
                    <a:pt x="989" y="964"/>
                    <a:pt x="988" y="981"/>
                    <a:pt x="988" y="998"/>
                  </a:cubicBezTo>
                  <a:cubicBezTo>
                    <a:pt x="987" y="1017"/>
                    <a:pt x="976" y="1033"/>
                    <a:pt x="961" y="1045"/>
                  </a:cubicBezTo>
                  <a:cubicBezTo>
                    <a:pt x="947" y="1056"/>
                    <a:pt x="932" y="1066"/>
                    <a:pt x="917" y="1075"/>
                  </a:cubicBezTo>
                  <a:cubicBezTo>
                    <a:pt x="906" y="1081"/>
                    <a:pt x="903" y="1087"/>
                    <a:pt x="903" y="1098"/>
                  </a:cubicBezTo>
                  <a:cubicBezTo>
                    <a:pt x="903" y="1123"/>
                    <a:pt x="903" y="1148"/>
                    <a:pt x="903" y="1172"/>
                  </a:cubicBezTo>
                  <a:cubicBezTo>
                    <a:pt x="903" y="1212"/>
                    <a:pt x="892" y="1238"/>
                    <a:pt x="842" y="1241"/>
                  </a:cubicBezTo>
                  <a:cubicBezTo>
                    <a:pt x="818" y="1242"/>
                    <a:pt x="794" y="1242"/>
                    <a:pt x="770" y="1242"/>
                  </a:cubicBezTo>
                  <a:cubicBezTo>
                    <a:pt x="754" y="1242"/>
                    <a:pt x="754" y="1242"/>
                    <a:pt x="749" y="1257"/>
                  </a:cubicBezTo>
                  <a:cubicBezTo>
                    <a:pt x="741" y="1285"/>
                    <a:pt x="725" y="1308"/>
                    <a:pt x="707" y="1331"/>
                  </a:cubicBezTo>
                  <a:cubicBezTo>
                    <a:pt x="680" y="1366"/>
                    <a:pt x="649" y="1397"/>
                    <a:pt x="611" y="1420"/>
                  </a:cubicBezTo>
                  <a:cubicBezTo>
                    <a:pt x="580" y="1438"/>
                    <a:pt x="547" y="1450"/>
                    <a:pt x="510" y="1446"/>
                  </a:cubicBezTo>
                  <a:cubicBezTo>
                    <a:pt x="495" y="1445"/>
                    <a:pt x="484" y="1449"/>
                    <a:pt x="476" y="1464"/>
                  </a:cubicBezTo>
                  <a:cubicBezTo>
                    <a:pt x="465" y="1482"/>
                    <a:pt x="451" y="1498"/>
                    <a:pt x="439" y="1516"/>
                  </a:cubicBezTo>
                  <a:cubicBezTo>
                    <a:pt x="428" y="1531"/>
                    <a:pt x="428" y="1532"/>
                    <a:pt x="413" y="1521"/>
                  </a:cubicBezTo>
                  <a:cubicBezTo>
                    <a:pt x="378" y="1496"/>
                    <a:pt x="343" y="1470"/>
                    <a:pt x="308" y="1445"/>
                  </a:cubicBezTo>
                  <a:cubicBezTo>
                    <a:pt x="229" y="1387"/>
                    <a:pt x="149" y="1329"/>
                    <a:pt x="69" y="1271"/>
                  </a:cubicBezTo>
                  <a:cubicBezTo>
                    <a:pt x="49" y="1256"/>
                    <a:pt x="28" y="1241"/>
                    <a:pt x="8" y="1226"/>
                  </a:cubicBezTo>
                  <a:cubicBezTo>
                    <a:pt x="1" y="1222"/>
                    <a:pt x="0" y="1218"/>
                    <a:pt x="4" y="1212"/>
                  </a:cubicBezTo>
                  <a:cubicBezTo>
                    <a:pt x="7" y="1207"/>
                    <a:pt x="10" y="1203"/>
                    <a:pt x="13" y="1198"/>
                  </a:cubicBezTo>
                  <a:cubicBezTo>
                    <a:pt x="21" y="1186"/>
                    <a:pt x="24" y="1173"/>
                    <a:pt x="23" y="1158"/>
                  </a:cubicBezTo>
                  <a:cubicBezTo>
                    <a:pt x="22" y="1129"/>
                    <a:pt x="23" y="1100"/>
                    <a:pt x="23" y="1070"/>
                  </a:cubicBezTo>
                  <a:cubicBezTo>
                    <a:pt x="22" y="1033"/>
                    <a:pt x="19" y="996"/>
                    <a:pt x="19" y="959"/>
                  </a:cubicBezTo>
                  <a:cubicBezTo>
                    <a:pt x="19" y="897"/>
                    <a:pt x="29" y="837"/>
                    <a:pt x="46" y="778"/>
                  </a:cubicBezTo>
                  <a:cubicBezTo>
                    <a:pt x="54" y="751"/>
                    <a:pt x="61" y="724"/>
                    <a:pt x="68" y="697"/>
                  </a:cubicBezTo>
                  <a:cubicBezTo>
                    <a:pt x="70" y="689"/>
                    <a:pt x="71" y="680"/>
                    <a:pt x="71" y="671"/>
                  </a:cubicBezTo>
                  <a:cubicBezTo>
                    <a:pt x="71" y="619"/>
                    <a:pt x="71" y="567"/>
                    <a:pt x="71" y="515"/>
                  </a:cubicBezTo>
                  <a:cubicBezTo>
                    <a:pt x="71" y="498"/>
                    <a:pt x="73" y="481"/>
                    <a:pt x="83" y="466"/>
                  </a:cubicBezTo>
                  <a:cubicBezTo>
                    <a:pt x="99" y="442"/>
                    <a:pt x="124" y="433"/>
                    <a:pt x="153" y="440"/>
                  </a:cubicBezTo>
                  <a:cubicBezTo>
                    <a:pt x="177" y="446"/>
                    <a:pt x="198" y="458"/>
                    <a:pt x="213" y="480"/>
                  </a:cubicBezTo>
                  <a:cubicBezTo>
                    <a:pt x="213" y="481"/>
                    <a:pt x="216" y="481"/>
                    <a:pt x="217" y="482"/>
                  </a:cubicBezTo>
                  <a:cubicBezTo>
                    <a:pt x="218" y="481"/>
                    <a:pt x="218" y="479"/>
                    <a:pt x="218" y="478"/>
                  </a:cubicBezTo>
                  <a:cubicBezTo>
                    <a:pt x="218" y="473"/>
                    <a:pt x="218" y="467"/>
                    <a:pt x="218" y="462"/>
                  </a:cubicBezTo>
                  <a:cubicBezTo>
                    <a:pt x="218" y="330"/>
                    <a:pt x="219" y="198"/>
                    <a:pt x="217" y="66"/>
                  </a:cubicBezTo>
                  <a:cubicBezTo>
                    <a:pt x="217" y="27"/>
                    <a:pt x="248" y="0"/>
                    <a:pt x="283" y="1"/>
                  </a:cubicBezTo>
                  <a:cubicBezTo>
                    <a:pt x="375" y="2"/>
                    <a:pt x="467" y="1"/>
                    <a:pt x="559" y="1"/>
                  </a:cubicBezTo>
                  <a:close/>
                  <a:moveTo>
                    <a:pt x="275" y="518"/>
                  </a:moveTo>
                  <a:cubicBezTo>
                    <a:pt x="275" y="518"/>
                    <a:pt x="275" y="518"/>
                    <a:pt x="275" y="518"/>
                  </a:cubicBezTo>
                  <a:cubicBezTo>
                    <a:pt x="275" y="626"/>
                    <a:pt x="275" y="734"/>
                    <a:pt x="274" y="842"/>
                  </a:cubicBezTo>
                  <a:cubicBezTo>
                    <a:pt x="274" y="855"/>
                    <a:pt x="278" y="866"/>
                    <a:pt x="287" y="876"/>
                  </a:cubicBezTo>
                  <a:cubicBezTo>
                    <a:pt x="311" y="902"/>
                    <a:pt x="327" y="932"/>
                    <a:pt x="336" y="966"/>
                  </a:cubicBezTo>
                  <a:cubicBezTo>
                    <a:pt x="341" y="987"/>
                    <a:pt x="346" y="1009"/>
                    <a:pt x="351" y="1030"/>
                  </a:cubicBezTo>
                  <a:cubicBezTo>
                    <a:pt x="354" y="1044"/>
                    <a:pt x="355" y="1046"/>
                    <a:pt x="369" y="1046"/>
                  </a:cubicBezTo>
                  <a:cubicBezTo>
                    <a:pt x="372" y="1046"/>
                    <a:pt x="374" y="1046"/>
                    <a:pt x="377" y="1046"/>
                  </a:cubicBezTo>
                  <a:cubicBezTo>
                    <a:pt x="506" y="1046"/>
                    <a:pt x="636" y="1046"/>
                    <a:pt x="765" y="1046"/>
                  </a:cubicBezTo>
                  <a:cubicBezTo>
                    <a:pt x="770" y="1046"/>
                    <a:pt x="774" y="1047"/>
                    <a:pt x="779" y="1046"/>
                  </a:cubicBezTo>
                  <a:cubicBezTo>
                    <a:pt x="782" y="1045"/>
                    <a:pt x="786" y="1042"/>
                    <a:pt x="786" y="1041"/>
                  </a:cubicBezTo>
                  <a:cubicBezTo>
                    <a:pt x="786" y="1026"/>
                    <a:pt x="792" y="1009"/>
                    <a:pt x="782" y="996"/>
                  </a:cubicBezTo>
                  <a:cubicBezTo>
                    <a:pt x="765" y="973"/>
                    <a:pt x="756" y="949"/>
                    <a:pt x="755" y="921"/>
                  </a:cubicBezTo>
                  <a:cubicBezTo>
                    <a:pt x="755" y="912"/>
                    <a:pt x="750" y="909"/>
                    <a:pt x="742" y="909"/>
                  </a:cubicBezTo>
                  <a:cubicBezTo>
                    <a:pt x="738" y="909"/>
                    <a:pt x="734" y="909"/>
                    <a:pt x="730" y="909"/>
                  </a:cubicBezTo>
                  <a:cubicBezTo>
                    <a:pt x="603" y="909"/>
                    <a:pt x="475" y="909"/>
                    <a:pt x="348" y="909"/>
                  </a:cubicBezTo>
                  <a:cubicBezTo>
                    <a:pt x="343" y="909"/>
                    <a:pt x="337" y="909"/>
                    <a:pt x="332" y="909"/>
                  </a:cubicBezTo>
                  <a:cubicBezTo>
                    <a:pt x="323" y="909"/>
                    <a:pt x="317" y="904"/>
                    <a:pt x="316" y="895"/>
                  </a:cubicBezTo>
                  <a:cubicBezTo>
                    <a:pt x="316" y="891"/>
                    <a:pt x="316" y="888"/>
                    <a:pt x="316" y="885"/>
                  </a:cubicBezTo>
                  <a:cubicBezTo>
                    <a:pt x="316" y="803"/>
                    <a:pt x="316" y="721"/>
                    <a:pt x="316" y="639"/>
                  </a:cubicBezTo>
                  <a:cubicBezTo>
                    <a:pt x="316" y="636"/>
                    <a:pt x="316" y="633"/>
                    <a:pt x="316" y="631"/>
                  </a:cubicBezTo>
                  <a:cubicBezTo>
                    <a:pt x="317" y="620"/>
                    <a:pt x="321" y="616"/>
                    <a:pt x="332" y="615"/>
                  </a:cubicBezTo>
                  <a:cubicBezTo>
                    <a:pt x="336" y="614"/>
                    <a:pt x="340" y="615"/>
                    <a:pt x="344" y="615"/>
                  </a:cubicBezTo>
                  <a:cubicBezTo>
                    <a:pt x="488" y="615"/>
                    <a:pt x="631" y="615"/>
                    <a:pt x="774" y="615"/>
                  </a:cubicBezTo>
                  <a:cubicBezTo>
                    <a:pt x="778" y="615"/>
                    <a:pt x="781" y="614"/>
                    <a:pt x="784" y="615"/>
                  </a:cubicBezTo>
                  <a:cubicBezTo>
                    <a:pt x="786" y="615"/>
                    <a:pt x="788" y="616"/>
                    <a:pt x="790" y="616"/>
                  </a:cubicBezTo>
                  <a:cubicBezTo>
                    <a:pt x="788" y="617"/>
                    <a:pt x="787" y="618"/>
                    <a:pt x="785" y="618"/>
                  </a:cubicBezTo>
                  <a:cubicBezTo>
                    <a:pt x="780" y="618"/>
                    <a:pt x="776" y="618"/>
                    <a:pt x="771" y="618"/>
                  </a:cubicBezTo>
                  <a:cubicBezTo>
                    <a:pt x="632" y="618"/>
                    <a:pt x="493" y="618"/>
                    <a:pt x="353" y="618"/>
                  </a:cubicBezTo>
                  <a:cubicBezTo>
                    <a:pt x="347" y="618"/>
                    <a:pt x="341" y="618"/>
                    <a:pt x="335" y="618"/>
                  </a:cubicBezTo>
                  <a:cubicBezTo>
                    <a:pt x="322" y="620"/>
                    <a:pt x="319" y="626"/>
                    <a:pt x="325" y="638"/>
                  </a:cubicBezTo>
                  <a:cubicBezTo>
                    <a:pt x="326" y="641"/>
                    <a:pt x="327" y="647"/>
                    <a:pt x="325" y="648"/>
                  </a:cubicBezTo>
                  <a:cubicBezTo>
                    <a:pt x="317" y="654"/>
                    <a:pt x="319" y="662"/>
                    <a:pt x="319" y="670"/>
                  </a:cubicBezTo>
                  <a:cubicBezTo>
                    <a:pt x="319" y="739"/>
                    <a:pt x="319" y="809"/>
                    <a:pt x="319" y="878"/>
                  </a:cubicBezTo>
                  <a:cubicBezTo>
                    <a:pt x="319" y="882"/>
                    <a:pt x="319" y="886"/>
                    <a:pt x="319" y="890"/>
                  </a:cubicBezTo>
                  <a:cubicBezTo>
                    <a:pt x="320" y="899"/>
                    <a:pt x="326" y="905"/>
                    <a:pt x="335" y="906"/>
                  </a:cubicBezTo>
                  <a:cubicBezTo>
                    <a:pt x="339" y="906"/>
                    <a:pt x="343" y="906"/>
                    <a:pt x="347" y="906"/>
                  </a:cubicBezTo>
                  <a:cubicBezTo>
                    <a:pt x="472" y="906"/>
                    <a:pt x="597" y="906"/>
                    <a:pt x="723" y="906"/>
                  </a:cubicBezTo>
                  <a:cubicBezTo>
                    <a:pt x="727" y="906"/>
                    <a:pt x="732" y="906"/>
                    <a:pt x="737" y="905"/>
                  </a:cubicBezTo>
                  <a:cubicBezTo>
                    <a:pt x="739" y="905"/>
                    <a:pt x="743" y="903"/>
                    <a:pt x="743" y="902"/>
                  </a:cubicBezTo>
                  <a:cubicBezTo>
                    <a:pt x="744" y="886"/>
                    <a:pt x="759" y="879"/>
                    <a:pt x="764" y="865"/>
                  </a:cubicBezTo>
                  <a:cubicBezTo>
                    <a:pt x="768" y="855"/>
                    <a:pt x="776" y="847"/>
                    <a:pt x="783" y="838"/>
                  </a:cubicBezTo>
                  <a:cubicBezTo>
                    <a:pt x="786" y="834"/>
                    <a:pt x="790" y="830"/>
                    <a:pt x="793" y="826"/>
                  </a:cubicBezTo>
                  <a:cubicBezTo>
                    <a:pt x="802" y="814"/>
                    <a:pt x="801" y="808"/>
                    <a:pt x="789" y="799"/>
                  </a:cubicBezTo>
                  <a:cubicBezTo>
                    <a:pt x="786" y="797"/>
                    <a:pt x="781" y="792"/>
                    <a:pt x="781" y="790"/>
                  </a:cubicBezTo>
                  <a:cubicBezTo>
                    <a:pt x="784" y="779"/>
                    <a:pt x="777" y="772"/>
                    <a:pt x="776" y="763"/>
                  </a:cubicBezTo>
                  <a:cubicBezTo>
                    <a:pt x="774" y="748"/>
                    <a:pt x="774" y="732"/>
                    <a:pt x="777" y="718"/>
                  </a:cubicBezTo>
                  <a:cubicBezTo>
                    <a:pt x="782" y="698"/>
                    <a:pt x="791" y="680"/>
                    <a:pt x="798" y="661"/>
                  </a:cubicBezTo>
                  <a:cubicBezTo>
                    <a:pt x="801" y="655"/>
                    <a:pt x="801" y="660"/>
                    <a:pt x="803" y="662"/>
                  </a:cubicBezTo>
                  <a:cubicBezTo>
                    <a:pt x="805" y="663"/>
                    <a:pt x="809" y="662"/>
                    <a:pt x="811" y="661"/>
                  </a:cubicBezTo>
                  <a:cubicBezTo>
                    <a:pt x="818" y="657"/>
                    <a:pt x="823" y="651"/>
                    <a:pt x="830" y="648"/>
                  </a:cubicBezTo>
                  <a:cubicBezTo>
                    <a:pt x="843" y="642"/>
                    <a:pt x="846" y="632"/>
                    <a:pt x="846" y="619"/>
                  </a:cubicBezTo>
                  <a:cubicBezTo>
                    <a:pt x="845" y="594"/>
                    <a:pt x="845" y="570"/>
                    <a:pt x="846" y="545"/>
                  </a:cubicBezTo>
                  <a:cubicBezTo>
                    <a:pt x="846" y="532"/>
                    <a:pt x="844" y="521"/>
                    <a:pt x="837" y="509"/>
                  </a:cubicBezTo>
                  <a:cubicBezTo>
                    <a:pt x="818" y="476"/>
                    <a:pt x="816" y="441"/>
                    <a:pt x="836" y="407"/>
                  </a:cubicBezTo>
                  <a:cubicBezTo>
                    <a:pt x="843" y="394"/>
                    <a:pt x="846" y="383"/>
                    <a:pt x="846" y="369"/>
                  </a:cubicBezTo>
                  <a:cubicBezTo>
                    <a:pt x="846" y="309"/>
                    <a:pt x="846" y="249"/>
                    <a:pt x="846" y="189"/>
                  </a:cubicBezTo>
                  <a:cubicBezTo>
                    <a:pt x="846" y="167"/>
                    <a:pt x="841" y="162"/>
                    <a:pt x="818" y="162"/>
                  </a:cubicBezTo>
                  <a:cubicBezTo>
                    <a:pt x="646" y="162"/>
                    <a:pt x="473" y="162"/>
                    <a:pt x="300" y="162"/>
                  </a:cubicBezTo>
                  <a:cubicBezTo>
                    <a:pt x="278" y="162"/>
                    <a:pt x="275" y="166"/>
                    <a:pt x="275" y="188"/>
                  </a:cubicBezTo>
                  <a:cubicBezTo>
                    <a:pt x="275" y="191"/>
                    <a:pt x="275" y="193"/>
                    <a:pt x="275" y="196"/>
                  </a:cubicBezTo>
                  <a:cubicBezTo>
                    <a:pt x="275" y="303"/>
                    <a:pt x="275" y="410"/>
                    <a:pt x="275" y="518"/>
                  </a:cubicBezTo>
                  <a:close/>
                  <a:moveTo>
                    <a:pt x="219" y="711"/>
                  </a:moveTo>
                  <a:cubicBezTo>
                    <a:pt x="219" y="711"/>
                    <a:pt x="219" y="711"/>
                    <a:pt x="219" y="711"/>
                  </a:cubicBezTo>
                  <a:cubicBezTo>
                    <a:pt x="219" y="701"/>
                    <a:pt x="219" y="691"/>
                    <a:pt x="219" y="681"/>
                  </a:cubicBezTo>
                  <a:cubicBezTo>
                    <a:pt x="218" y="644"/>
                    <a:pt x="218" y="607"/>
                    <a:pt x="214" y="570"/>
                  </a:cubicBezTo>
                  <a:cubicBezTo>
                    <a:pt x="212" y="548"/>
                    <a:pt x="206" y="527"/>
                    <a:pt x="197" y="507"/>
                  </a:cubicBezTo>
                  <a:cubicBezTo>
                    <a:pt x="185" y="481"/>
                    <a:pt x="163" y="466"/>
                    <a:pt x="133" y="466"/>
                  </a:cubicBezTo>
                  <a:cubicBezTo>
                    <a:pt x="124" y="466"/>
                    <a:pt x="117" y="469"/>
                    <a:pt x="111" y="476"/>
                  </a:cubicBezTo>
                  <a:cubicBezTo>
                    <a:pt x="100" y="487"/>
                    <a:pt x="99" y="501"/>
                    <a:pt x="99" y="515"/>
                  </a:cubicBezTo>
                  <a:cubicBezTo>
                    <a:pt x="99" y="570"/>
                    <a:pt x="99" y="624"/>
                    <a:pt x="99" y="679"/>
                  </a:cubicBezTo>
                  <a:cubicBezTo>
                    <a:pt x="99" y="688"/>
                    <a:pt x="98" y="696"/>
                    <a:pt x="96" y="705"/>
                  </a:cubicBezTo>
                  <a:cubicBezTo>
                    <a:pt x="89" y="730"/>
                    <a:pt x="81" y="754"/>
                    <a:pt x="74" y="779"/>
                  </a:cubicBezTo>
                  <a:cubicBezTo>
                    <a:pt x="57" y="838"/>
                    <a:pt x="47" y="899"/>
                    <a:pt x="47" y="960"/>
                  </a:cubicBezTo>
                  <a:cubicBezTo>
                    <a:pt x="48" y="1020"/>
                    <a:pt x="50" y="1080"/>
                    <a:pt x="51" y="1140"/>
                  </a:cubicBezTo>
                  <a:cubicBezTo>
                    <a:pt x="51" y="1163"/>
                    <a:pt x="54" y="1187"/>
                    <a:pt x="39" y="1207"/>
                  </a:cubicBezTo>
                  <a:cubicBezTo>
                    <a:pt x="36" y="1212"/>
                    <a:pt x="37" y="1217"/>
                    <a:pt x="43" y="1221"/>
                  </a:cubicBezTo>
                  <a:cubicBezTo>
                    <a:pt x="56" y="1228"/>
                    <a:pt x="70" y="1236"/>
                    <a:pt x="82" y="1244"/>
                  </a:cubicBezTo>
                  <a:cubicBezTo>
                    <a:pt x="134" y="1277"/>
                    <a:pt x="186" y="1310"/>
                    <a:pt x="237" y="1343"/>
                  </a:cubicBezTo>
                  <a:cubicBezTo>
                    <a:pt x="298" y="1381"/>
                    <a:pt x="359" y="1419"/>
                    <a:pt x="420" y="1457"/>
                  </a:cubicBezTo>
                  <a:cubicBezTo>
                    <a:pt x="430" y="1464"/>
                    <a:pt x="432" y="1464"/>
                    <a:pt x="439" y="1453"/>
                  </a:cubicBezTo>
                  <a:cubicBezTo>
                    <a:pt x="448" y="1442"/>
                    <a:pt x="457" y="1430"/>
                    <a:pt x="465" y="1418"/>
                  </a:cubicBezTo>
                  <a:cubicBezTo>
                    <a:pt x="471" y="1409"/>
                    <a:pt x="477" y="1407"/>
                    <a:pt x="487" y="1410"/>
                  </a:cubicBezTo>
                  <a:cubicBezTo>
                    <a:pt x="519" y="1420"/>
                    <a:pt x="550" y="1412"/>
                    <a:pt x="579" y="1397"/>
                  </a:cubicBezTo>
                  <a:cubicBezTo>
                    <a:pt x="620" y="1378"/>
                    <a:pt x="652" y="1347"/>
                    <a:pt x="679" y="1310"/>
                  </a:cubicBezTo>
                  <a:cubicBezTo>
                    <a:pt x="687" y="1299"/>
                    <a:pt x="687" y="1295"/>
                    <a:pt x="673" y="1290"/>
                  </a:cubicBezTo>
                  <a:cubicBezTo>
                    <a:pt x="656" y="1284"/>
                    <a:pt x="639" y="1278"/>
                    <a:pt x="621" y="1274"/>
                  </a:cubicBezTo>
                  <a:cubicBezTo>
                    <a:pt x="582" y="1265"/>
                    <a:pt x="542" y="1259"/>
                    <a:pt x="501" y="1257"/>
                  </a:cubicBezTo>
                  <a:cubicBezTo>
                    <a:pt x="468" y="1256"/>
                    <a:pt x="436" y="1252"/>
                    <a:pt x="404" y="1250"/>
                  </a:cubicBezTo>
                  <a:cubicBezTo>
                    <a:pt x="396" y="1250"/>
                    <a:pt x="388" y="1251"/>
                    <a:pt x="380" y="1253"/>
                  </a:cubicBezTo>
                  <a:cubicBezTo>
                    <a:pt x="367" y="1256"/>
                    <a:pt x="356" y="1261"/>
                    <a:pt x="354" y="1277"/>
                  </a:cubicBezTo>
                  <a:cubicBezTo>
                    <a:pt x="353" y="1285"/>
                    <a:pt x="348" y="1290"/>
                    <a:pt x="339" y="1289"/>
                  </a:cubicBezTo>
                  <a:cubicBezTo>
                    <a:pt x="331" y="1287"/>
                    <a:pt x="327" y="1279"/>
                    <a:pt x="328" y="1270"/>
                  </a:cubicBezTo>
                  <a:cubicBezTo>
                    <a:pt x="330" y="1229"/>
                    <a:pt x="333" y="1188"/>
                    <a:pt x="334" y="1146"/>
                  </a:cubicBezTo>
                  <a:cubicBezTo>
                    <a:pt x="335" y="1126"/>
                    <a:pt x="332" y="1105"/>
                    <a:pt x="331" y="1085"/>
                  </a:cubicBezTo>
                  <a:cubicBezTo>
                    <a:pt x="329" y="1041"/>
                    <a:pt x="322" y="997"/>
                    <a:pt x="305" y="956"/>
                  </a:cubicBezTo>
                  <a:cubicBezTo>
                    <a:pt x="290" y="917"/>
                    <a:pt x="267" y="882"/>
                    <a:pt x="228" y="860"/>
                  </a:cubicBezTo>
                  <a:cubicBezTo>
                    <a:pt x="217" y="854"/>
                    <a:pt x="214" y="843"/>
                    <a:pt x="216" y="831"/>
                  </a:cubicBezTo>
                  <a:cubicBezTo>
                    <a:pt x="217" y="819"/>
                    <a:pt x="218" y="806"/>
                    <a:pt x="219" y="793"/>
                  </a:cubicBezTo>
                  <a:cubicBezTo>
                    <a:pt x="219" y="766"/>
                    <a:pt x="219" y="739"/>
                    <a:pt x="219" y="711"/>
                  </a:cubicBezTo>
                  <a:close/>
                  <a:moveTo>
                    <a:pt x="826" y="987"/>
                  </a:moveTo>
                  <a:cubicBezTo>
                    <a:pt x="833" y="986"/>
                    <a:pt x="839" y="985"/>
                    <a:pt x="845" y="983"/>
                  </a:cubicBezTo>
                  <a:cubicBezTo>
                    <a:pt x="881" y="974"/>
                    <a:pt x="912" y="956"/>
                    <a:pt x="940" y="934"/>
                  </a:cubicBezTo>
                  <a:cubicBezTo>
                    <a:pt x="958" y="920"/>
                    <a:pt x="976" y="905"/>
                    <a:pt x="977" y="880"/>
                  </a:cubicBezTo>
                  <a:cubicBezTo>
                    <a:pt x="978" y="868"/>
                    <a:pt x="977" y="856"/>
                    <a:pt x="975" y="844"/>
                  </a:cubicBezTo>
                  <a:cubicBezTo>
                    <a:pt x="971" y="828"/>
                    <a:pt x="965" y="811"/>
                    <a:pt x="959" y="795"/>
                  </a:cubicBezTo>
                  <a:cubicBezTo>
                    <a:pt x="957" y="789"/>
                    <a:pt x="953" y="787"/>
                    <a:pt x="947" y="791"/>
                  </a:cubicBezTo>
                  <a:cubicBezTo>
                    <a:pt x="941" y="796"/>
                    <a:pt x="934" y="799"/>
                    <a:pt x="927" y="804"/>
                  </a:cubicBezTo>
                  <a:cubicBezTo>
                    <a:pt x="907" y="815"/>
                    <a:pt x="887" y="825"/>
                    <a:pt x="864" y="829"/>
                  </a:cubicBezTo>
                  <a:cubicBezTo>
                    <a:pt x="848" y="831"/>
                    <a:pt x="834" y="838"/>
                    <a:pt x="820" y="846"/>
                  </a:cubicBezTo>
                  <a:cubicBezTo>
                    <a:pt x="775" y="873"/>
                    <a:pt x="769" y="931"/>
                    <a:pt x="797" y="972"/>
                  </a:cubicBezTo>
                  <a:cubicBezTo>
                    <a:pt x="804" y="982"/>
                    <a:pt x="814" y="987"/>
                    <a:pt x="826" y="987"/>
                  </a:cubicBezTo>
                  <a:close/>
                  <a:moveTo>
                    <a:pt x="979" y="691"/>
                  </a:moveTo>
                  <a:cubicBezTo>
                    <a:pt x="980" y="666"/>
                    <a:pt x="976" y="642"/>
                    <a:pt x="966" y="619"/>
                  </a:cubicBezTo>
                  <a:cubicBezTo>
                    <a:pt x="956" y="599"/>
                    <a:pt x="939" y="590"/>
                    <a:pt x="917" y="590"/>
                  </a:cubicBezTo>
                  <a:cubicBezTo>
                    <a:pt x="912" y="590"/>
                    <a:pt x="905" y="589"/>
                    <a:pt x="903" y="597"/>
                  </a:cubicBezTo>
                  <a:cubicBezTo>
                    <a:pt x="902" y="604"/>
                    <a:pt x="904" y="609"/>
                    <a:pt x="911" y="611"/>
                  </a:cubicBezTo>
                  <a:cubicBezTo>
                    <a:pt x="918" y="613"/>
                    <a:pt x="924" y="618"/>
                    <a:pt x="922" y="626"/>
                  </a:cubicBezTo>
                  <a:cubicBezTo>
                    <a:pt x="920" y="630"/>
                    <a:pt x="915" y="635"/>
                    <a:pt x="910" y="638"/>
                  </a:cubicBezTo>
                  <a:cubicBezTo>
                    <a:pt x="893" y="646"/>
                    <a:pt x="875" y="654"/>
                    <a:pt x="858" y="662"/>
                  </a:cubicBezTo>
                  <a:cubicBezTo>
                    <a:pt x="817" y="681"/>
                    <a:pt x="801" y="714"/>
                    <a:pt x="808" y="758"/>
                  </a:cubicBezTo>
                  <a:cubicBezTo>
                    <a:pt x="813" y="794"/>
                    <a:pt x="831" y="811"/>
                    <a:pt x="871" y="799"/>
                  </a:cubicBezTo>
                  <a:cubicBezTo>
                    <a:pt x="907" y="788"/>
                    <a:pt x="936" y="768"/>
                    <a:pt x="963" y="744"/>
                  </a:cubicBezTo>
                  <a:cubicBezTo>
                    <a:pt x="974" y="735"/>
                    <a:pt x="979" y="723"/>
                    <a:pt x="979" y="709"/>
                  </a:cubicBezTo>
                  <a:cubicBezTo>
                    <a:pt x="979" y="703"/>
                    <a:pt x="979" y="697"/>
                    <a:pt x="979" y="691"/>
                  </a:cubicBezTo>
                  <a:close/>
                  <a:moveTo>
                    <a:pt x="999" y="429"/>
                  </a:moveTo>
                  <a:cubicBezTo>
                    <a:pt x="999" y="425"/>
                    <a:pt x="999" y="421"/>
                    <a:pt x="998" y="418"/>
                  </a:cubicBezTo>
                  <a:cubicBezTo>
                    <a:pt x="988" y="382"/>
                    <a:pt x="967" y="354"/>
                    <a:pt x="936" y="333"/>
                  </a:cubicBezTo>
                  <a:cubicBezTo>
                    <a:pt x="930" y="329"/>
                    <a:pt x="922" y="326"/>
                    <a:pt x="915" y="323"/>
                  </a:cubicBezTo>
                  <a:cubicBezTo>
                    <a:pt x="912" y="322"/>
                    <a:pt x="906" y="324"/>
                    <a:pt x="904" y="326"/>
                  </a:cubicBezTo>
                  <a:cubicBezTo>
                    <a:pt x="900" y="332"/>
                    <a:pt x="904" y="346"/>
                    <a:pt x="910" y="350"/>
                  </a:cubicBezTo>
                  <a:cubicBezTo>
                    <a:pt x="925" y="361"/>
                    <a:pt x="925" y="368"/>
                    <a:pt x="910" y="378"/>
                  </a:cubicBezTo>
                  <a:cubicBezTo>
                    <a:pt x="900" y="385"/>
                    <a:pt x="889" y="391"/>
                    <a:pt x="880" y="398"/>
                  </a:cubicBezTo>
                  <a:cubicBezTo>
                    <a:pt x="868" y="406"/>
                    <a:pt x="858" y="415"/>
                    <a:pt x="853" y="429"/>
                  </a:cubicBezTo>
                  <a:cubicBezTo>
                    <a:pt x="842" y="457"/>
                    <a:pt x="849" y="483"/>
                    <a:pt x="866" y="506"/>
                  </a:cubicBezTo>
                  <a:cubicBezTo>
                    <a:pt x="882" y="528"/>
                    <a:pt x="903" y="532"/>
                    <a:pt x="925" y="517"/>
                  </a:cubicBezTo>
                  <a:cubicBezTo>
                    <a:pt x="945" y="502"/>
                    <a:pt x="963" y="486"/>
                    <a:pt x="981" y="469"/>
                  </a:cubicBezTo>
                  <a:cubicBezTo>
                    <a:pt x="992" y="459"/>
                    <a:pt x="998" y="444"/>
                    <a:pt x="999" y="429"/>
                  </a:cubicBezTo>
                  <a:close/>
                  <a:moveTo>
                    <a:pt x="963" y="982"/>
                  </a:moveTo>
                  <a:cubicBezTo>
                    <a:pt x="963" y="978"/>
                    <a:pt x="964" y="974"/>
                    <a:pt x="963" y="971"/>
                  </a:cubicBezTo>
                  <a:cubicBezTo>
                    <a:pt x="962" y="966"/>
                    <a:pt x="961" y="961"/>
                    <a:pt x="959" y="956"/>
                  </a:cubicBezTo>
                  <a:cubicBezTo>
                    <a:pt x="955" y="959"/>
                    <a:pt x="951" y="961"/>
                    <a:pt x="947" y="963"/>
                  </a:cubicBezTo>
                  <a:cubicBezTo>
                    <a:pt x="908" y="989"/>
                    <a:pt x="867" y="1012"/>
                    <a:pt x="818" y="1014"/>
                  </a:cubicBezTo>
                  <a:cubicBezTo>
                    <a:pt x="809" y="1015"/>
                    <a:pt x="806" y="1020"/>
                    <a:pt x="808" y="1027"/>
                  </a:cubicBezTo>
                  <a:cubicBezTo>
                    <a:pt x="811" y="1035"/>
                    <a:pt x="813" y="1043"/>
                    <a:pt x="816" y="1050"/>
                  </a:cubicBezTo>
                  <a:cubicBezTo>
                    <a:pt x="823" y="1070"/>
                    <a:pt x="835" y="1076"/>
                    <a:pt x="856" y="1072"/>
                  </a:cubicBezTo>
                  <a:cubicBezTo>
                    <a:pt x="887" y="1065"/>
                    <a:pt x="913" y="1049"/>
                    <a:pt x="938" y="1031"/>
                  </a:cubicBezTo>
                  <a:cubicBezTo>
                    <a:pt x="955" y="1018"/>
                    <a:pt x="966" y="1003"/>
                    <a:pt x="963" y="9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2016" y="2254"/>
              <a:ext cx="228" cy="193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31" y="6"/>
                </a:cxn>
                <a:cxn ang="0">
                  <a:pos x="370" y="183"/>
                </a:cxn>
                <a:cxn ang="0">
                  <a:pos x="564" y="324"/>
                </a:cxn>
                <a:cxn ang="0">
                  <a:pos x="585" y="339"/>
                </a:cxn>
                <a:cxn ang="0">
                  <a:pos x="590" y="363"/>
                </a:cxn>
                <a:cxn ang="0">
                  <a:pos x="566" y="395"/>
                </a:cxn>
                <a:cxn ang="0">
                  <a:pos x="495" y="491"/>
                </a:cxn>
                <a:cxn ang="0">
                  <a:pos x="465" y="496"/>
                </a:cxn>
                <a:cxn ang="0">
                  <a:pos x="355" y="416"/>
                </a:cxn>
                <a:cxn ang="0">
                  <a:pos x="186" y="292"/>
                </a:cxn>
                <a:cxn ang="0">
                  <a:pos x="24" y="173"/>
                </a:cxn>
                <a:cxn ang="0">
                  <a:pos x="16" y="167"/>
                </a:cxn>
                <a:cxn ang="0">
                  <a:pos x="12" y="139"/>
                </a:cxn>
                <a:cxn ang="0">
                  <a:pos x="93" y="33"/>
                </a:cxn>
                <a:cxn ang="0">
                  <a:pos x="109" y="10"/>
                </a:cxn>
                <a:cxn ang="0">
                  <a:pos x="121" y="0"/>
                </a:cxn>
              </a:cxnLst>
              <a:rect l="0" t="0" r="r" b="b"/>
              <a:pathLst>
                <a:path w="598" h="506">
                  <a:moveTo>
                    <a:pt x="121" y="0"/>
                  </a:moveTo>
                  <a:cubicBezTo>
                    <a:pt x="125" y="3"/>
                    <a:pt x="128" y="4"/>
                    <a:pt x="131" y="6"/>
                  </a:cubicBezTo>
                  <a:cubicBezTo>
                    <a:pt x="210" y="65"/>
                    <a:pt x="290" y="124"/>
                    <a:pt x="370" y="183"/>
                  </a:cubicBezTo>
                  <a:cubicBezTo>
                    <a:pt x="435" y="230"/>
                    <a:pt x="499" y="277"/>
                    <a:pt x="564" y="324"/>
                  </a:cubicBezTo>
                  <a:cubicBezTo>
                    <a:pt x="571" y="329"/>
                    <a:pt x="578" y="334"/>
                    <a:pt x="585" y="339"/>
                  </a:cubicBezTo>
                  <a:cubicBezTo>
                    <a:pt x="597" y="347"/>
                    <a:pt x="598" y="352"/>
                    <a:pt x="590" y="363"/>
                  </a:cubicBezTo>
                  <a:cubicBezTo>
                    <a:pt x="583" y="374"/>
                    <a:pt x="574" y="385"/>
                    <a:pt x="566" y="395"/>
                  </a:cubicBezTo>
                  <a:cubicBezTo>
                    <a:pt x="542" y="427"/>
                    <a:pt x="518" y="459"/>
                    <a:pt x="495" y="491"/>
                  </a:cubicBezTo>
                  <a:cubicBezTo>
                    <a:pt x="484" y="505"/>
                    <a:pt x="480" y="506"/>
                    <a:pt x="465" y="496"/>
                  </a:cubicBezTo>
                  <a:cubicBezTo>
                    <a:pt x="428" y="469"/>
                    <a:pt x="392" y="443"/>
                    <a:pt x="355" y="416"/>
                  </a:cubicBezTo>
                  <a:cubicBezTo>
                    <a:pt x="299" y="375"/>
                    <a:pt x="243" y="333"/>
                    <a:pt x="186" y="292"/>
                  </a:cubicBezTo>
                  <a:cubicBezTo>
                    <a:pt x="132" y="253"/>
                    <a:pt x="78" y="213"/>
                    <a:pt x="24" y="173"/>
                  </a:cubicBezTo>
                  <a:cubicBezTo>
                    <a:pt x="21" y="172"/>
                    <a:pt x="19" y="169"/>
                    <a:pt x="16" y="167"/>
                  </a:cubicBezTo>
                  <a:cubicBezTo>
                    <a:pt x="0" y="156"/>
                    <a:pt x="5" y="149"/>
                    <a:pt x="12" y="139"/>
                  </a:cubicBezTo>
                  <a:cubicBezTo>
                    <a:pt x="39" y="104"/>
                    <a:pt x="66" y="68"/>
                    <a:pt x="93" y="33"/>
                  </a:cubicBezTo>
                  <a:cubicBezTo>
                    <a:pt x="98" y="25"/>
                    <a:pt x="103" y="17"/>
                    <a:pt x="109" y="10"/>
                  </a:cubicBezTo>
                  <a:cubicBezTo>
                    <a:pt x="112" y="6"/>
                    <a:pt x="117" y="4"/>
                    <a:pt x="12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Freeform 25"/>
            <p:cNvSpPr>
              <a:spLocks/>
            </p:cNvSpPr>
            <p:nvPr/>
          </p:nvSpPr>
          <p:spPr bwMode="auto">
            <a:xfrm>
              <a:off x="2203" y="1904"/>
              <a:ext cx="182" cy="21"/>
            </a:xfrm>
            <a:custGeom>
              <a:avLst/>
              <a:gdLst/>
              <a:ahLst/>
              <a:cxnLst>
                <a:cxn ang="0">
                  <a:pos x="239" y="0"/>
                </a:cxn>
                <a:cxn ang="0">
                  <a:pos x="436" y="0"/>
                </a:cxn>
                <a:cxn ang="0">
                  <a:pos x="454" y="1"/>
                </a:cxn>
                <a:cxn ang="0">
                  <a:pos x="477" y="25"/>
                </a:cxn>
                <a:cxn ang="0">
                  <a:pos x="457" y="52"/>
                </a:cxn>
                <a:cxn ang="0">
                  <a:pos x="436" y="55"/>
                </a:cxn>
                <a:cxn ang="0">
                  <a:pos x="45" y="55"/>
                </a:cxn>
                <a:cxn ang="0">
                  <a:pos x="23" y="53"/>
                </a:cxn>
                <a:cxn ang="0">
                  <a:pos x="1" y="26"/>
                </a:cxn>
                <a:cxn ang="0">
                  <a:pos x="25" y="0"/>
                </a:cxn>
                <a:cxn ang="0">
                  <a:pos x="43" y="0"/>
                </a:cxn>
                <a:cxn ang="0">
                  <a:pos x="239" y="0"/>
                </a:cxn>
              </a:cxnLst>
              <a:rect l="0" t="0" r="r" b="b"/>
              <a:pathLst>
                <a:path w="477" h="55">
                  <a:moveTo>
                    <a:pt x="239" y="0"/>
                  </a:moveTo>
                  <a:cubicBezTo>
                    <a:pt x="304" y="0"/>
                    <a:pt x="370" y="0"/>
                    <a:pt x="436" y="0"/>
                  </a:cubicBezTo>
                  <a:cubicBezTo>
                    <a:pt x="442" y="0"/>
                    <a:pt x="448" y="0"/>
                    <a:pt x="454" y="1"/>
                  </a:cubicBezTo>
                  <a:cubicBezTo>
                    <a:pt x="466" y="3"/>
                    <a:pt x="476" y="14"/>
                    <a:pt x="477" y="25"/>
                  </a:cubicBezTo>
                  <a:cubicBezTo>
                    <a:pt x="477" y="37"/>
                    <a:pt x="470" y="49"/>
                    <a:pt x="457" y="52"/>
                  </a:cubicBezTo>
                  <a:cubicBezTo>
                    <a:pt x="451" y="54"/>
                    <a:pt x="443" y="55"/>
                    <a:pt x="436" y="55"/>
                  </a:cubicBezTo>
                  <a:cubicBezTo>
                    <a:pt x="305" y="55"/>
                    <a:pt x="175" y="55"/>
                    <a:pt x="45" y="55"/>
                  </a:cubicBezTo>
                  <a:cubicBezTo>
                    <a:pt x="37" y="55"/>
                    <a:pt x="30" y="54"/>
                    <a:pt x="23" y="53"/>
                  </a:cubicBezTo>
                  <a:cubicBezTo>
                    <a:pt x="9" y="50"/>
                    <a:pt x="0" y="39"/>
                    <a:pt x="1" y="26"/>
                  </a:cubicBezTo>
                  <a:cubicBezTo>
                    <a:pt x="1" y="14"/>
                    <a:pt x="12" y="2"/>
                    <a:pt x="25" y="0"/>
                  </a:cubicBezTo>
                  <a:cubicBezTo>
                    <a:pt x="31" y="0"/>
                    <a:pt x="37" y="0"/>
                    <a:pt x="43" y="0"/>
                  </a:cubicBezTo>
                  <a:cubicBezTo>
                    <a:pt x="108" y="0"/>
                    <a:pt x="173" y="0"/>
                    <a:pt x="2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Freeform 26"/>
            <p:cNvSpPr>
              <a:spLocks noEditPoints="1"/>
            </p:cNvSpPr>
            <p:nvPr/>
          </p:nvSpPr>
          <p:spPr bwMode="auto">
            <a:xfrm>
              <a:off x="2216" y="2030"/>
              <a:ext cx="39" cy="39"/>
            </a:xfrm>
            <a:custGeom>
              <a:avLst/>
              <a:gdLst/>
              <a:ahLst/>
              <a:cxnLst>
                <a:cxn ang="0">
                  <a:pos x="51" y="100"/>
                </a:cxn>
                <a:cxn ang="0">
                  <a:pos x="23" y="100"/>
                </a:cxn>
                <a:cxn ang="0">
                  <a:pos x="1" y="77"/>
                </a:cxn>
                <a:cxn ang="0">
                  <a:pos x="1" y="23"/>
                </a:cxn>
                <a:cxn ang="0">
                  <a:pos x="24" y="0"/>
                </a:cxn>
                <a:cxn ang="0">
                  <a:pos x="74" y="0"/>
                </a:cxn>
                <a:cxn ang="0">
                  <a:pos x="100" y="22"/>
                </a:cxn>
                <a:cxn ang="0">
                  <a:pos x="100" y="77"/>
                </a:cxn>
                <a:cxn ang="0">
                  <a:pos x="73" y="100"/>
                </a:cxn>
                <a:cxn ang="0">
                  <a:pos x="51" y="100"/>
                </a:cxn>
                <a:cxn ang="0">
                  <a:pos x="51" y="100"/>
                </a:cxn>
                <a:cxn ang="0">
                  <a:pos x="56" y="39"/>
                </a:cxn>
                <a:cxn ang="0">
                  <a:pos x="56" y="40"/>
                </a:cxn>
                <a:cxn ang="0">
                  <a:pos x="22" y="40"/>
                </a:cxn>
                <a:cxn ang="0">
                  <a:pos x="9" y="51"/>
                </a:cxn>
                <a:cxn ang="0">
                  <a:pos x="23" y="64"/>
                </a:cxn>
                <a:cxn ang="0">
                  <a:pos x="80" y="64"/>
                </a:cxn>
                <a:cxn ang="0">
                  <a:pos x="93" y="49"/>
                </a:cxn>
                <a:cxn ang="0">
                  <a:pos x="79" y="39"/>
                </a:cxn>
                <a:cxn ang="0">
                  <a:pos x="56" y="39"/>
                </a:cxn>
              </a:cxnLst>
              <a:rect l="0" t="0" r="r" b="b"/>
              <a:pathLst>
                <a:path w="102" h="101">
                  <a:moveTo>
                    <a:pt x="51" y="100"/>
                  </a:moveTo>
                  <a:cubicBezTo>
                    <a:pt x="42" y="100"/>
                    <a:pt x="33" y="101"/>
                    <a:pt x="23" y="100"/>
                  </a:cubicBezTo>
                  <a:cubicBezTo>
                    <a:pt x="10" y="99"/>
                    <a:pt x="1" y="91"/>
                    <a:pt x="1" y="77"/>
                  </a:cubicBezTo>
                  <a:cubicBezTo>
                    <a:pt x="0" y="59"/>
                    <a:pt x="0" y="41"/>
                    <a:pt x="1" y="23"/>
                  </a:cubicBezTo>
                  <a:cubicBezTo>
                    <a:pt x="1" y="8"/>
                    <a:pt x="9" y="0"/>
                    <a:pt x="24" y="0"/>
                  </a:cubicBezTo>
                  <a:cubicBezTo>
                    <a:pt x="41" y="0"/>
                    <a:pt x="58" y="0"/>
                    <a:pt x="74" y="0"/>
                  </a:cubicBezTo>
                  <a:cubicBezTo>
                    <a:pt x="90" y="0"/>
                    <a:pt x="99" y="7"/>
                    <a:pt x="100" y="22"/>
                  </a:cubicBezTo>
                  <a:cubicBezTo>
                    <a:pt x="102" y="40"/>
                    <a:pt x="102" y="59"/>
                    <a:pt x="100" y="77"/>
                  </a:cubicBezTo>
                  <a:cubicBezTo>
                    <a:pt x="99" y="93"/>
                    <a:pt x="90" y="100"/>
                    <a:pt x="73" y="100"/>
                  </a:cubicBezTo>
                  <a:cubicBezTo>
                    <a:pt x="66" y="100"/>
                    <a:pt x="59" y="100"/>
                    <a:pt x="51" y="100"/>
                  </a:cubicBezTo>
                  <a:cubicBezTo>
                    <a:pt x="51" y="100"/>
                    <a:pt x="51" y="100"/>
                    <a:pt x="51" y="100"/>
                  </a:cubicBezTo>
                  <a:close/>
                  <a:moveTo>
                    <a:pt x="56" y="39"/>
                  </a:moveTo>
                  <a:cubicBezTo>
                    <a:pt x="56" y="40"/>
                    <a:pt x="56" y="40"/>
                    <a:pt x="56" y="40"/>
                  </a:cubicBezTo>
                  <a:cubicBezTo>
                    <a:pt x="44" y="40"/>
                    <a:pt x="33" y="40"/>
                    <a:pt x="22" y="40"/>
                  </a:cubicBezTo>
                  <a:cubicBezTo>
                    <a:pt x="14" y="40"/>
                    <a:pt x="9" y="42"/>
                    <a:pt x="9" y="51"/>
                  </a:cubicBezTo>
                  <a:cubicBezTo>
                    <a:pt x="9" y="61"/>
                    <a:pt x="14" y="64"/>
                    <a:pt x="23" y="64"/>
                  </a:cubicBezTo>
                  <a:cubicBezTo>
                    <a:pt x="42" y="64"/>
                    <a:pt x="61" y="64"/>
                    <a:pt x="80" y="64"/>
                  </a:cubicBezTo>
                  <a:cubicBezTo>
                    <a:pt x="91" y="63"/>
                    <a:pt x="93" y="60"/>
                    <a:pt x="93" y="49"/>
                  </a:cubicBezTo>
                  <a:cubicBezTo>
                    <a:pt x="92" y="39"/>
                    <a:pt x="87" y="38"/>
                    <a:pt x="79" y="39"/>
                  </a:cubicBezTo>
                  <a:cubicBezTo>
                    <a:pt x="72" y="40"/>
                    <a:pt x="63" y="39"/>
                    <a:pt x="56" y="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auto">
            <a:xfrm>
              <a:off x="2326" y="2035"/>
              <a:ext cx="39" cy="24"/>
            </a:xfrm>
            <a:custGeom>
              <a:avLst/>
              <a:gdLst/>
              <a:ahLst/>
              <a:cxnLst>
                <a:cxn ang="0">
                  <a:pos x="1" y="29"/>
                </a:cxn>
                <a:cxn ang="0">
                  <a:pos x="3" y="18"/>
                </a:cxn>
                <a:cxn ang="0">
                  <a:pos x="32" y="6"/>
                </a:cxn>
                <a:cxn ang="0">
                  <a:pos x="63" y="2"/>
                </a:cxn>
                <a:cxn ang="0">
                  <a:pos x="93" y="17"/>
                </a:cxn>
                <a:cxn ang="0">
                  <a:pos x="94" y="49"/>
                </a:cxn>
                <a:cxn ang="0">
                  <a:pos x="63" y="62"/>
                </a:cxn>
                <a:cxn ang="0">
                  <a:pos x="30" y="60"/>
                </a:cxn>
                <a:cxn ang="0">
                  <a:pos x="1" y="29"/>
                </a:cxn>
              </a:cxnLst>
              <a:rect l="0" t="0" r="r" b="b"/>
              <a:pathLst>
                <a:path w="100" h="65">
                  <a:moveTo>
                    <a:pt x="1" y="29"/>
                  </a:moveTo>
                  <a:cubicBezTo>
                    <a:pt x="1" y="28"/>
                    <a:pt x="0" y="20"/>
                    <a:pt x="3" y="18"/>
                  </a:cubicBezTo>
                  <a:cubicBezTo>
                    <a:pt x="12" y="13"/>
                    <a:pt x="22" y="8"/>
                    <a:pt x="32" y="6"/>
                  </a:cubicBezTo>
                  <a:cubicBezTo>
                    <a:pt x="42" y="3"/>
                    <a:pt x="53" y="3"/>
                    <a:pt x="63" y="2"/>
                  </a:cubicBezTo>
                  <a:cubicBezTo>
                    <a:pt x="76" y="0"/>
                    <a:pt x="87" y="6"/>
                    <a:pt x="93" y="17"/>
                  </a:cubicBezTo>
                  <a:cubicBezTo>
                    <a:pt x="100" y="27"/>
                    <a:pt x="99" y="38"/>
                    <a:pt x="94" y="49"/>
                  </a:cubicBezTo>
                  <a:cubicBezTo>
                    <a:pt x="88" y="59"/>
                    <a:pt x="76" y="65"/>
                    <a:pt x="63" y="62"/>
                  </a:cubicBezTo>
                  <a:cubicBezTo>
                    <a:pt x="52" y="60"/>
                    <a:pt x="41" y="59"/>
                    <a:pt x="30" y="60"/>
                  </a:cubicBezTo>
                  <a:cubicBezTo>
                    <a:pt x="8" y="62"/>
                    <a:pt x="1" y="55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Freeform 28"/>
            <p:cNvSpPr>
              <a:spLocks/>
            </p:cNvSpPr>
            <p:nvPr/>
          </p:nvSpPr>
          <p:spPr bwMode="auto">
            <a:xfrm>
              <a:off x="2220" y="2103"/>
              <a:ext cx="77" cy="11"/>
            </a:xfrm>
            <a:custGeom>
              <a:avLst/>
              <a:gdLst/>
              <a:ahLst/>
              <a:cxnLst>
                <a:cxn ang="0">
                  <a:pos x="169" y="28"/>
                </a:cxn>
                <a:cxn ang="0">
                  <a:pos x="96" y="29"/>
                </a:cxn>
                <a:cxn ang="0">
                  <a:pos x="24" y="29"/>
                </a:cxn>
                <a:cxn ang="0">
                  <a:pos x="7" y="28"/>
                </a:cxn>
                <a:cxn ang="0">
                  <a:pos x="0" y="19"/>
                </a:cxn>
                <a:cxn ang="0">
                  <a:pos x="6" y="11"/>
                </a:cxn>
                <a:cxn ang="0">
                  <a:pos x="20" y="9"/>
                </a:cxn>
                <a:cxn ang="0">
                  <a:pos x="87" y="5"/>
                </a:cxn>
                <a:cxn ang="0">
                  <a:pos x="93" y="6"/>
                </a:cxn>
                <a:cxn ang="0">
                  <a:pos x="147" y="11"/>
                </a:cxn>
                <a:cxn ang="0">
                  <a:pos x="181" y="11"/>
                </a:cxn>
                <a:cxn ang="0">
                  <a:pos x="186" y="10"/>
                </a:cxn>
                <a:cxn ang="0">
                  <a:pos x="198" y="15"/>
                </a:cxn>
                <a:cxn ang="0">
                  <a:pos x="189" y="29"/>
                </a:cxn>
                <a:cxn ang="0">
                  <a:pos x="170" y="29"/>
                </a:cxn>
                <a:cxn ang="0">
                  <a:pos x="169" y="28"/>
                </a:cxn>
              </a:cxnLst>
              <a:rect l="0" t="0" r="r" b="b"/>
              <a:pathLst>
                <a:path w="201" h="29">
                  <a:moveTo>
                    <a:pt x="169" y="28"/>
                  </a:moveTo>
                  <a:cubicBezTo>
                    <a:pt x="145" y="28"/>
                    <a:pt x="121" y="29"/>
                    <a:pt x="96" y="29"/>
                  </a:cubicBezTo>
                  <a:cubicBezTo>
                    <a:pt x="72" y="29"/>
                    <a:pt x="48" y="29"/>
                    <a:pt x="24" y="29"/>
                  </a:cubicBezTo>
                  <a:cubicBezTo>
                    <a:pt x="19" y="29"/>
                    <a:pt x="12" y="29"/>
                    <a:pt x="7" y="28"/>
                  </a:cubicBezTo>
                  <a:cubicBezTo>
                    <a:pt x="4" y="27"/>
                    <a:pt x="0" y="22"/>
                    <a:pt x="0" y="19"/>
                  </a:cubicBezTo>
                  <a:cubicBezTo>
                    <a:pt x="0" y="16"/>
                    <a:pt x="3" y="12"/>
                    <a:pt x="6" y="11"/>
                  </a:cubicBezTo>
                  <a:cubicBezTo>
                    <a:pt x="11" y="9"/>
                    <a:pt x="16" y="9"/>
                    <a:pt x="20" y="9"/>
                  </a:cubicBezTo>
                  <a:cubicBezTo>
                    <a:pt x="43" y="8"/>
                    <a:pt x="65" y="13"/>
                    <a:pt x="87" y="5"/>
                  </a:cubicBezTo>
                  <a:cubicBezTo>
                    <a:pt x="89" y="4"/>
                    <a:pt x="91" y="6"/>
                    <a:pt x="93" y="6"/>
                  </a:cubicBezTo>
                  <a:cubicBezTo>
                    <a:pt x="110" y="14"/>
                    <a:pt x="129" y="12"/>
                    <a:pt x="147" y="11"/>
                  </a:cubicBezTo>
                  <a:cubicBezTo>
                    <a:pt x="158" y="11"/>
                    <a:pt x="169" y="11"/>
                    <a:pt x="181" y="11"/>
                  </a:cubicBezTo>
                  <a:cubicBezTo>
                    <a:pt x="183" y="11"/>
                    <a:pt x="185" y="11"/>
                    <a:pt x="186" y="10"/>
                  </a:cubicBezTo>
                  <a:cubicBezTo>
                    <a:pt x="195" y="0"/>
                    <a:pt x="196" y="10"/>
                    <a:pt x="198" y="15"/>
                  </a:cubicBezTo>
                  <a:cubicBezTo>
                    <a:pt x="201" y="24"/>
                    <a:pt x="198" y="28"/>
                    <a:pt x="189" y="29"/>
                  </a:cubicBezTo>
                  <a:cubicBezTo>
                    <a:pt x="183" y="29"/>
                    <a:pt x="176" y="29"/>
                    <a:pt x="170" y="29"/>
                  </a:cubicBezTo>
                  <a:cubicBezTo>
                    <a:pt x="169" y="28"/>
                    <a:pt x="169" y="28"/>
                    <a:pt x="169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Freeform 29"/>
            <p:cNvSpPr>
              <a:spLocks/>
            </p:cNvSpPr>
            <p:nvPr/>
          </p:nvSpPr>
          <p:spPr bwMode="auto">
            <a:xfrm>
              <a:off x="2030" y="1651"/>
              <a:ext cx="176" cy="174"/>
            </a:xfrm>
            <a:custGeom>
              <a:avLst/>
              <a:gdLst/>
              <a:ahLst/>
              <a:cxnLst>
                <a:cxn ang="0">
                  <a:pos x="32" y="456"/>
                </a:cxn>
                <a:cxn ang="0">
                  <a:pos x="20" y="446"/>
                </a:cxn>
                <a:cxn ang="0">
                  <a:pos x="152" y="150"/>
                </a:cxn>
                <a:cxn ang="0">
                  <a:pos x="449" y="16"/>
                </a:cxn>
                <a:cxn ang="0">
                  <a:pos x="458" y="30"/>
                </a:cxn>
                <a:cxn ang="0">
                  <a:pos x="444" y="40"/>
                </a:cxn>
                <a:cxn ang="0">
                  <a:pos x="169" y="167"/>
                </a:cxn>
                <a:cxn ang="0">
                  <a:pos x="43" y="442"/>
                </a:cxn>
                <a:cxn ang="0">
                  <a:pos x="34" y="456"/>
                </a:cxn>
                <a:cxn ang="0">
                  <a:pos x="32" y="456"/>
                </a:cxn>
              </a:cxnLst>
              <a:rect l="0" t="0" r="r" b="b"/>
              <a:pathLst>
                <a:path w="460" h="456">
                  <a:moveTo>
                    <a:pt x="32" y="456"/>
                  </a:moveTo>
                  <a:cubicBezTo>
                    <a:pt x="26" y="456"/>
                    <a:pt x="21" y="452"/>
                    <a:pt x="20" y="446"/>
                  </a:cubicBezTo>
                  <a:cubicBezTo>
                    <a:pt x="0" y="344"/>
                    <a:pt x="75" y="226"/>
                    <a:pt x="152" y="150"/>
                  </a:cubicBezTo>
                  <a:cubicBezTo>
                    <a:pt x="250" y="52"/>
                    <a:pt x="367" y="0"/>
                    <a:pt x="449" y="16"/>
                  </a:cubicBezTo>
                  <a:cubicBezTo>
                    <a:pt x="455" y="17"/>
                    <a:pt x="460" y="24"/>
                    <a:pt x="458" y="30"/>
                  </a:cubicBezTo>
                  <a:cubicBezTo>
                    <a:pt x="457" y="37"/>
                    <a:pt x="451" y="41"/>
                    <a:pt x="444" y="40"/>
                  </a:cubicBezTo>
                  <a:cubicBezTo>
                    <a:pt x="370" y="25"/>
                    <a:pt x="262" y="75"/>
                    <a:pt x="169" y="167"/>
                  </a:cubicBezTo>
                  <a:cubicBezTo>
                    <a:pt x="76" y="259"/>
                    <a:pt x="28" y="364"/>
                    <a:pt x="43" y="442"/>
                  </a:cubicBezTo>
                  <a:cubicBezTo>
                    <a:pt x="45" y="448"/>
                    <a:pt x="40" y="454"/>
                    <a:pt x="34" y="456"/>
                  </a:cubicBezTo>
                  <a:cubicBezTo>
                    <a:pt x="33" y="456"/>
                    <a:pt x="32" y="456"/>
                    <a:pt x="32" y="45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Freeform 30"/>
            <p:cNvSpPr>
              <a:spLocks/>
            </p:cNvSpPr>
            <p:nvPr/>
          </p:nvSpPr>
          <p:spPr bwMode="auto">
            <a:xfrm>
              <a:off x="2065" y="1685"/>
              <a:ext cx="140" cy="139"/>
            </a:xfrm>
            <a:custGeom>
              <a:avLst/>
              <a:gdLst/>
              <a:ahLst/>
              <a:cxnLst>
                <a:cxn ang="0">
                  <a:pos x="28" y="363"/>
                </a:cxn>
                <a:cxn ang="0">
                  <a:pos x="16" y="353"/>
                </a:cxn>
                <a:cxn ang="0">
                  <a:pos x="119" y="120"/>
                </a:cxn>
                <a:cxn ang="0">
                  <a:pos x="356" y="13"/>
                </a:cxn>
                <a:cxn ang="0">
                  <a:pos x="365" y="27"/>
                </a:cxn>
                <a:cxn ang="0">
                  <a:pos x="351" y="37"/>
                </a:cxn>
                <a:cxn ang="0">
                  <a:pos x="136" y="137"/>
                </a:cxn>
                <a:cxn ang="0">
                  <a:pos x="39" y="348"/>
                </a:cxn>
                <a:cxn ang="0">
                  <a:pos x="30" y="363"/>
                </a:cxn>
                <a:cxn ang="0">
                  <a:pos x="28" y="363"/>
                </a:cxn>
              </a:cxnLst>
              <a:rect l="0" t="0" r="r" b="b"/>
              <a:pathLst>
                <a:path w="367" h="363">
                  <a:moveTo>
                    <a:pt x="28" y="363"/>
                  </a:moveTo>
                  <a:cubicBezTo>
                    <a:pt x="22" y="363"/>
                    <a:pt x="17" y="359"/>
                    <a:pt x="16" y="353"/>
                  </a:cubicBezTo>
                  <a:cubicBezTo>
                    <a:pt x="0" y="273"/>
                    <a:pt x="59" y="180"/>
                    <a:pt x="119" y="120"/>
                  </a:cubicBezTo>
                  <a:cubicBezTo>
                    <a:pt x="197" y="42"/>
                    <a:pt x="290" y="0"/>
                    <a:pt x="356" y="13"/>
                  </a:cubicBezTo>
                  <a:cubicBezTo>
                    <a:pt x="362" y="14"/>
                    <a:pt x="367" y="21"/>
                    <a:pt x="365" y="27"/>
                  </a:cubicBezTo>
                  <a:cubicBezTo>
                    <a:pt x="364" y="34"/>
                    <a:pt x="358" y="38"/>
                    <a:pt x="351" y="37"/>
                  </a:cubicBezTo>
                  <a:cubicBezTo>
                    <a:pt x="294" y="25"/>
                    <a:pt x="207" y="66"/>
                    <a:pt x="136" y="137"/>
                  </a:cubicBezTo>
                  <a:cubicBezTo>
                    <a:pt x="65" y="208"/>
                    <a:pt x="28" y="289"/>
                    <a:pt x="39" y="348"/>
                  </a:cubicBezTo>
                  <a:cubicBezTo>
                    <a:pt x="41" y="355"/>
                    <a:pt x="36" y="361"/>
                    <a:pt x="30" y="363"/>
                  </a:cubicBezTo>
                  <a:cubicBezTo>
                    <a:pt x="29" y="363"/>
                    <a:pt x="28" y="363"/>
                    <a:pt x="28" y="36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Freeform 31"/>
            <p:cNvSpPr>
              <a:spLocks/>
            </p:cNvSpPr>
            <p:nvPr/>
          </p:nvSpPr>
          <p:spPr bwMode="auto">
            <a:xfrm>
              <a:off x="2097" y="1717"/>
              <a:ext cx="111" cy="110"/>
            </a:xfrm>
            <a:custGeom>
              <a:avLst/>
              <a:gdLst/>
              <a:ahLst/>
              <a:cxnLst>
                <a:cxn ang="0">
                  <a:pos x="24" y="287"/>
                </a:cxn>
                <a:cxn ang="0">
                  <a:pos x="12" y="277"/>
                </a:cxn>
                <a:cxn ang="0">
                  <a:pos x="94" y="92"/>
                </a:cxn>
                <a:cxn ang="0">
                  <a:pos x="278" y="10"/>
                </a:cxn>
                <a:cxn ang="0">
                  <a:pos x="287" y="24"/>
                </a:cxn>
                <a:cxn ang="0">
                  <a:pos x="273" y="34"/>
                </a:cxn>
                <a:cxn ang="0">
                  <a:pos x="111" y="109"/>
                </a:cxn>
                <a:cxn ang="0">
                  <a:pos x="35" y="273"/>
                </a:cxn>
                <a:cxn ang="0">
                  <a:pos x="26" y="287"/>
                </a:cxn>
                <a:cxn ang="0">
                  <a:pos x="24" y="287"/>
                </a:cxn>
              </a:cxnLst>
              <a:rect l="0" t="0" r="r" b="b"/>
              <a:pathLst>
                <a:path w="289" h="287">
                  <a:moveTo>
                    <a:pt x="24" y="287"/>
                  </a:moveTo>
                  <a:cubicBezTo>
                    <a:pt x="18" y="287"/>
                    <a:pt x="13" y="283"/>
                    <a:pt x="12" y="277"/>
                  </a:cubicBezTo>
                  <a:cubicBezTo>
                    <a:pt x="0" y="213"/>
                    <a:pt x="46" y="139"/>
                    <a:pt x="94" y="92"/>
                  </a:cubicBezTo>
                  <a:cubicBezTo>
                    <a:pt x="154" y="32"/>
                    <a:pt x="227" y="0"/>
                    <a:pt x="278" y="10"/>
                  </a:cubicBezTo>
                  <a:cubicBezTo>
                    <a:pt x="284" y="11"/>
                    <a:pt x="289" y="18"/>
                    <a:pt x="287" y="24"/>
                  </a:cubicBezTo>
                  <a:cubicBezTo>
                    <a:pt x="286" y="31"/>
                    <a:pt x="280" y="35"/>
                    <a:pt x="273" y="34"/>
                  </a:cubicBezTo>
                  <a:cubicBezTo>
                    <a:pt x="230" y="25"/>
                    <a:pt x="165" y="56"/>
                    <a:pt x="111" y="109"/>
                  </a:cubicBezTo>
                  <a:cubicBezTo>
                    <a:pt x="56" y="164"/>
                    <a:pt x="27" y="227"/>
                    <a:pt x="35" y="273"/>
                  </a:cubicBezTo>
                  <a:cubicBezTo>
                    <a:pt x="37" y="279"/>
                    <a:pt x="32" y="285"/>
                    <a:pt x="26" y="287"/>
                  </a:cubicBezTo>
                  <a:cubicBezTo>
                    <a:pt x="25" y="287"/>
                    <a:pt x="24" y="287"/>
                    <a:pt x="24" y="2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Freeform 32"/>
            <p:cNvSpPr>
              <a:spLocks/>
            </p:cNvSpPr>
            <p:nvPr/>
          </p:nvSpPr>
          <p:spPr bwMode="auto">
            <a:xfrm>
              <a:off x="2211" y="1908"/>
              <a:ext cx="106" cy="13"/>
            </a:xfrm>
            <a:custGeom>
              <a:avLst/>
              <a:gdLst/>
              <a:ahLst/>
              <a:cxnLst>
                <a:cxn ang="0">
                  <a:pos x="278" y="35"/>
                </a:cxn>
                <a:cxn ang="0">
                  <a:pos x="28" y="35"/>
                </a:cxn>
                <a:cxn ang="0">
                  <a:pos x="14" y="34"/>
                </a:cxn>
                <a:cxn ang="0">
                  <a:pos x="0" y="16"/>
                </a:cxn>
                <a:cxn ang="0">
                  <a:pos x="15" y="0"/>
                </a:cxn>
                <a:cxn ang="0">
                  <a:pos x="27" y="0"/>
                </a:cxn>
                <a:cxn ang="0">
                  <a:pos x="152" y="0"/>
                </a:cxn>
                <a:cxn ang="0">
                  <a:pos x="278" y="0"/>
                </a:cxn>
              </a:cxnLst>
              <a:rect l="0" t="0" r="r" b="b"/>
              <a:pathLst>
                <a:path w="278" h="35">
                  <a:moveTo>
                    <a:pt x="278" y="35"/>
                  </a:moveTo>
                  <a:cubicBezTo>
                    <a:pt x="195" y="35"/>
                    <a:pt x="111" y="35"/>
                    <a:pt x="28" y="35"/>
                  </a:cubicBezTo>
                  <a:cubicBezTo>
                    <a:pt x="23" y="35"/>
                    <a:pt x="18" y="35"/>
                    <a:pt x="14" y="34"/>
                  </a:cubicBezTo>
                  <a:cubicBezTo>
                    <a:pt x="5" y="32"/>
                    <a:pt x="0" y="25"/>
                    <a:pt x="0" y="16"/>
                  </a:cubicBezTo>
                  <a:cubicBezTo>
                    <a:pt x="0" y="9"/>
                    <a:pt x="7" y="1"/>
                    <a:pt x="15" y="0"/>
                  </a:cubicBezTo>
                  <a:cubicBezTo>
                    <a:pt x="19" y="0"/>
                    <a:pt x="23" y="0"/>
                    <a:pt x="27" y="0"/>
                  </a:cubicBezTo>
                  <a:cubicBezTo>
                    <a:pt x="69" y="0"/>
                    <a:pt x="110" y="0"/>
                    <a:pt x="152" y="0"/>
                  </a:cubicBezTo>
                  <a:cubicBezTo>
                    <a:pt x="194" y="0"/>
                    <a:pt x="236" y="0"/>
                    <a:pt x="27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Freeform 33"/>
            <p:cNvSpPr>
              <a:spLocks noEditPoints="1"/>
            </p:cNvSpPr>
            <p:nvPr/>
          </p:nvSpPr>
          <p:spPr bwMode="auto">
            <a:xfrm>
              <a:off x="2211" y="1938"/>
              <a:ext cx="11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8" y="6"/>
                </a:cxn>
                <a:cxn ang="0">
                  <a:pos x="30" y="15"/>
                </a:cxn>
                <a:cxn ang="0">
                  <a:pos x="28" y="24"/>
                </a:cxn>
                <a:cxn ang="0">
                  <a:pos x="23" y="29"/>
                </a:cxn>
                <a:cxn ang="0">
                  <a:pos x="13" y="30"/>
                </a:cxn>
                <a:cxn ang="0">
                  <a:pos x="8" y="30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8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8" y="22"/>
                </a:cxn>
                <a:cxn ang="0">
                  <a:pos x="21" y="19"/>
                </a:cxn>
                <a:cxn ang="0">
                  <a:pos x="22" y="15"/>
                </a:cxn>
                <a:cxn ang="0">
                  <a:pos x="21" y="11"/>
                </a:cxn>
                <a:cxn ang="0">
                  <a:pos x="18" y="9"/>
                </a:cxn>
                <a:cxn ang="0">
                  <a:pos x="12" y="8"/>
                </a:cxn>
                <a:cxn ang="0">
                  <a:pos x="8" y="8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7" y="0"/>
                    <a:pt x="21" y="0"/>
                    <a:pt x="22" y="1"/>
                  </a:cubicBezTo>
                  <a:cubicBezTo>
                    <a:pt x="24" y="2"/>
                    <a:pt x="26" y="3"/>
                    <a:pt x="28" y="6"/>
                  </a:cubicBezTo>
                  <a:cubicBezTo>
                    <a:pt x="29" y="8"/>
                    <a:pt x="30" y="11"/>
                    <a:pt x="30" y="15"/>
                  </a:cubicBezTo>
                  <a:cubicBezTo>
                    <a:pt x="30" y="19"/>
                    <a:pt x="30" y="22"/>
                    <a:pt x="28" y="24"/>
                  </a:cubicBezTo>
                  <a:cubicBezTo>
                    <a:pt x="27" y="26"/>
                    <a:pt x="25" y="28"/>
                    <a:pt x="23" y="29"/>
                  </a:cubicBezTo>
                  <a:cubicBezTo>
                    <a:pt x="21" y="30"/>
                    <a:pt x="18" y="30"/>
                    <a:pt x="13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8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5" y="22"/>
                    <a:pt x="17" y="22"/>
                    <a:pt x="18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2" y="18"/>
                    <a:pt x="22" y="17"/>
                    <a:pt x="22" y="15"/>
                  </a:cubicBezTo>
                  <a:cubicBezTo>
                    <a:pt x="22" y="14"/>
                    <a:pt x="22" y="12"/>
                    <a:pt x="21" y="11"/>
                  </a:cubicBezTo>
                  <a:cubicBezTo>
                    <a:pt x="20" y="10"/>
                    <a:pt x="19" y="9"/>
                    <a:pt x="18" y="9"/>
                  </a:cubicBezTo>
                  <a:cubicBezTo>
                    <a:pt x="17" y="9"/>
                    <a:pt x="15" y="8"/>
                    <a:pt x="12" y="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Freeform 34"/>
            <p:cNvSpPr>
              <a:spLocks noEditPoints="1"/>
            </p:cNvSpPr>
            <p:nvPr/>
          </p:nvSpPr>
          <p:spPr bwMode="auto">
            <a:xfrm>
              <a:off x="2225" y="1938"/>
              <a:ext cx="13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6" y="1"/>
                </a:cxn>
                <a:cxn ang="0">
                  <a:pos x="31" y="6"/>
                </a:cxn>
                <a:cxn ang="0">
                  <a:pos x="33" y="14"/>
                </a:cxn>
                <a:cxn ang="0">
                  <a:pos x="30" y="23"/>
                </a:cxn>
                <a:cxn ang="0">
                  <a:pos x="22" y="27"/>
                </a:cxn>
                <a:cxn ang="0">
                  <a:pos x="26" y="31"/>
                </a:cxn>
                <a:cxn ang="0">
                  <a:pos x="31" y="39"/>
                </a:cxn>
                <a:cxn ang="0">
                  <a:pos x="36" y="49"/>
                </a:cxn>
                <a:cxn ang="0">
                  <a:pos x="26" y="49"/>
                </a:cxn>
                <a:cxn ang="0">
                  <a:pos x="20" y="38"/>
                </a:cxn>
                <a:cxn ang="0">
                  <a:pos x="16" y="31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8" y="29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21"/>
                </a:cxn>
                <a:cxn ang="0">
                  <a:pos x="14" y="21"/>
                </a:cxn>
                <a:cxn ang="0">
                  <a:pos x="21" y="20"/>
                </a:cxn>
                <a:cxn ang="0">
                  <a:pos x="23" y="18"/>
                </a:cxn>
                <a:cxn ang="0">
                  <a:pos x="24" y="14"/>
                </a:cxn>
                <a:cxn ang="0">
                  <a:pos x="23" y="11"/>
                </a:cxn>
                <a:cxn ang="0">
                  <a:pos x="21" y="9"/>
                </a:cxn>
                <a:cxn ang="0">
                  <a:pos x="14" y="8"/>
                </a:cxn>
                <a:cxn ang="0">
                  <a:pos x="8" y="8"/>
                </a:cxn>
                <a:cxn ang="0">
                  <a:pos x="8" y="21"/>
                </a:cxn>
              </a:cxnLst>
              <a:rect l="0" t="0" r="r" b="b"/>
              <a:pathLst>
                <a:path w="36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1" y="0"/>
                    <a:pt x="24" y="1"/>
                    <a:pt x="26" y="1"/>
                  </a:cubicBezTo>
                  <a:cubicBezTo>
                    <a:pt x="28" y="2"/>
                    <a:pt x="30" y="4"/>
                    <a:pt x="31" y="6"/>
                  </a:cubicBezTo>
                  <a:cubicBezTo>
                    <a:pt x="32" y="8"/>
                    <a:pt x="33" y="11"/>
                    <a:pt x="33" y="14"/>
                  </a:cubicBezTo>
                  <a:cubicBezTo>
                    <a:pt x="33" y="18"/>
                    <a:pt x="32" y="21"/>
                    <a:pt x="30" y="23"/>
                  </a:cubicBezTo>
                  <a:cubicBezTo>
                    <a:pt x="28" y="25"/>
                    <a:pt x="25" y="27"/>
                    <a:pt x="22" y="27"/>
                  </a:cubicBezTo>
                  <a:cubicBezTo>
                    <a:pt x="24" y="29"/>
                    <a:pt x="25" y="30"/>
                    <a:pt x="26" y="31"/>
                  </a:cubicBezTo>
                  <a:cubicBezTo>
                    <a:pt x="27" y="33"/>
                    <a:pt x="29" y="36"/>
                    <a:pt x="31" y="3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4"/>
                    <a:pt x="17" y="32"/>
                    <a:pt x="16" y="31"/>
                  </a:cubicBezTo>
                  <a:cubicBezTo>
                    <a:pt x="15" y="30"/>
                    <a:pt x="14" y="29"/>
                    <a:pt x="14" y="29"/>
                  </a:cubicBezTo>
                  <a:cubicBezTo>
                    <a:pt x="13" y="29"/>
                    <a:pt x="11" y="29"/>
                    <a:pt x="10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8" y="21"/>
                    <a:pt x="20" y="21"/>
                    <a:pt x="21" y="20"/>
                  </a:cubicBezTo>
                  <a:cubicBezTo>
                    <a:pt x="22" y="20"/>
                    <a:pt x="23" y="19"/>
                    <a:pt x="23" y="18"/>
                  </a:cubicBezTo>
                  <a:cubicBezTo>
                    <a:pt x="24" y="17"/>
                    <a:pt x="24" y="16"/>
                    <a:pt x="24" y="14"/>
                  </a:cubicBezTo>
                  <a:cubicBezTo>
                    <a:pt x="24" y="13"/>
                    <a:pt x="24" y="12"/>
                    <a:pt x="23" y="11"/>
                  </a:cubicBezTo>
                  <a:cubicBezTo>
                    <a:pt x="23" y="10"/>
                    <a:pt x="22" y="9"/>
                    <a:pt x="21" y="9"/>
                  </a:cubicBezTo>
                  <a:cubicBezTo>
                    <a:pt x="20" y="9"/>
                    <a:pt x="18" y="8"/>
                    <a:pt x="14" y="8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8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Freeform 35"/>
            <p:cNvSpPr>
              <a:spLocks noEditPoints="1"/>
            </p:cNvSpPr>
            <p:nvPr/>
          </p:nvSpPr>
          <p:spPr bwMode="auto">
            <a:xfrm>
              <a:off x="2240" y="1938"/>
              <a:ext cx="14" cy="2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11"/>
                </a:cxn>
                <a:cxn ang="0">
                  <a:pos x="9" y="3"/>
                </a:cxn>
                <a:cxn ang="0">
                  <a:pos x="19" y="0"/>
                </a:cxn>
                <a:cxn ang="0">
                  <a:pos x="33" y="7"/>
                </a:cxn>
                <a:cxn ang="0">
                  <a:pos x="38" y="25"/>
                </a:cxn>
                <a:cxn ang="0">
                  <a:pos x="33" y="45"/>
                </a:cxn>
                <a:cxn ang="0">
                  <a:pos x="19" y="51"/>
                </a:cxn>
                <a:cxn ang="0">
                  <a:pos x="5" y="45"/>
                </a:cxn>
                <a:cxn ang="0">
                  <a:pos x="0" y="26"/>
                </a:cxn>
                <a:cxn ang="0">
                  <a:pos x="8" y="25"/>
                </a:cxn>
                <a:cxn ang="0">
                  <a:pos x="11" y="38"/>
                </a:cxn>
                <a:cxn ang="0">
                  <a:pos x="19" y="42"/>
                </a:cxn>
                <a:cxn ang="0">
                  <a:pos x="27" y="38"/>
                </a:cxn>
                <a:cxn ang="0">
                  <a:pos x="30" y="25"/>
                </a:cxn>
                <a:cxn ang="0">
                  <a:pos x="27" y="13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8" y="25"/>
                </a:cxn>
              </a:cxnLst>
              <a:rect l="0" t="0" r="r" b="b"/>
              <a:pathLst>
                <a:path w="38" h="51">
                  <a:moveTo>
                    <a:pt x="0" y="26"/>
                  </a:moveTo>
                  <a:cubicBezTo>
                    <a:pt x="0" y="20"/>
                    <a:pt x="1" y="15"/>
                    <a:pt x="2" y="11"/>
                  </a:cubicBezTo>
                  <a:cubicBezTo>
                    <a:pt x="4" y="8"/>
                    <a:pt x="6" y="5"/>
                    <a:pt x="9" y="3"/>
                  </a:cubicBezTo>
                  <a:cubicBezTo>
                    <a:pt x="12" y="1"/>
                    <a:pt x="15" y="0"/>
                    <a:pt x="19" y="0"/>
                  </a:cubicBezTo>
                  <a:cubicBezTo>
                    <a:pt x="25" y="0"/>
                    <a:pt x="29" y="2"/>
                    <a:pt x="33" y="7"/>
                  </a:cubicBezTo>
                  <a:cubicBezTo>
                    <a:pt x="37" y="11"/>
                    <a:pt x="38" y="17"/>
                    <a:pt x="38" y="25"/>
                  </a:cubicBezTo>
                  <a:cubicBezTo>
                    <a:pt x="38" y="34"/>
                    <a:pt x="37" y="40"/>
                    <a:pt x="33" y="45"/>
                  </a:cubicBezTo>
                  <a:cubicBezTo>
                    <a:pt x="29" y="49"/>
                    <a:pt x="25" y="51"/>
                    <a:pt x="19" y="51"/>
                  </a:cubicBezTo>
                  <a:cubicBezTo>
                    <a:pt x="13" y="51"/>
                    <a:pt x="9" y="49"/>
                    <a:pt x="5" y="45"/>
                  </a:cubicBezTo>
                  <a:cubicBezTo>
                    <a:pt x="2" y="40"/>
                    <a:pt x="0" y="34"/>
                    <a:pt x="0" y="26"/>
                  </a:cubicBezTo>
                  <a:close/>
                  <a:moveTo>
                    <a:pt x="8" y="25"/>
                  </a:moveTo>
                  <a:cubicBezTo>
                    <a:pt x="8" y="31"/>
                    <a:pt x="9" y="35"/>
                    <a:pt x="11" y="38"/>
                  </a:cubicBezTo>
                  <a:cubicBezTo>
                    <a:pt x="13" y="41"/>
                    <a:pt x="16" y="42"/>
                    <a:pt x="19" y="42"/>
                  </a:cubicBezTo>
                  <a:cubicBezTo>
                    <a:pt x="22" y="42"/>
                    <a:pt x="25" y="41"/>
                    <a:pt x="27" y="38"/>
                  </a:cubicBezTo>
                  <a:cubicBezTo>
                    <a:pt x="29" y="35"/>
                    <a:pt x="30" y="31"/>
                    <a:pt x="30" y="25"/>
                  </a:cubicBezTo>
                  <a:cubicBezTo>
                    <a:pt x="30" y="20"/>
                    <a:pt x="29" y="15"/>
                    <a:pt x="27" y="13"/>
                  </a:cubicBezTo>
                  <a:cubicBezTo>
                    <a:pt x="25" y="10"/>
                    <a:pt x="22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9" y="16"/>
                    <a:pt x="8" y="20"/>
                    <a:pt x="8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Freeform 36"/>
            <p:cNvSpPr>
              <a:spLocks/>
            </p:cNvSpPr>
            <p:nvPr/>
          </p:nvSpPr>
          <p:spPr bwMode="auto">
            <a:xfrm>
              <a:off x="2256" y="1938"/>
              <a:ext cx="13" cy="20"/>
            </a:xfrm>
            <a:custGeom>
              <a:avLst/>
              <a:gdLst/>
              <a:ahLst/>
              <a:cxnLst>
                <a:cxn ang="0">
                  <a:pos x="27" y="32"/>
                </a:cxn>
                <a:cxn ang="0">
                  <a:pos x="35" y="35"/>
                </a:cxn>
                <a:cxn ang="0">
                  <a:pos x="29" y="47"/>
                </a:cxn>
                <a:cxn ang="0">
                  <a:pos x="19" y="51"/>
                </a:cxn>
                <a:cxn ang="0">
                  <a:pos x="6" y="45"/>
                </a:cxn>
                <a:cxn ang="0">
                  <a:pos x="0" y="26"/>
                </a:cxn>
                <a:cxn ang="0">
                  <a:pos x="6" y="6"/>
                </a:cxn>
                <a:cxn ang="0">
                  <a:pos x="19" y="0"/>
                </a:cxn>
                <a:cxn ang="0">
                  <a:pos x="30" y="5"/>
                </a:cxn>
                <a:cxn ang="0">
                  <a:pos x="35" y="15"/>
                </a:cxn>
                <a:cxn ang="0">
                  <a:pos x="27" y="17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9" y="25"/>
                </a:cxn>
                <a:cxn ang="0">
                  <a:pos x="11" y="38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7" y="32"/>
                </a:cxn>
              </a:cxnLst>
              <a:rect l="0" t="0" r="r" b="b"/>
              <a:pathLst>
                <a:path w="35" h="51">
                  <a:moveTo>
                    <a:pt x="27" y="32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4" y="40"/>
                    <a:pt x="32" y="44"/>
                    <a:pt x="29" y="47"/>
                  </a:cubicBezTo>
                  <a:cubicBezTo>
                    <a:pt x="26" y="49"/>
                    <a:pt x="23" y="51"/>
                    <a:pt x="19" y="51"/>
                  </a:cubicBezTo>
                  <a:cubicBezTo>
                    <a:pt x="13" y="51"/>
                    <a:pt x="9" y="49"/>
                    <a:pt x="6" y="45"/>
                  </a:cubicBezTo>
                  <a:cubicBezTo>
                    <a:pt x="2" y="40"/>
                    <a:pt x="0" y="34"/>
                    <a:pt x="0" y="26"/>
                  </a:cubicBezTo>
                  <a:cubicBezTo>
                    <a:pt x="0" y="18"/>
                    <a:pt x="2" y="11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7" y="2"/>
                    <a:pt x="30" y="5"/>
                  </a:cubicBezTo>
                  <a:cubicBezTo>
                    <a:pt x="33" y="7"/>
                    <a:pt x="34" y="10"/>
                    <a:pt x="35" y="15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4"/>
                    <a:pt x="26" y="12"/>
                    <a:pt x="24" y="11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6"/>
                    <a:pt x="11" y="38"/>
                  </a:cubicBezTo>
                  <a:cubicBezTo>
                    <a:pt x="13" y="41"/>
                    <a:pt x="16" y="42"/>
                    <a:pt x="18" y="42"/>
                  </a:cubicBezTo>
                  <a:cubicBezTo>
                    <a:pt x="21" y="42"/>
                    <a:pt x="22" y="41"/>
                    <a:pt x="24" y="40"/>
                  </a:cubicBezTo>
                  <a:cubicBezTo>
                    <a:pt x="26" y="38"/>
                    <a:pt x="27" y="36"/>
                    <a:pt x="27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Freeform 37"/>
            <p:cNvSpPr>
              <a:spLocks/>
            </p:cNvSpPr>
            <p:nvPr/>
          </p:nvSpPr>
          <p:spPr bwMode="auto">
            <a:xfrm>
              <a:off x="2272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4"/>
                </a:cxn>
                <a:cxn ang="0">
                  <a:pos x="3" y="4"/>
                </a:cxn>
                <a:cxn ang="0">
                  <a:pos x="3" y="8"/>
                </a:cxn>
                <a:cxn ang="0">
                  <a:pos x="11" y="8"/>
                </a:cxn>
                <a:cxn ang="0">
                  <a:pos x="11" y="11"/>
                </a:cxn>
                <a:cxn ang="0">
                  <a:pos x="3" y="11"/>
                </a:cxn>
                <a:cxn ang="0">
                  <a:pos x="3" y="16"/>
                </a:cxn>
                <a:cxn ang="0">
                  <a:pos x="12" y="16"/>
                </a:cxn>
                <a:cxn ang="0">
                  <a:pos x="12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3" y="4"/>
                  </a:lnTo>
                  <a:lnTo>
                    <a:pt x="3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3" y="11"/>
                  </a:lnTo>
                  <a:lnTo>
                    <a:pt x="3" y="16"/>
                  </a:lnTo>
                  <a:lnTo>
                    <a:pt x="12" y="16"/>
                  </a:lnTo>
                  <a:lnTo>
                    <a:pt x="12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Freeform 38"/>
            <p:cNvSpPr>
              <a:spLocks/>
            </p:cNvSpPr>
            <p:nvPr/>
          </p:nvSpPr>
          <p:spPr bwMode="auto">
            <a:xfrm>
              <a:off x="2285" y="1938"/>
              <a:ext cx="13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4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3" y="7"/>
                </a:cxn>
                <a:cxn ang="0">
                  <a:pos x="8" y="2"/>
                </a:cxn>
                <a:cxn ang="0">
                  <a:pos x="16" y="0"/>
                </a:cxn>
                <a:cxn ang="0">
                  <a:pos x="27" y="4"/>
                </a:cxn>
                <a:cxn ang="0">
                  <a:pos x="32" y="15"/>
                </a:cxn>
                <a:cxn ang="0">
                  <a:pos x="23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4" y="34"/>
                    <a:pt x="24" y="33"/>
                  </a:cubicBezTo>
                  <a:cubicBezTo>
                    <a:pt x="23" y="32"/>
                    <a:pt x="23" y="31"/>
                    <a:pt x="22" y="31"/>
                  </a:cubicBezTo>
                  <a:cubicBezTo>
                    <a:pt x="21" y="30"/>
                    <a:pt x="18" y="30"/>
                    <a:pt x="14" y="28"/>
                  </a:cubicBezTo>
                  <a:cubicBezTo>
                    <a:pt x="11" y="27"/>
                    <a:pt x="8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3" y="7"/>
                  </a:cubicBezTo>
                  <a:cubicBezTo>
                    <a:pt x="5" y="5"/>
                    <a:pt x="6" y="3"/>
                    <a:pt x="8" y="2"/>
                  </a:cubicBezTo>
                  <a:cubicBezTo>
                    <a:pt x="11" y="1"/>
                    <a:pt x="13" y="0"/>
                    <a:pt x="16" y="0"/>
                  </a:cubicBezTo>
                  <a:cubicBezTo>
                    <a:pt x="21" y="0"/>
                    <a:pt x="25" y="2"/>
                    <a:pt x="27" y="4"/>
                  </a:cubicBezTo>
                  <a:cubicBezTo>
                    <a:pt x="30" y="7"/>
                    <a:pt x="31" y="10"/>
                    <a:pt x="32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13"/>
                    <a:pt x="22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9" y="12"/>
                    <a:pt x="9" y="13"/>
                  </a:cubicBezTo>
                  <a:cubicBezTo>
                    <a:pt x="9" y="15"/>
                    <a:pt x="10" y="16"/>
                    <a:pt x="11" y="17"/>
                  </a:cubicBezTo>
                  <a:cubicBezTo>
                    <a:pt x="12" y="17"/>
                    <a:pt x="14" y="18"/>
                    <a:pt x="18" y="20"/>
                  </a:cubicBezTo>
                  <a:cubicBezTo>
                    <a:pt x="22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1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Freeform 39"/>
            <p:cNvSpPr>
              <a:spLocks/>
            </p:cNvSpPr>
            <p:nvPr/>
          </p:nvSpPr>
          <p:spPr bwMode="auto">
            <a:xfrm>
              <a:off x="2300" y="1938"/>
              <a:ext cx="12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5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4" y="7"/>
                </a:cxn>
                <a:cxn ang="0">
                  <a:pos x="9" y="2"/>
                </a:cxn>
                <a:cxn ang="0">
                  <a:pos x="17" y="0"/>
                </a:cxn>
                <a:cxn ang="0">
                  <a:pos x="28" y="4"/>
                </a:cxn>
                <a:cxn ang="0">
                  <a:pos x="32" y="15"/>
                </a:cxn>
                <a:cxn ang="0">
                  <a:pos x="24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10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5" y="34"/>
                    <a:pt x="24" y="33"/>
                  </a:cubicBezTo>
                  <a:cubicBezTo>
                    <a:pt x="24" y="32"/>
                    <a:pt x="23" y="31"/>
                    <a:pt x="22" y="31"/>
                  </a:cubicBezTo>
                  <a:cubicBezTo>
                    <a:pt x="21" y="30"/>
                    <a:pt x="18" y="30"/>
                    <a:pt x="15" y="28"/>
                  </a:cubicBezTo>
                  <a:cubicBezTo>
                    <a:pt x="11" y="27"/>
                    <a:pt x="9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4" y="7"/>
                  </a:cubicBezTo>
                  <a:cubicBezTo>
                    <a:pt x="5" y="5"/>
                    <a:pt x="7" y="3"/>
                    <a:pt x="9" y="2"/>
                  </a:cubicBezTo>
                  <a:cubicBezTo>
                    <a:pt x="11" y="1"/>
                    <a:pt x="13" y="0"/>
                    <a:pt x="17" y="0"/>
                  </a:cubicBezTo>
                  <a:cubicBezTo>
                    <a:pt x="21" y="0"/>
                    <a:pt x="25" y="2"/>
                    <a:pt x="28" y="4"/>
                  </a:cubicBezTo>
                  <a:cubicBezTo>
                    <a:pt x="30" y="7"/>
                    <a:pt x="32" y="10"/>
                    <a:pt x="32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3" y="13"/>
                    <a:pt x="23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0" y="15"/>
                    <a:pt x="10" y="16"/>
                    <a:pt x="11" y="17"/>
                  </a:cubicBezTo>
                  <a:cubicBezTo>
                    <a:pt x="12" y="17"/>
                    <a:pt x="15" y="18"/>
                    <a:pt x="18" y="20"/>
                  </a:cubicBezTo>
                  <a:cubicBezTo>
                    <a:pt x="23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2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>
              <a:off x="2315" y="1938"/>
              <a:ext cx="3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>
              <a:off x="2321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9" y="13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2" y="19"/>
                </a:cxn>
                <a:cxn ang="0">
                  <a:pos x="9" y="19"/>
                </a:cxn>
                <a:cxn ang="0">
                  <a:pos x="3" y="7"/>
                </a:cxn>
                <a:cxn ang="0">
                  <a:pos x="3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9" y="1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9" y="19"/>
                  </a:lnTo>
                  <a:lnTo>
                    <a:pt x="3" y="7"/>
                  </a:lnTo>
                  <a:lnTo>
                    <a:pt x="3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>
              <a:off x="2336" y="1938"/>
              <a:ext cx="14" cy="20"/>
            </a:xfrm>
            <a:custGeom>
              <a:avLst/>
              <a:gdLst/>
              <a:ahLst/>
              <a:cxnLst>
                <a:cxn ang="0">
                  <a:pos x="20" y="32"/>
                </a:cxn>
                <a:cxn ang="0">
                  <a:pos x="20" y="24"/>
                </a:cxn>
                <a:cxn ang="0">
                  <a:pos x="38" y="24"/>
                </a:cxn>
                <a:cxn ang="0">
                  <a:pos x="38" y="43"/>
                </a:cxn>
                <a:cxn ang="0">
                  <a:pos x="30" y="48"/>
                </a:cxn>
                <a:cxn ang="0">
                  <a:pos x="21" y="51"/>
                </a:cxn>
                <a:cxn ang="0">
                  <a:pos x="10" y="48"/>
                </a:cxn>
                <a:cxn ang="0">
                  <a:pos x="3" y="39"/>
                </a:cxn>
                <a:cxn ang="0">
                  <a:pos x="0" y="25"/>
                </a:cxn>
                <a:cxn ang="0">
                  <a:pos x="3" y="12"/>
                </a:cxn>
                <a:cxn ang="0">
                  <a:pos x="10" y="3"/>
                </a:cxn>
                <a:cxn ang="0">
                  <a:pos x="20" y="0"/>
                </a:cxn>
                <a:cxn ang="0">
                  <a:pos x="32" y="4"/>
                </a:cxn>
                <a:cxn ang="0">
                  <a:pos x="37" y="15"/>
                </a:cxn>
                <a:cxn ang="0">
                  <a:pos x="29" y="16"/>
                </a:cxn>
                <a:cxn ang="0">
                  <a:pos x="26" y="11"/>
                </a:cxn>
                <a:cxn ang="0">
                  <a:pos x="20" y="9"/>
                </a:cxn>
                <a:cxn ang="0">
                  <a:pos x="12" y="13"/>
                </a:cxn>
                <a:cxn ang="0">
                  <a:pos x="9" y="25"/>
                </a:cxn>
                <a:cxn ang="0">
                  <a:pos x="12" y="38"/>
                </a:cxn>
                <a:cxn ang="0">
                  <a:pos x="20" y="42"/>
                </a:cxn>
                <a:cxn ang="0">
                  <a:pos x="25" y="41"/>
                </a:cxn>
                <a:cxn ang="0">
                  <a:pos x="30" y="38"/>
                </a:cxn>
                <a:cxn ang="0">
                  <a:pos x="30" y="32"/>
                </a:cxn>
                <a:cxn ang="0">
                  <a:pos x="20" y="32"/>
                </a:cxn>
              </a:cxnLst>
              <a:rect l="0" t="0" r="r" b="b"/>
              <a:pathLst>
                <a:path w="38" h="51">
                  <a:moveTo>
                    <a:pt x="20" y="3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6" y="45"/>
                    <a:pt x="34" y="47"/>
                    <a:pt x="30" y="48"/>
                  </a:cubicBezTo>
                  <a:cubicBezTo>
                    <a:pt x="27" y="50"/>
                    <a:pt x="24" y="51"/>
                    <a:pt x="21" y="51"/>
                  </a:cubicBezTo>
                  <a:cubicBezTo>
                    <a:pt x="17" y="51"/>
                    <a:pt x="13" y="50"/>
                    <a:pt x="10" y="48"/>
                  </a:cubicBezTo>
                  <a:cubicBezTo>
                    <a:pt x="7" y="46"/>
                    <a:pt x="5" y="43"/>
                    <a:pt x="3" y="39"/>
                  </a:cubicBezTo>
                  <a:cubicBezTo>
                    <a:pt x="1" y="35"/>
                    <a:pt x="0" y="31"/>
                    <a:pt x="0" y="25"/>
                  </a:cubicBezTo>
                  <a:cubicBezTo>
                    <a:pt x="0" y="20"/>
                    <a:pt x="1" y="15"/>
                    <a:pt x="3" y="12"/>
                  </a:cubicBezTo>
                  <a:cubicBezTo>
                    <a:pt x="5" y="8"/>
                    <a:pt x="7" y="5"/>
                    <a:pt x="10" y="3"/>
                  </a:cubicBezTo>
                  <a:cubicBezTo>
                    <a:pt x="13" y="1"/>
                    <a:pt x="16" y="0"/>
                    <a:pt x="20" y="0"/>
                  </a:cubicBezTo>
                  <a:cubicBezTo>
                    <a:pt x="25" y="0"/>
                    <a:pt x="29" y="2"/>
                    <a:pt x="32" y="4"/>
                  </a:cubicBezTo>
                  <a:cubicBezTo>
                    <a:pt x="35" y="6"/>
                    <a:pt x="36" y="10"/>
                    <a:pt x="37" y="1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4"/>
                    <a:pt x="28" y="12"/>
                    <a:pt x="26" y="11"/>
                  </a:cubicBezTo>
                  <a:cubicBezTo>
                    <a:pt x="24" y="9"/>
                    <a:pt x="22" y="9"/>
                    <a:pt x="20" y="9"/>
                  </a:cubicBezTo>
                  <a:cubicBezTo>
                    <a:pt x="17" y="9"/>
                    <a:pt x="14" y="10"/>
                    <a:pt x="12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5"/>
                    <a:pt x="12" y="38"/>
                  </a:cubicBezTo>
                  <a:cubicBezTo>
                    <a:pt x="14" y="41"/>
                    <a:pt x="17" y="42"/>
                    <a:pt x="20" y="42"/>
                  </a:cubicBezTo>
                  <a:cubicBezTo>
                    <a:pt x="22" y="42"/>
                    <a:pt x="23" y="42"/>
                    <a:pt x="25" y="41"/>
                  </a:cubicBezTo>
                  <a:cubicBezTo>
                    <a:pt x="27" y="40"/>
                    <a:pt x="28" y="39"/>
                    <a:pt x="30" y="38"/>
                  </a:cubicBezTo>
                  <a:cubicBezTo>
                    <a:pt x="30" y="32"/>
                    <a:pt x="30" y="32"/>
                    <a:pt x="30" y="32"/>
                  </a:cubicBez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3" name="Groupe 88"/>
          <p:cNvGrpSpPr/>
          <p:nvPr/>
        </p:nvGrpSpPr>
        <p:grpSpPr>
          <a:xfrm>
            <a:off x="3108562" y="2519166"/>
            <a:ext cx="397332" cy="172058"/>
            <a:chOff x="7301772" y="3187359"/>
            <a:chExt cx="803194" cy="347810"/>
          </a:xfrm>
          <a:solidFill>
            <a:srgbClr val="000000"/>
          </a:solidFill>
        </p:grpSpPr>
        <p:grpSp>
          <p:nvGrpSpPr>
            <p:cNvPr id="74" name="Group 112"/>
            <p:cNvGrpSpPr>
              <a:grpSpLocks noChangeAspect="1"/>
            </p:cNvGrpSpPr>
            <p:nvPr/>
          </p:nvGrpSpPr>
          <p:grpSpPr bwMode="auto">
            <a:xfrm>
              <a:off x="7301772" y="3330667"/>
              <a:ext cx="226932" cy="204501"/>
              <a:chOff x="-4507" y="4968"/>
              <a:chExt cx="3460" cy="3118"/>
            </a:xfrm>
            <a:grpFill/>
          </p:grpSpPr>
          <p:sp>
            <p:nvSpPr>
              <p:cNvPr id="81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2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roup 112"/>
            <p:cNvGrpSpPr>
              <a:grpSpLocks noChangeAspect="1"/>
            </p:cNvGrpSpPr>
            <p:nvPr/>
          </p:nvGrpSpPr>
          <p:grpSpPr bwMode="auto">
            <a:xfrm>
              <a:off x="7524328" y="3187359"/>
              <a:ext cx="385960" cy="347810"/>
              <a:chOff x="-4507" y="4968"/>
              <a:chExt cx="3460" cy="3118"/>
            </a:xfrm>
            <a:grpFill/>
          </p:grpSpPr>
          <p:sp>
            <p:nvSpPr>
              <p:cNvPr id="79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0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76" name="Group 112"/>
            <p:cNvGrpSpPr>
              <a:grpSpLocks noChangeAspect="1"/>
            </p:cNvGrpSpPr>
            <p:nvPr/>
          </p:nvGrpSpPr>
          <p:grpSpPr bwMode="auto">
            <a:xfrm>
              <a:off x="7878034" y="3330667"/>
              <a:ext cx="226932" cy="204501"/>
              <a:chOff x="-4507" y="4968"/>
              <a:chExt cx="3460" cy="3118"/>
            </a:xfrm>
            <a:grpFill/>
          </p:grpSpPr>
          <p:sp>
            <p:nvSpPr>
              <p:cNvPr id="77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8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3" name="Groupe 149"/>
          <p:cNvGrpSpPr/>
          <p:nvPr/>
        </p:nvGrpSpPr>
        <p:grpSpPr>
          <a:xfrm>
            <a:off x="3018188" y="2757246"/>
            <a:ext cx="464924" cy="251344"/>
            <a:chOff x="161922" y="3083620"/>
            <a:chExt cx="717118" cy="387683"/>
          </a:xfrm>
        </p:grpSpPr>
        <p:grpSp>
          <p:nvGrpSpPr>
            <p:cNvPr id="84" name="Group 136"/>
            <p:cNvGrpSpPr>
              <a:grpSpLocks noChangeAspect="1"/>
            </p:cNvGrpSpPr>
            <p:nvPr/>
          </p:nvGrpSpPr>
          <p:grpSpPr bwMode="auto">
            <a:xfrm>
              <a:off x="243595" y="3083620"/>
              <a:ext cx="472412" cy="387683"/>
              <a:chOff x="-4918" y="0"/>
              <a:chExt cx="4650" cy="3816"/>
            </a:xfrm>
            <a:solidFill>
              <a:schemeClr val="bg1"/>
            </a:solidFill>
          </p:grpSpPr>
          <p:sp>
            <p:nvSpPr>
              <p:cNvPr id="87" name="Freeform 137"/>
              <p:cNvSpPr>
                <a:spLocks noEditPoints="1"/>
              </p:cNvSpPr>
              <p:nvPr/>
            </p:nvSpPr>
            <p:spPr bwMode="auto">
              <a:xfrm>
                <a:off x="-4402" y="0"/>
                <a:ext cx="3618" cy="2474"/>
              </a:xfrm>
              <a:custGeom>
                <a:avLst/>
                <a:gdLst/>
                <a:ahLst/>
                <a:cxnLst>
                  <a:cxn ang="0">
                    <a:pos x="12" y="2456"/>
                  </a:cxn>
                  <a:cxn ang="0">
                    <a:pos x="14" y="2464"/>
                  </a:cxn>
                  <a:cxn ang="0">
                    <a:pos x="32" y="2474"/>
                  </a:cxn>
                  <a:cxn ang="0">
                    <a:pos x="40" y="2474"/>
                  </a:cxn>
                  <a:cxn ang="0">
                    <a:pos x="50" y="2474"/>
                  </a:cxn>
                  <a:cxn ang="0">
                    <a:pos x="3570" y="2474"/>
                  </a:cxn>
                  <a:cxn ang="0">
                    <a:pos x="3578" y="2474"/>
                  </a:cxn>
                  <a:cxn ang="0">
                    <a:pos x="3588" y="2474"/>
                  </a:cxn>
                  <a:cxn ang="0">
                    <a:pos x="3602" y="2464"/>
                  </a:cxn>
                  <a:cxn ang="0">
                    <a:pos x="3610" y="2456"/>
                  </a:cxn>
                  <a:cxn ang="0">
                    <a:pos x="3618" y="2450"/>
                  </a:cxn>
                  <a:cxn ang="0">
                    <a:pos x="3618" y="2442"/>
                  </a:cxn>
                  <a:cxn ang="0">
                    <a:pos x="3618" y="2436"/>
                  </a:cxn>
                  <a:cxn ang="0">
                    <a:pos x="3618" y="42"/>
                  </a:cxn>
                  <a:cxn ang="0">
                    <a:pos x="3618" y="32"/>
                  </a:cxn>
                  <a:cxn ang="0">
                    <a:pos x="3618" y="24"/>
                  </a:cxn>
                  <a:cxn ang="0">
                    <a:pos x="3610" y="18"/>
                  </a:cxn>
                  <a:cxn ang="0">
                    <a:pos x="3602" y="10"/>
                  </a:cxn>
                  <a:cxn ang="0">
                    <a:pos x="3588" y="2"/>
                  </a:cxn>
                  <a:cxn ang="0">
                    <a:pos x="3578" y="0"/>
                  </a:cxn>
                  <a:cxn ang="0">
                    <a:pos x="3570" y="0"/>
                  </a:cxn>
                  <a:cxn ang="0">
                    <a:pos x="50" y="0"/>
                  </a:cxn>
                  <a:cxn ang="0">
                    <a:pos x="40" y="0"/>
                  </a:cxn>
                  <a:cxn ang="0">
                    <a:pos x="32" y="2"/>
                  </a:cxn>
                  <a:cxn ang="0">
                    <a:pos x="14" y="10"/>
                  </a:cxn>
                  <a:cxn ang="0">
                    <a:pos x="12" y="18"/>
                  </a:cxn>
                  <a:cxn ang="0">
                    <a:pos x="4" y="24"/>
                  </a:cxn>
                  <a:cxn ang="0">
                    <a:pos x="0" y="32"/>
                  </a:cxn>
                  <a:cxn ang="0">
                    <a:pos x="0" y="42"/>
                  </a:cxn>
                  <a:cxn ang="0">
                    <a:pos x="0" y="2436"/>
                  </a:cxn>
                  <a:cxn ang="0">
                    <a:pos x="0" y="2442"/>
                  </a:cxn>
                  <a:cxn ang="0">
                    <a:pos x="4" y="2450"/>
                  </a:cxn>
                  <a:cxn ang="0">
                    <a:pos x="12" y="2456"/>
                  </a:cxn>
                  <a:cxn ang="0">
                    <a:pos x="186" y="2240"/>
                  </a:cxn>
                  <a:cxn ang="0">
                    <a:pos x="186" y="234"/>
                  </a:cxn>
                  <a:cxn ang="0">
                    <a:pos x="186" y="226"/>
                  </a:cxn>
                  <a:cxn ang="0">
                    <a:pos x="188" y="218"/>
                  </a:cxn>
                  <a:cxn ang="0">
                    <a:pos x="200" y="208"/>
                  </a:cxn>
                  <a:cxn ang="0">
                    <a:pos x="214" y="204"/>
                  </a:cxn>
                  <a:cxn ang="0">
                    <a:pos x="232" y="200"/>
                  </a:cxn>
                  <a:cxn ang="0">
                    <a:pos x="3376" y="200"/>
                  </a:cxn>
                  <a:cxn ang="0">
                    <a:pos x="3394" y="204"/>
                  </a:cxn>
                  <a:cxn ang="0">
                    <a:pos x="3408" y="208"/>
                  </a:cxn>
                  <a:cxn ang="0">
                    <a:pos x="3414" y="218"/>
                  </a:cxn>
                  <a:cxn ang="0">
                    <a:pos x="3418" y="226"/>
                  </a:cxn>
                  <a:cxn ang="0">
                    <a:pos x="3418" y="234"/>
                  </a:cxn>
                  <a:cxn ang="0">
                    <a:pos x="3418" y="2240"/>
                  </a:cxn>
                  <a:cxn ang="0">
                    <a:pos x="3418" y="2248"/>
                  </a:cxn>
                  <a:cxn ang="0">
                    <a:pos x="3414" y="2256"/>
                  </a:cxn>
                  <a:cxn ang="0">
                    <a:pos x="3408" y="2266"/>
                  </a:cxn>
                  <a:cxn ang="0">
                    <a:pos x="3394" y="2274"/>
                  </a:cxn>
                  <a:cxn ang="0">
                    <a:pos x="3376" y="2274"/>
                  </a:cxn>
                  <a:cxn ang="0">
                    <a:pos x="232" y="2274"/>
                  </a:cxn>
                  <a:cxn ang="0">
                    <a:pos x="214" y="2274"/>
                  </a:cxn>
                  <a:cxn ang="0">
                    <a:pos x="200" y="2266"/>
                  </a:cxn>
                  <a:cxn ang="0">
                    <a:pos x="188" y="2256"/>
                  </a:cxn>
                  <a:cxn ang="0">
                    <a:pos x="186" y="2248"/>
                  </a:cxn>
                  <a:cxn ang="0">
                    <a:pos x="186" y="2240"/>
                  </a:cxn>
                </a:cxnLst>
                <a:rect l="0" t="0" r="r" b="b"/>
                <a:pathLst>
                  <a:path w="3618" h="2474">
                    <a:moveTo>
                      <a:pt x="12" y="2456"/>
                    </a:moveTo>
                    <a:lnTo>
                      <a:pt x="14" y="2464"/>
                    </a:lnTo>
                    <a:lnTo>
                      <a:pt x="32" y="2474"/>
                    </a:lnTo>
                    <a:lnTo>
                      <a:pt x="40" y="2474"/>
                    </a:lnTo>
                    <a:lnTo>
                      <a:pt x="50" y="2474"/>
                    </a:lnTo>
                    <a:lnTo>
                      <a:pt x="3570" y="2474"/>
                    </a:lnTo>
                    <a:lnTo>
                      <a:pt x="3578" y="2474"/>
                    </a:lnTo>
                    <a:lnTo>
                      <a:pt x="3588" y="2474"/>
                    </a:lnTo>
                    <a:lnTo>
                      <a:pt x="3602" y="2464"/>
                    </a:lnTo>
                    <a:lnTo>
                      <a:pt x="3610" y="2456"/>
                    </a:lnTo>
                    <a:lnTo>
                      <a:pt x="3618" y="2450"/>
                    </a:lnTo>
                    <a:lnTo>
                      <a:pt x="3618" y="2442"/>
                    </a:lnTo>
                    <a:lnTo>
                      <a:pt x="3618" y="2436"/>
                    </a:lnTo>
                    <a:lnTo>
                      <a:pt x="3618" y="42"/>
                    </a:lnTo>
                    <a:lnTo>
                      <a:pt x="3618" y="32"/>
                    </a:lnTo>
                    <a:lnTo>
                      <a:pt x="3618" y="24"/>
                    </a:lnTo>
                    <a:lnTo>
                      <a:pt x="3610" y="18"/>
                    </a:lnTo>
                    <a:lnTo>
                      <a:pt x="3602" y="10"/>
                    </a:lnTo>
                    <a:lnTo>
                      <a:pt x="3588" y="2"/>
                    </a:lnTo>
                    <a:lnTo>
                      <a:pt x="3578" y="0"/>
                    </a:lnTo>
                    <a:lnTo>
                      <a:pt x="3570" y="0"/>
                    </a:lnTo>
                    <a:lnTo>
                      <a:pt x="50" y="0"/>
                    </a:lnTo>
                    <a:lnTo>
                      <a:pt x="40" y="0"/>
                    </a:lnTo>
                    <a:lnTo>
                      <a:pt x="32" y="2"/>
                    </a:lnTo>
                    <a:lnTo>
                      <a:pt x="14" y="10"/>
                    </a:lnTo>
                    <a:lnTo>
                      <a:pt x="12" y="18"/>
                    </a:lnTo>
                    <a:lnTo>
                      <a:pt x="4" y="24"/>
                    </a:lnTo>
                    <a:lnTo>
                      <a:pt x="0" y="32"/>
                    </a:lnTo>
                    <a:lnTo>
                      <a:pt x="0" y="42"/>
                    </a:lnTo>
                    <a:lnTo>
                      <a:pt x="0" y="2436"/>
                    </a:lnTo>
                    <a:lnTo>
                      <a:pt x="0" y="2442"/>
                    </a:lnTo>
                    <a:lnTo>
                      <a:pt x="4" y="2450"/>
                    </a:lnTo>
                    <a:lnTo>
                      <a:pt x="12" y="2456"/>
                    </a:lnTo>
                    <a:close/>
                    <a:moveTo>
                      <a:pt x="186" y="2240"/>
                    </a:moveTo>
                    <a:lnTo>
                      <a:pt x="186" y="234"/>
                    </a:lnTo>
                    <a:lnTo>
                      <a:pt x="186" y="226"/>
                    </a:lnTo>
                    <a:lnTo>
                      <a:pt x="188" y="218"/>
                    </a:lnTo>
                    <a:lnTo>
                      <a:pt x="200" y="208"/>
                    </a:lnTo>
                    <a:lnTo>
                      <a:pt x="214" y="204"/>
                    </a:lnTo>
                    <a:lnTo>
                      <a:pt x="232" y="200"/>
                    </a:lnTo>
                    <a:lnTo>
                      <a:pt x="3376" y="200"/>
                    </a:lnTo>
                    <a:lnTo>
                      <a:pt x="3394" y="204"/>
                    </a:lnTo>
                    <a:lnTo>
                      <a:pt x="3408" y="208"/>
                    </a:lnTo>
                    <a:lnTo>
                      <a:pt x="3414" y="218"/>
                    </a:lnTo>
                    <a:lnTo>
                      <a:pt x="3418" y="226"/>
                    </a:lnTo>
                    <a:lnTo>
                      <a:pt x="3418" y="234"/>
                    </a:lnTo>
                    <a:lnTo>
                      <a:pt x="3418" y="2240"/>
                    </a:lnTo>
                    <a:lnTo>
                      <a:pt x="3418" y="2248"/>
                    </a:lnTo>
                    <a:lnTo>
                      <a:pt x="3414" y="2256"/>
                    </a:lnTo>
                    <a:lnTo>
                      <a:pt x="3408" y="2266"/>
                    </a:lnTo>
                    <a:lnTo>
                      <a:pt x="3394" y="2274"/>
                    </a:lnTo>
                    <a:lnTo>
                      <a:pt x="3376" y="2274"/>
                    </a:lnTo>
                    <a:lnTo>
                      <a:pt x="232" y="2274"/>
                    </a:lnTo>
                    <a:lnTo>
                      <a:pt x="214" y="2274"/>
                    </a:lnTo>
                    <a:lnTo>
                      <a:pt x="200" y="2266"/>
                    </a:lnTo>
                    <a:lnTo>
                      <a:pt x="188" y="2256"/>
                    </a:lnTo>
                    <a:lnTo>
                      <a:pt x="186" y="2248"/>
                    </a:lnTo>
                    <a:lnTo>
                      <a:pt x="186" y="2240"/>
                    </a:lnTo>
                    <a:close/>
                  </a:path>
                </a:pathLst>
              </a:custGeom>
              <a:grpFill/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8" name="Freeform 138"/>
              <p:cNvSpPr>
                <a:spLocks noEditPoints="1"/>
              </p:cNvSpPr>
              <p:nvPr/>
            </p:nvSpPr>
            <p:spPr bwMode="auto">
              <a:xfrm>
                <a:off x="-4918" y="2618"/>
                <a:ext cx="4650" cy="1198"/>
              </a:xfrm>
              <a:custGeom>
                <a:avLst/>
                <a:gdLst/>
                <a:ahLst/>
                <a:cxnLst>
                  <a:cxn ang="0">
                    <a:pos x="4196" y="0"/>
                  </a:cxn>
                  <a:cxn ang="0">
                    <a:pos x="450" y="0"/>
                  </a:cxn>
                  <a:cxn ang="0">
                    <a:pos x="0" y="992"/>
                  </a:cxn>
                  <a:cxn ang="0">
                    <a:pos x="64" y="1198"/>
                  </a:cxn>
                  <a:cxn ang="0">
                    <a:pos x="4584" y="1194"/>
                  </a:cxn>
                  <a:cxn ang="0">
                    <a:pos x="4650" y="992"/>
                  </a:cxn>
                  <a:cxn ang="0">
                    <a:pos x="4196" y="0"/>
                  </a:cxn>
                  <a:cxn ang="0">
                    <a:pos x="1872" y="662"/>
                  </a:cxn>
                  <a:cxn ang="0">
                    <a:pos x="1992" y="288"/>
                  </a:cxn>
                  <a:cxn ang="0">
                    <a:pos x="2656" y="288"/>
                  </a:cxn>
                  <a:cxn ang="0">
                    <a:pos x="2782" y="662"/>
                  </a:cxn>
                  <a:cxn ang="0">
                    <a:pos x="1872" y="662"/>
                  </a:cxn>
                </a:cxnLst>
                <a:rect l="0" t="0" r="r" b="b"/>
                <a:pathLst>
                  <a:path w="4650" h="1198">
                    <a:moveTo>
                      <a:pt x="4196" y="0"/>
                    </a:moveTo>
                    <a:lnTo>
                      <a:pt x="450" y="0"/>
                    </a:lnTo>
                    <a:lnTo>
                      <a:pt x="0" y="992"/>
                    </a:lnTo>
                    <a:lnTo>
                      <a:pt x="64" y="1198"/>
                    </a:lnTo>
                    <a:lnTo>
                      <a:pt x="4584" y="1194"/>
                    </a:lnTo>
                    <a:lnTo>
                      <a:pt x="4650" y="992"/>
                    </a:lnTo>
                    <a:lnTo>
                      <a:pt x="4196" y="0"/>
                    </a:lnTo>
                    <a:close/>
                    <a:moveTo>
                      <a:pt x="1872" y="662"/>
                    </a:moveTo>
                    <a:lnTo>
                      <a:pt x="1992" y="288"/>
                    </a:lnTo>
                    <a:lnTo>
                      <a:pt x="2656" y="288"/>
                    </a:lnTo>
                    <a:lnTo>
                      <a:pt x="2782" y="662"/>
                    </a:lnTo>
                    <a:lnTo>
                      <a:pt x="1872" y="662"/>
                    </a:lnTo>
                    <a:close/>
                  </a:path>
                </a:pathLst>
              </a:custGeom>
              <a:grpFill/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85" name="Freeform 204"/>
            <p:cNvSpPr>
              <a:spLocks noChangeAspect="1" noEditPoints="1"/>
            </p:cNvSpPr>
            <p:nvPr/>
          </p:nvSpPr>
          <p:spPr bwMode="auto">
            <a:xfrm>
              <a:off x="161922" y="3174495"/>
              <a:ext cx="108150" cy="184108"/>
            </a:xfrm>
            <a:custGeom>
              <a:avLst/>
              <a:gdLst/>
              <a:ahLst/>
              <a:cxnLst>
                <a:cxn ang="0">
                  <a:pos x="206" y="2"/>
                </a:cxn>
                <a:cxn ang="0">
                  <a:pos x="120" y="32"/>
                </a:cxn>
                <a:cxn ang="0">
                  <a:pos x="52" y="98"/>
                </a:cxn>
                <a:cxn ang="0">
                  <a:pos x="10" y="190"/>
                </a:cxn>
                <a:cxn ang="0">
                  <a:pos x="0" y="3356"/>
                </a:cxn>
                <a:cxn ang="0">
                  <a:pos x="10" y="3436"/>
                </a:cxn>
                <a:cxn ang="0">
                  <a:pos x="52" y="3528"/>
                </a:cxn>
                <a:cxn ang="0">
                  <a:pos x="120" y="3594"/>
                </a:cxn>
                <a:cxn ang="0">
                  <a:pos x="206" y="3626"/>
                </a:cxn>
                <a:cxn ang="0">
                  <a:pos x="1924" y="3626"/>
                </a:cxn>
                <a:cxn ang="0">
                  <a:pos x="2010" y="3594"/>
                </a:cxn>
                <a:cxn ang="0">
                  <a:pos x="2078" y="3528"/>
                </a:cxn>
                <a:cxn ang="0">
                  <a:pos x="2120" y="3436"/>
                </a:cxn>
                <a:cxn ang="0">
                  <a:pos x="2130" y="270"/>
                </a:cxn>
                <a:cxn ang="0">
                  <a:pos x="2120" y="190"/>
                </a:cxn>
                <a:cxn ang="0">
                  <a:pos x="2078" y="98"/>
                </a:cxn>
                <a:cxn ang="0">
                  <a:pos x="2010" y="32"/>
                </a:cxn>
                <a:cxn ang="0">
                  <a:pos x="1924" y="2"/>
                </a:cxn>
                <a:cxn ang="0">
                  <a:pos x="314" y="2802"/>
                </a:cxn>
                <a:cxn ang="0">
                  <a:pos x="240" y="2772"/>
                </a:cxn>
                <a:cxn ang="0">
                  <a:pos x="206" y="2698"/>
                </a:cxn>
                <a:cxn ang="0">
                  <a:pos x="206" y="556"/>
                </a:cxn>
                <a:cxn ang="0">
                  <a:pos x="216" y="512"/>
                </a:cxn>
                <a:cxn ang="0">
                  <a:pos x="274" y="456"/>
                </a:cxn>
                <a:cxn ang="0">
                  <a:pos x="316" y="448"/>
                </a:cxn>
                <a:cxn ang="0">
                  <a:pos x="1816" y="448"/>
                </a:cxn>
                <a:cxn ang="0">
                  <a:pos x="1892" y="480"/>
                </a:cxn>
                <a:cxn ang="0">
                  <a:pos x="1926" y="556"/>
                </a:cxn>
                <a:cxn ang="0">
                  <a:pos x="1916" y="2736"/>
                </a:cxn>
                <a:cxn ang="0">
                  <a:pos x="1858" y="2794"/>
                </a:cxn>
                <a:cxn ang="0">
                  <a:pos x="688" y="128"/>
                </a:cxn>
                <a:cxn ang="0">
                  <a:pos x="1474" y="136"/>
                </a:cxn>
                <a:cxn ang="0">
                  <a:pos x="1518" y="178"/>
                </a:cxn>
                <a:cxn ang="0">
                  <a:pos x="1524" y="226"/>
                </a:cxn>
                <a:cxn ang="0">
                  <a:pos x="1488" y="278"/>
                </a:cxn>
                <a:cxn ang="0">
                  <a:pos x="688" y="292"/>
                </a:cxn>
                <a:cxn ang="0">
                  <a:pos x="642" y="278"/>
                </a:cxn>
                <a:cxn ang="0">
                  <a:pos x="608" y="226"/>
                </a:cxn>
                <a:cxn ang="0">
                  <a:pos x="612" y="178"/>
                </a:cxn>
                <a:cxn ang="0">
                  <a:pos x="656" y="136"/>
                </a:cxn>
                <a:cxn ang="0">
                  <a:pos x="1240" y="3212"/>
                </a:cxn>
                <a:cxn ang="0">
                  <a:pos x="1218" y="3274"/>
                </a:cxn>
                <a:cxn ang="0">
                  <a:pos x="1176" y="3326"/>
                </a:cxn>
                <a:cxn ang="0">
                  <a:pos x="1118" y="3356"/>
                </a:cxn>
                <a:cxn ang="0">
                  <a:pos x="1048" y="3364"/>
                </a:cxn>
                <a:cxn ang="0">
                  <a:pos x="982" y="3344"/>
                </a:cxn>
                <a:cxn ang="0">
                  <a:pos x="932" y="3302"/>
                </a:cxn>
                <a:cxn ang="0">
                  <a:pos x="898" y="3246"/>
                </a:cxn>
                <a:cxn ang="0">
                  <a:pos x="892" y="3176"/>
                </a:cxn>
                <a:cxn ang="0">
                  <a:pos x="912" y="3114"/>
                </a:cxn>
                <a:cxn ang="0">
                  <a:pos x="954" y="3064"/>
                </a:cxn>
                <a:cxn ang="0">
                  <a:pos x="1014" y="3032"/>
                </a:cxn>
                <a:cxn ang="0">
                  <a:pos x="1082" y="3026"/>
                </a:cxn>
                <a:cxn ang="0">
                  <a:pos x="1150" y="3046"/>
                </a:cxn>
                <a:cxn ang="0">
                  <a:pos x="1200" y="3086"/>
                </a:cxn>
                <a:cxn ang="0">
                  <a:pos x="1232" y="3144"/>
                </a:cxn>
                <a:cxn ang="0">
                  <a:pos x="1240" y="3212"/>
                </a:cxn>
              </a:cxnLst>
              <a:rect l="0" t="0" r="r" b="b"/>
              <a:pathLst>
                <a:path w="2130" h="3626">
                  <a:moveTo>
                    <a:pt x="1900" y="0"/>
                  </a:moveTo>
                  <a:lnTo>
                    <a:pt x="230" y="0"/>
                  </a:lnTo>
                  <a:lnTo>
                    <a:pt x="230" y="0"/>
                  </a:lnTo>
                  <a:lnTo>
                    <a:pt x="206" y="2"/>
                  </a:lnTo>
                  <a:lnTo>
                    <a:pt x="184" y="6"/>
                  </a:lnTo>
                  <a:lnTo>
                    <a:pt x="162" y="12"/>
                  </a:lnTo>
                  <a:lnTo>
                    <a:pt x="140" y="20"/>
                  </a:lnTo>
                  <a:lnTo>
                    <a:pt x="120" y="32"/>
                  </a:lnTo>
                  <a:lnTo>
                    <a:pt x="102" y="46"/>
                  </a:lnTo>
                  <a:lnTo>
                    <a:pt x="84" y="62"/>
                  </a:lnTo>
                  <a:lnTo>
                    <a:pt x="68" y="78"/>
                  </a:lnTo>
                  <a:lnTo>
                    <a:pt x="52" y="98"/>
                  </a:lnTo>
                  <a:lnTo>
                    <a:pt x="40" y="118"/>
                  </a:lnTo>
                  <a:lnTo>
                    <a:pt x="28" y="142"/>
                  </a:lnTo>
                  <a:lnTo>
                    <a:pt x="18" y="164"/>
                  </a:lnTo>
                  <a:lnTo>
                    <a:pt x="10" y="190"/>
                  </a:lnTo>
                  <a:lnTo>
                    <a:pt x="4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0" y="3356"/>
                  </a:lnTo>
                  <a:lnTo>
                    <a:pt x="0" y="3356"/>
                  </a:lnTo>
                  <a:lnTo>
                    <a:pt x="2" y="3384"/>
                  </a:lnTo>
                  <a:lnTo>
                    <a:pt x="4" y="3410"/>
                  </a:lnTo>
                  <a:lnTo>
                    <a:pt x="10" y="3436"/>
                  </a:lnTo>
                  <a:lnTo>
                    <a:pt x="18" y="3462"/>
                  </a:lnTo>
                  <a:lnTo>
                    <a:pt x="28" y="3486"/>
                  </a:lnTo>
                  <a:lnTo>
                    <a:pt x="40" y="3508"/>
                  </a:lnTo>
                  <a:lnTo>
                    <a:pt x="52" y="3528"/>
                  </a:lnTo>
                  <a:lnTo>
                    <a:pt x="68" y="3548"/>
                  </a:lnTo>
                  <a:lnTo>
                    <a:pt x="84" y="3564"/>
                  </a:lnTo>
                  <a:lnTo>
                    <a:pt x="102" y="3580"/>
                  </a:lnTo>
                  <a:lnTo>
                    <a:pt x="120" y="3594"/>
                  </a:lnTo>
                  <a:lnTo>
                    <a:pt x="140" y="3606"/>
                  </a:lnTo>
                  <a:lnTo>
                    <a:pt x="162" y="3614"/>
                  </a:lnTo>
                  <a:lnTo>
                    <a:pt x="184" y="3622"/>
                  </a:lnTo>
                  <a:lnTo>
                    <a:pt x="206" y="3626"/>
                  </a:lnTo>
                  <a:lnTo>
                    <a:pt x="230" y="3626"/>
                  </a:lnTo>
                  <a:lnTo>
                    <a:pt x="1900" y="3626"/>
                  </a:lnTo>
                  <a:lnTo>
                    <a:pt x="1900" y="3626"/>
                  </a:lnTo>
                  <a:lnTo>
                    <a:pt x="1924" y="3626"/>
                  </a:lnTo>
                  <a:lnTo>
                    <a:pt x="1948" y="3622"/>
                  </a:lnTo>
                  <a:lnTo>
                    <a:pt x="1970" y="3614"/>
                  </a:lnTo>
                  <a:lnTo>
                    <a:pt x="1990" y="3606"/>
                  </a:lnTo>
                  <a:lnTo>
                    <a:pt x="2010" y="3594"/>
                  </a:lnTo>
                  <a:lnTo>
                    <a:pt x="2030" y="3580"/>
                  </a:lnTo>
                  <a:lnTo>
                    <a:pt x="2048" y="3564"/>
                  </a:lnTo>
                  <a:lnTo>
                    <a:pt x="2064" y="3548"/>
                  </a:lnTo>
                  <a:lnTo>
                    <a:pt x="2078" y="3528"/>
                  </a:lnTo>
                  <a:lnTo>
                    <a:pt x="2092" y="3508"/>
                  </a:lnTo>
                  <a:lnTo>
                    <a:pt x="2104" y="3486"/>
                  </a:lnTo>
                  <a:lnTo>
                    <a:pt x="2112" y="3462"/>
                  </a:lnTo>
                  <a:lnTo>
                    <a:pt x="2120" y="3436"/>
                  </a:lnTo>
                  <a:lnTo>
                    <a:pt x="2126" y="3410"/>
                  </a:lnTo>
                  <a:lnTo>
                    <a:pt x="2130" y="3384"/>
                  </a:lnTo>
                  <a:lnTo>
                    <a:pt x="2130" y="3356"/>
                  </a:lnTo>
                  <a:lnTo>
                    <a:pt x="2130" y="270"/>
                  </a:lnTo>
                  <a:lnTo>
                    <a:pt x="2130" y="270"/>
                  </a:lnTo>
                  <a:lnTo>
                    <a:pt x="2130" y="242"/>
                  </a:lnTo>
                  <a:lnTo>
                    <a:pt x="2126" y="216"/>
                  </a:lnTo>
                  <a:lnTo>
                    <a:pt x="2120" y="190"/>
                  </a:lnTo>
                  <a:lnTo>
                    <a:pt x="2112" y="164"/>
                  </a:lnTo>
                  <a:lnTo>
                    <a:pt x="2104" y="142"/>
                  </a:lnTo>
                  <a:lnTo>
                    <a:pt x="2092" y="118"/>
                  </a:lnTo>
                  <a:lnTo>
                    <a:pt x="2078" y="98"/>
                  </a:lnTo>
                  <a:lnTo>
                    <a:pt x="2064" y="78"/>
                  </a:lnTo>
                  <a:lnTo>
                    <a:pt x="2048" y="62"/>
                  </a:lnTo>
                  <a:lnTo>
                    <a:pt x="2030" y="46"/>
                  </a:lnTo>
                  <a:lnTo>
                    <a:pt x="2010" y="32"/>
                  </a:lnTo>
                  <a:lnTo>
                    <a:pt x="1990" y="20"/>
                  </a:lnTo>
                  <a:lnTo>
                    <a:pt x="1970" y="12"/>
                  </a:lnTo>
                  <a:lnTo>
                    <a:pt x="1948" y="6"/>
                  </a:lnTo>
                  <a:lnTo>
                    <a:pt x="1924" y="2"/>
                  </a:lnTo>
                  <a:lnTo>
                    <a:pt x="1900" y="0"/>
                  </a:lnTo>
                  <a:lnTo>
                    <a:pt x="1900" y="0"/>
                  </a:lnTo>
                  <a:close/>
                  <a:moveTo>
                    <a:pt x="314" y="2802"/>
                  </a:moveTo>
                  <a:lnTo>
                    <a:pt x="314" y="2802"/>
                  </a:lnTo>
                  <a:lnTo>
                    <a:pt x="294" y="2800"/>
                  </a:lnTo>
                  <a:lnTo>
                    <a:pt x="274" y="2794"/>
                  </a:lnTo>
                  <a:lnTo>
                    <a:pt x="256" y="2784"/>
                  </a:lnTo>
                  <a:lnTo>
                    <a:pt x="240" y="2772"/>
                  </a:lnTo>
                  <a:lnTo>
                    <a:pt x="226" y="2756"/>
                  </a:lnTo>
                  <a:lnTo>
                    <a:pt x="216" y="2738"/>
                  </a:lnTo>
                  <a:lnTo>
                    <a:pt x="210" y="2718"/>
                  </a:lnTo>
                  <a:lnTo>
                    <a:pt x="206" y="2698"/>
                  </a:lnTo>
                  <a:lnTo>
                    <a:pt x="206" y="2698"/>
                  </a:lnTo>
                  <a:lnTo>
                    <a:pt x="206" y="2694"/>
                  </a:lnTo>
                  <a:lnTo>
                    <a:pt x="206" y="556"/>
                  </a:lnTo>
                  <a:lnTo>
                    <a:pt x="206" y="556"/>
                  </a:lnTo>
                  <a:lnTo>
                    <a:pt x="206" y="554"/>
                  </a:lnTo>
                  <a:lnTo>
                    <a:pt x="206" y="554"/>
                  </a:lnTo>
                  <a:lnTo>
                    <a:pt x="210" y="532"/>
                  </a:lnTo>
                  <a:lnTo>
                    <a:pt x="216" y="512"/>
                  </a:lnTo>
                  <a:lnTo>
                    <a:pt x="226" y="494"/>
                  </a:lnTo>
                  <a:lnTo>
                    <a:pt x="240" y="478"/>
                  </a:lnTo>
                  <a:lnTo>
                    <a:pt x="256" y="466"/>
                  </a:lnTo>
                  <a:lnTo>
                    <a:pt x="274" y="456"/>
                  </a:lnTo>
                  <a:lnTo>
                    <a:pt x="294" y="450"/>
                  </a:lnTo>
                  <a:lnTo>
                    <a:pt x="316" y="448"/>
                  </a:lnTo>
                  <a:lnTo>
                    <a:pt x="316" y="448"/>
                  </a:lnTo>
                  <a:lnTo>
                    <a:pt x="3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38" y="450"/>
                  </a:lnTo>
                  <a:lnTo>
                    <a:pt x="1858" y="456"/>
                  </a:lnTo>
                  <a:lnTo>
                    <a:pt x="1876" y="466"/>
                  </a:lnTo>
                  <a:lnTo>
                    <a:pt x="1892" y="480"/>
                  </a:lnTo>
                  <a:lnTo>
                    <a:pt x="1906" y="496"/>
                  </a:lnTo>
                  <a:lnTo>
                    <a:pt x="1916" y="514"/>
                  </a:lnTo>
                  <a:lnTo>
                    <a:pt x="1922" y="534"/>
                  </a:lnTo>
                  <a:lnTo>
                    <a:pt x="1926" y="556"/>
                  </a:lnTo>
                  <a:lnTo>
                    <a:pt x="1926" y="2694"/>
                  </a:lnTo>
                  <a:lnTo>
                    <a:pt x="1926" y="2694"/>
                  </a:lnTo>
                  <a:lnTo>
                    <a:pt x="1922" y="2716"/>
                  </a:lnTo>
                  <a:lnTo>
                    <a:pt x="1916" y="2736"/>
                  </a:lnTo>
                  <a:lnTo>
                    <a:pt x="1906" y="2754"/>
                  </a:lnTo>
                  <a:lnTo>
                    <a:pt x="1894" y="2770"/>
                  </a:lnTo>
                  <a:lnTo>
                    <a:pt x="1878" y="2784"/>
                  </a:lnTo>
                  <a:lnTo>
                    <a:pt x="1858" y="2794"/>
                  </a:lnTo>
                  <a:lnTo>
                    <a:pt x="1838" y="2800"/>
                  </a:lnTo>
                  <a:lnTo>
                    <a:pt x="1816" y="2802"/>
                  </a:lnTo>
                  <a:lnTo>
                    <a:pt x="314" y="2802"/>
                  </a:lnTo>
                  <a:close/>
                  <a:moveTo>
                    <a:pt x="688" y="128"/>
                  </a:moveTo>
                  <a:lnTo>
                    <a:pt x="1444" y="128"/>
                  </a:lnTo>
                  <a:lnTo>
                    <a:pt x="1444" y="128"/>
                  </a:lnTo>
                  <a:lnTo>
                    <a:pt x="1460" y="130"/>
                  </a:lnTo>
                  <a:lnTo>
                    <a:pt x="1474" y="136"/>
                  </a:lnTo>
                  <a:lnTo>
                    <a:pt x="1488" y="142"/>
                  </a:lnTo>
                  <a:lnTo>
                    <a:pt x="1500" y="152"/>
                  </a:lnTo>
                  <a:lnTo>
                    <a:pt x="1510" y="164"/>
                  </a:lnTo>
                  <a:lnTo>
                    <a:pt x="1518" y="178"/>
                  </a:lnTo>
                  <a:lnTo>
                    <a:pt x="1524" y="194"/>
                  </a:lnTo>
                  <a:lnTo>
                    <a:pt x="1524" y="210"/>
                  </a:lnTo>
                  <a:lnTo>
                    <a:pt x="1524" y="210"/>
                  </a:lnTo>
                  <a:lnTo>
                    <a:pt x="1524" y="226"/>
                  </a:lnTo>
                  <a:lnTo>
                    <a:pt x="1518" y="242"/>
                  </a:lnTo>
                  <a:lnTo>
                    <a:pt x="1510" y="256"/>
                  </a:lnTo>
                  <a:lnTo>
                    <a:pt x="1500" y="268"/>
                  </a:lnTo>
                  <a:lnTo>
                    <a:pt x="1488" y="278"/>
                  </a:lnTo>
                  <a:lnTo>
                    <a:pt x="1474" y="286"/>
                  </a:lnTo>
                  <a:lnTo>
                    <a:pt x="1460" y="290"/>
                  </a:lnTo>
                  <a:lnTo>
                    <a:pt x="1444" y="292"/>
                  </a:lnTo>
                  <a:lnTo>
                    <a:pt x="688" y="292"/>
                  </a:lnTo>
                  <a:lnTo>
                    <a:pt x="688" y="292"/>
                  </a:lnTo>
                  <a:lnTo>
                    <a:pt x="672" y="290"/>
                  </a:lnTo>
                  <a:lnTo>
                    <a:pt x="656" y="286"/>
                  </a:lnTo>
                  <a:lnTo>
                    <a:pt x="642" y="278"/>
                  </a:lnTo>
                  <a:lnTo>
                    <a:pt x="630" y="268"/>
                  </a:lnTo>
                  <a:lnTo>
                    <a:pt x="620" y="256"/>
                  </a:lnTo>
                  <a:lnTo>
                    <a:pt x="612" y="242"/>
                  </a:lnTo>
                  <a:lnTo>
                    <a:pt x="608" y="226"/>
                  </a:lnTo>
                  <a:lnTo>
                    <a:pt x="606" y="210"/>
                  </a:lnTo>
                  <a:lnTo>
                    <a:pt x="606" y="210"/>
                  </a:lnTo>
                  <a:lnTo>
                    <a:pt x="608" y="194"/>
                  </a:lnTo>
                  <a:lnTo>
                    <a:pt x="612" y="178"/>
                  </a:lnTo>
                  <a:lnTo>
                    <a:pt x="620" y="164"/>
                  </a:lnTo>
                  <a:lnTo>
                    <a:pt x="630" y="152"/>
                  </a:lnTo>
                  <a:lnTo>
                    <a:pt x="642" y="142"/>
                  </a:lnTo>
                  <a:lnTo>
                    <a:pt x="656" y="136"/>
                  </a:lnTo>
                  <a:lnTo>
                    <a:pt x="672" y="130"/>
                  </a:lnTo>
                  <a:lnTo>
                    <a:pt x="688" y="128"/>
                  </a:lnTo>
                  <a:lnTo>
                    <a:pt x="688" y="128"/>
                  </a:lnTo>
                  <a:close/>
                  <a:moveTo>
                    <a:pt x="1240" y="3212"/>
                  </a:moveTo>
                  <a:lnTo>
                    <a:pt x="1236" y="3228"/>
                  </a:lnTo>
                  <a:lnTo>
                    <a:pt x="1232" y="3246"/>
                  </a:lnTo>
                  <a:lnTo>
                    <a:pt x="1226" y="3262"/>
                  </a:lnTo>
                  <a:lnTo>
                    <a:pt x="1218" y="3274"/>
                  </a:lnTo>
                  <a:lnTo>
                    <a:pt x="1212" y="3290"/>
                  </a:lnTo>
                  <a:lnTo>
                    <a:pt x="1200" y="3302"/>
                  </a:lnTo>
                  <a:lnTo>
                    <a:pt x="1188" y="3314"/>
                  </a:lnTo>
                  <a:lnTo>
                    <a:pt x="1176" y="3326"/>
                  </a:lnTo>
                  <a:lnTo>
                    <a:pt x="1164" y="3334"/>
                  </a:lnTo>
                  <a:lnTo>
                    <a:pt x="1150" y="3344"/>
                  </a:lnTo>
                  <a:lnTo>
                    <a:pt x="1134" y="3352"/>
                  </a:lnTo>
                  <a:lnTo>
                    <a:pt x="1118" y="3356"/>
                  </a:lnTo>
                  <a:lnTo>
                    <a:pt x="1100" y="3360"/>
                  </a:lnTo>
                  <a:lnTo>
                    <a:pt x="1082" y="3364"/>
                  </a:lnTo>
                  <a:lnTo>
                    <a:pt x="1066" y="3364"/>
                  </a:lnTo>
                  <a:lnTo>
                    <a:pt x="1048" y="3364"/>
                  </a:lnTo>
                  <a:lnTo>
                    <a:pt x="1030" y="3360"/>
                  </a:lnTo>
                  <a:lnTo>
                    <a:pt x="1014" y="3356"/>
                  </a:lnTo>
                  <a:lnTo>
                    <a:pt x="998" y="3352"/>
                  </a:lnTo>
                  <a:lnTo>
                    <a:pt x="982" y="3344"/>
                  </a:lnTo>
                  <a:lnTo>
                    <a:pt x="968" y="3334"/>
                  </a:lnTo>
                  <a:lnTo>
                    <a:pt x="954" y="3326"/>
                  </a:lnTo>
                  <a:lnTo>
                    <a:pt x="942" y="3314"/>
                  </a:lnTo>
                  <a:lnTo>
                    <a:pt x="932" y="3302"/>
                  </a:lnTo>
                  <a:lnTo>
                    <a:pt x="920" y="3290"/>
                  </a:lnTo>
                  <a:lnTo>
                    <a:pt x="912" y="3274"/>
                  </a:lnTo>
                  <a:lnTo>
                    <a:pt x="904" y="3262"/>
                  </a:lnTo>
                  <a:lnTo>
                    <a:pt x="898" y="3246"/>
                  </a:lnTo>
                  <a:lnTo>
                    <a:pt x="894" y="3228"/>
                  </a:lnTo>
                  <a:lnTo>
                    <a:pt x="892" y="3212"/>
                  </a:lnTo>
                  <a:lnTo>
                    <a:pt x="890" y="3196"/>
                  </a:lnTo>
                  <a:lnTo>
                    <a:pt x="892" y="3176"/>
                  </a:lnTo>
                  <a:lnTo>
                    <a:pt x="894" y="3160"/>
                  </a:lnTo>
                  <a:lnTo>
                    <a:pt x="898" y="3144"/>
                  </a:lnTo>
                  <a:lnTo>
                    <a:pt x="904" y="3130"/>
                  </a:lnTo>
                  <a:lnTo>
                    <a:pt x="912" y="3114"/>
                  </a:lnTo>
                  <a:lnTo>
                    <a:pt x="920" y="3100"/>
                  </a:lnTo>
                  <a:lnTo>
                    <a:pt x="932" y="3086"/>
                  </a:lnTo>
                  <a:lnTo>
                    <a:pt x="942" y="3074"/>
                  </a:lnTo>
                  <a:lnTo>
                    <a:pt x="954" y="3064"/>
                  </a:lnTo>
                  <a:lnTo>
                    <a:pt x="968" y="3054"/>
                  </a:lnTo>
                  <a:lnTo>
                    <a:pt x="982" y="3046"/>
                  </a:lnTo>
                  <a:lnTo>
                    <a:pt x="998" y="3040"/>
                  </a:lnTo>
                  <a:lnTo>
                    <a:pt x="1014" y="3032"/>
                  </a:lnTo>
                  <a:lnTo>
                    <a:pt x="1030" y="3028"/>
                  </a:lnTo>
                  <a:lnTo>
                    <a:pt x="1048" y="3026"/>
                  </a:lnTo>
                  <a:lnTo>
                    <a:pt x="1066" y="3024"/>
                  </a:lnTo>
                  <a:lnTo>
                    <a:pt x="1082" y="3026"/>
                  </a:lnTo>
                  <a:lnTo>
                    <a:pt x="1100" y="3028"/>
                  </a:lnTo>
                  <a:lnTo>
                    <a:pt x="1118" y="3032"/>
                  </a:lnTo>
                  <a:lnTo>
                    <a:pt x="1134" y="3040"/>
                  </a:lnTo>
                  <a:lnTo>
                    <a:pt x="1150" y="3046"/>
                  </a:lnTo>
                  <a:lnTo>
                    <a:pt x="1164" y="3054"/>
                  </a:lnTo>
                  <a:lnTo>
                    <a:pt x="1176" y="3064"/>
                  </a:lnTo>
                  <a:lnTo>
                    <a:pt x="1188" y="3074"/>
                  </a:lnTo>
                  <a:lnTo>
                    <a:pt x="1200" y="3086"/>
                  </a:lnTo>
                  <a:lnTo>
                    <a:pt x="1212" y="3100"/>
                  </a:lnTo>
                  <a:lnTo>
                    <a:pt x="1218" y="3114"/>
                  </a:lnTo>
                  <a:lnTo>
                    <a:pt x="1226" y="3130"/>
                  </a:lnTo>
                  <a:lnTo>
                    <a:pt x="1232" y="3144"/>
                  </a:lnTo>
                  <a:lnTo>
                    <a:pt x="1236" y="3160"/>
                  </a:lnTo>
                  <a:lnTo>
                    <a:pt x="1240" y="3176"/>
                  </a:lnTo>
                  <a:lnTo>
                    <a:pt x="1240" y="3196"/>
                  </a:lnTo>
                  <a:lnTo>
                    <a:pt x="1240" y="321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Freeform 208"/>
            <p:cNvSpPr>
              <a:spLocks noChangeAspect="1" noEditPoints="1"/>
            </p:cNvSpPr>
            <p:nvPr/>
          </p:nvSpPr>
          <p:spPr bwMode="auto">
            <a:xfrm>
              <a:off x="702619" y="3113450"/>
              <a:ext cx="176421" cy="241391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88" y="22"/>
                </a:cxn>
                <a:cxn ang="0">
                  <a:pos x="38" y="66"/>
                </a:cxn>
                <a:cxn ang="0">
                  <a:pos x="6" y="128"/>
                </a:cxn>
                <a:cxn ang="0">
                  <a:pos x="0" y="3474"/>
                </a:cxn>
                <a:cxn ang="0">
                  <a:pos x="6" y="3528"/>
                </a:cxn>
                <a:cxn ang="0">
                  <a:pos x="38" y="3590"/>
                </a:cxn>
                <a:cxn ang="0">
                  <a:pos x="88" y="3634"/>
                </a:cxn>
                <a:cxn ang="0">
                  <a:pos x="150" y="3656"/>
                </a:cxn>
                <a:cxn ang="0">
                  <a:pos x="2522" y="3656"/>
                </a:cxn>
                <a:cxn ang="0">
                  <a:pos x="2584" y="3634"/>
                </a:cxn>
                <a:cxn ang="0">
                  <a:pos x="2634" y="3590"/>
                </a:cxn>
                <a:cxn ang="0">
                  <a:pos x="2664" y="3528"/>
                </a:cxn>
                <a:cxn ang="0">
                  <a:pos x="2672" y="182"/>
                </a:cxn>
                <a:cxn ang="0">
                  <a:pos x="2664" y="128"/>
                </a:cxn>
                <a:cxn ang="0">
                  <a:pos x="2634" y="66"/>
                </a:cxn>
                <a:cxn ang="0">
                  <a:pos x="2584" y="22"/>
                </a:cxn>
                <a:cxn ang="0">
                  <a:pos x="2522" y="0"/>
                </a:cxn>
                <a:cxn ang="0">
                  <a:pos x="1474" y="3346"/>
                </a:cxn>
                <a:cxn ang="0">
                  <a:pos x="1454" y="3394"/>
                </a:cxn>
                <a:cxn ang="0">
                  <a:pos x="1414" y="3432"/>
                </a:cxn>
                <a:cxn ang="0">
                  <a:pos x="1364" y="3452"/>
                </a:cxn>
                <a:cxn ang="0">
                  <a:pos x="1308" y="3452"/>
                </a:cxn>
                <a:cxn ang="0">
                  <a:pos x="1256" y="3432"/>
                </a:cxn>
                <a:cxn ang="0">
                  <a:pos x="1218" y="3394"/>
                </a:cxn>
                <a:cxn ang="0">
                  <a:pos x="1198" y="3346"/>
                </a:cxn>
                <a:cxn ang="0">
                  <a:pos x="1198" y="3290"/>
                </a:cxn>
                <a:cxn ang="0">
                  <a:pos x="1218" y="3242"/>
                </a:cxn>
                <a:cxn ang="0">
                  <a:pos x="1256" y="3204"/>
                </a:cxn>
                <a:cxn ang="0">
                  <a:pos x="1308" y="3184"/>
                </a:cxn>
                <a:cxn ang="0">
                  <a:pos x="1364" y="3184"/>
                </a:cxn>
                <a:cxn ang="0">
                  <a:pos x="1414" y="3204"/>
                </a:cxn>
                <a:cxn ang="0">
                  <a:pos x="1454" y="3242"/>
                </a:cxn>
                <a:cxn ang="0">
                  <a:pos x="1474" y="3290"/>
                </a:cxn>
                <a:cxn ang="0">
                  <a:pos x="2490" y="2808"/>
                </a:cxn>
                <a:cxn ang="0">
                  <a:pos x="2484" y="2862"/>
                </a:cxn>
                <a:cxn ang="0">
                  <a:pos x="2452" y="2924"/>
                </a:cxn>
                <a:cxn ang="0">
                  <a:pos x="2402" y="2968"/>
                </a:cxn>
                <a:cxn ang="0">
                  <a:pos x="2340" y="2988"/>
                </a:cxn>
                <a:cxn ang="0">
                  <a:pos x="332" y="2988"/>
                </a:cxn>
                <a:cxn ang="0">
                  <a:pos x="268" y="2968"/>
                </a:cxn>
                <a:cxn ang="0">
                  <a:pos x="220" y="2924"/>
                </a:cxn>
                <a:cxn ang="0">
                  <a:pos x="188" y="2862"/>
                </a:cxn>
                <a:cxn ang="0">
                  <a:pos x="180" y="386"/>
                </a:cxn>
                <a:cxn ang="0">
                  <a:pos x="188" y="332"/>
                </a:cxn>
                <a:cxn ang="0">
                  <a:pos x="220" y="272"/>
                </a:cxn>
                <a:cxn ang="0">
                  <a:pos x="268" y="228"/>
                </a:cxn>
                <a:cxn ang="0">
                  <a:pos x="332" y="206"/>
                </a:cxn>
                <a:cxn ang="0">
                  <a:pos x="2340" y="206"/>
                </a:cxn>
                <a:cxn ang="0">
                  <a:pos x="2402" y="228"/>
                </a:cxn>
                <a:cxn ang="0">
                  <a:pos x="2452" y="272"/>
                </a:cxn>
                <a:cxn ang="0">
                  <a:pos x="2484" y="332"/>
                </a:cxn>
                <a:cxn ang="0">
                  <a:pos x="2490" y="2808"/>
                </a:cxn>
              </a:cxnLst>
              <a:rect l="0" t="0" r="r" b="b"/>
              <a:pathLst>
                <a:path w="2672" h="3656">
                  <a:moveTo>
                    <a:pt x="2504" y="0"/>
                  </a:moveTo>
                  <a:lnTo>
                    <a:pt x="168" y="0"/>
                  </a:lnTo>
                  <a:lnTo>
                    <a:pt x="168" y="0"/>
                  </a:lnTo>
                  <a:lnTo>
                    <a:pt x="150" y="0"/>
                  </a:lnTo>
                  <a:lnTo>
                    <a:pt x="134" y="4"/>
                  </a:lnTo>
                  <a:lnTo>
                    <a:pt x="118" y="8"/>
                  </a:lnTo>
                  <a:lnTo>
                    <a:pt x="102" y="14"/>
                  </a:lnTo>
                  <a:lnTo>
                    <a:pt x="88" y="22"/>
                  </a:lnTo>
                  <a:lnTo>
                    <a:pt x="74" y="30"/>
                  </a:lnTo>
                  <a:lnTo>
                    <a:pt x="60" y="42"/>
                  </a:lnTo>
                  <a:lnTo>
                    <a:pt x="48" y="54"/>
                  </a:lnTo>
                  <a:lnTo>
                    <a:pt x="38" y="66"/>
                  </a:lnTo>
                  <a:lnTo>
                    <a:pt x="28" y="80"/>
                  </a:lnTo>
                  <a:lnTo>
                    <a:pt x="20" y="94"/>
                  </a:lnTo>
                  <a:lnTo>
                    <a:pt x="12" y="110"/>
                  </a:lnTo>
                  <a:lnTo>
                    <a:pt x="6" y="128"/>
                  </a:lnTo>
                  <a:lnTo>
                    <a:pt x="2" y="144"/>
                  </a:lnTo>
                  <a:lnTo>
                    <a:pt x="0" y="162"/>
                  </a:lnTo>
                  <a:lnTo>
                    <a:pt x="0" y="182"/>
                  </a:lnTo>
                  <a:lnTo>
                    <a:pt x="0" y="3474"/>
                  </a:lnTo>
                  <a:lnTo>
                    <a:pt x="0" y="3474"/>
                  </a:lnTo>
                  <a:lnTo>
                    <a:pt x="0" y="3494"/>
                  </a:lnTo>
                  <a:lnTo>
                    <a:pt x="2" y="3512"/>
                  </a:lnTo>
                  <a:lnTo>
                    <a:pt x="6" y="3528"/>
                  </a:lnTo>
                  <a:lnTo>
                    <a:pt x="12" y="3546"/>
                  </a:lnTo>
                  <a:lnTo>
                    <a:pt x="20" y="3562"/>
                  </a:lnTo>
                  <a:lnTo>
                    <a:pt x="28" y="3576"/>
                  </a:lnTo>
                  <a:lnTo>
                    <a:pt x="38" y="3590"/>
                  </a:lnTo>
                  <a:lnTo>
                    <a:pt x="48" y="3602"/>
                  </a:lnTo>
                  <a:lnTo>
                    <a:pt x="60" y="3614"/>
                  </a:lnTo>
                  <a:lnTo>
                    <a:pt x="74" y="3626"/>
                  </a:lnTo>
                  <a:lnTo>
                    <a:pt x="88" y="3634"/>
                  </a:lnTo>
                  <a:lnTo>
                    <a:pt x="102" y="3642"/>
                  </a:lnTo>
                  <a:lnTo>
                    <a:pt x="118" y="3648"/>
                  </a:lnTo>
                  <a:lnTo>
                    <a:pt x="134" y="3652"/>
                  </a:lnTo>
                  <a:lnTo>
                    <a:pt x="150" y="3656"/>
                  </a:lnTo>
                  <a:lnTo>
                    <a:pt x="168" y="3656"/>
                  </a:lnTo>
                  <a:lnTo>
                    <a:pt x="2504" y="3656"/>
                  </a:lnTo>
                  <a:lnTo>
                    <a:pt x="2504" y="3656"/>
                  </a:lnTo>
                  <a:lnTo>
                    <a:pt x="2522" y="3656"/>
                  </a:lnTo>
                  <a:lnTo>
                    <a:pt x="2538" y="3652"/>
                  </a:lnTo>
                  <a:lnTo>
                    <a:pt x="2554" y="3648"/>
                  </a:lnTo>
                  <a:lnTo>
                    <a:pt x="2570" y="3642"/>
                  </a:lnTo>
                  <a:lnTo>
                    <a:pt x="2584" y="3634"/>
                  </a:lnTo>
                  <a:lnTo>
                    <a:pt x="2598" y="3626"/>
                  </a:lnTo>
                  <a:lnTo>
                    <a:pt x="2610" y="3614"/>
                  </a:lnTo>
                  <a:lnTo>
                    <a:pt x="2622" y="3602"/>
                  </a:lnTo>
                  <a:lnTo>
                    <a:pt x="2634" y="3590"/>
                  </a:lnTo>
                  <a:lnTo>
                    <a:pt x="2644" y="3576"/>
                  </a:lnTo>
                  <a:lnTo>
                    <a:pt x="2652" y="3562"/>
                  </a:lnTo>
                  <a:lnTo>
                    <a:pt x="2658" y="3546"/>
                  </a:lnTo>
                  <a:lnTo>
                    <a:pt x="2664" y="3528"/>
                  </a:lnTo>
                  <a:lnTo>
                    <a:pt x="2668" y="3512"/>
                  </a:lnTo>
                  <a:lnTo>
                    <a:pt x="2672" y="3494"/>
                  </a:lnTo>
                  <a:lnTo>
                    <a:pt x="2672" y="3474"/>
                  </a:lnTo>
                  <a:lnTo>
                    <a:pt x="2672" y="182"/>
                  </a:lnTo>
                  <a:lnTo>
                    <a:pt x="2672" y="182"/>
                  </a:lnTo>
                  <a:lnTo>
                    <a:pt x="2672" y="162"/>
                  </a:lnTo>
                  <a:lnTo>
                    <a:pt x="2668" y="144"/>
                  </a:lnTo>
                  <a:lnTo>
                    <a:pt x="2664" y="128"/>
                  </a:lnTo>
                  <a:lnTo>
                    <a:pt x="2658" y="110"/>
                  </a:lnTo>
                  <a:lnTo>
                    <a:pt x="2652" y="94"/>
                  </a:lnTo>
                  <a:lnTo>
                    <a:pt x="2644" y="80"/>
                  </a:lnTo>
                  <a:lnTo>
                    <a:pt x="2634" y="66"/>
                  </a:lnTo>
                  <a:lnTo>
                    <a:pt x="2622" y="54"/>
                  </a:lnTo>
                  <a:lnTo>
                    <a:pt x="2610" y="42"/>
                  </a:lnTo>
                  <a:lnTo>
                    <a:pt x="2598" y="30"/>
                  </a:lnTo>
                  <a:lnTo>
                    <a:pt x="2584" y="22"/>
                  </a:lnTo>
                  <a:lnTo>
                    <a:pt x="2570" y="14"/>
                  </a:lnTo>
                  <a:lnTo>
                    <a:pt x="2554" y="8"/>
                  </a:lnTo>
                  <a:lnTo>
                    <a:pt x="2538" y="4"/>
                  </a:lnTo>
                  <a:lnTo>
                    <a:pt x="2522" y="0"/>
                  </a:lnTo>
                  <a:lnTo>
                    <a:pt x="2504" y="0"/>
                  </a:lnTo>
                  <a:lnTo>
                    <a:pt x="2504" y="0"/>
                  </a:lnTo>
                  <a:close/>
                  <a:moveTo>
                    <a:pt x="1476" y="3332"/>
                  </a:moveTo>
                  <a:lnTo>
                    <a:pt x="1474" y="3346"/>
                  </a:lnTo>
                  <a:lnTo>
                    <a:pt x="1472" y="3358"/>
                  </a:lnTo>
                  <a:lnTo>
                    <a:pt x="1466" y="3372"/>
                  </a:lnTo>
                  <a:lnTo>
                    <a:pt x="1460" y="3382"/>
                  </a:lnTo>
                  <a:lnTo>
                    <a:pt x="1454" y="3394"/>
                  </a:lnTo>
                  <a:lnTo>
                    <a:pt x="1444" y="3406"/>
                  </a:lnTo>
                  <a:lnTo>
                    <a:pt x="1436" y="3414"/>
                  </a:lnTo>
                  <a:lnTo>
                    <a:pt x="1426" y="3424"/>
                  </a:lnTo>
                  <a:lnTo>
                    <a:pt x="1414" y="3432"/>
                  </a:lnTo>
                  <a:lnTo>
                    <a:pt x="1404" y="3438"/>
                  </a:lnTo>
                  <a:lnTo>
                    <a:pt x="1390" y="3444"/>
                  </a:lnTo>
                  <a:lnTo>
                    <a:pt x="1378" y="3448"/>
                  </a:lnTo>
                  <a:lnTo>
                    <a:pt x="1364" y="3452"/>
                  </a:lnTo>
                  <a:lnTo>
                    <a:pt x="1350" y="3454"/>
                  </a:lnTo>
                  <a:lnTo>
                    <a:pt x="1336" y="3454"/>
                  </a:lnTo>
                  <a:lnTo>
                    <a:pt x="1322" y="3454"/>
                  </a:lnTo>
                  <a:lnTo>
                    <a:pt x="1308" y="3452"/>
                  </a:lnTo>
                  <a:lnTo>
                    <a:pt x="1294" y="3448"/>
                  </a:lnTo>
                  <a:lnTo>
                    <a:pt x="1280" y="3444"/>
                  </a:lnTo>
                  <a:lnTo>
                    <a:pt x="1268" y="3438"/>
                  </a:lnTo>
                  <a:lnTo>
                    <a:pt x="1256" y="3432"/>
                  </a:lnTo>
                  <a:lnTo>
                    <a:pt x="1246" y="3424"/>
                  </a:lnTo>
                  <a:lnTo>
                    <a:pt x="1236" y="3414"/>
                  </a:lnTo>
                  <a:lnTo>
                    <a:pt x="1228" y="3406"/>
                  </a:lnTo>
                  <a:lnTo>
                    <a:pt x="1218" y="3394"/>
                  </a:lnTo>
                  <a:lnTo>
                    <a:pt x="1212" y="3382"/>
                  </a:lnTo>
                  <a:lnTo>
                    <a:pt x="1206" y="3372"/>
                  </a:lnTo>
                  <a:lnTo>
                    <a:pt x="1200" y="3358"/>
                  </a:lnTo>
                  <a:lnTo>
                    <a:pt x="1198" y="3346"/>
                  </a:lnTo>
                  <a:lnTo>
                    <a:pt x="1196" y="3332"/>
                  </a:lnTo>
                  <a:lnTo>
                    <a:pt x="1194" y="3318"/>
                  </a:lnTo>
                  <a:lnTo>
                    <a:pt x="1196" y="3304"/>
                  </a:lnTo>
                  <a:lnTo>
                    <a:pt x="1198" y="3290"/>
                  </a:lnTo>
                  <a:lnTo>
                    <a:pt x="1200" y="3278"/>
                  </a:lnTo>
                  <a:lnTo>
                    <a:pt x="1206" y="3266"/>
                  </a:lnTo>
                  <a:lnTo>
                    <a:pt x="1212" y="3252"/>
                  </a:lnTo>
                  <a:lnTo>
                    <a:pt x="1218" y="3242"/>
                  </a:lnTo>
                  <a:lnTo>
                    <a:pt x="1228" y="3230"/>
                  </a:lnTo>
                  <a:lnTo>
                    <a:pt x="1236" y="3220"/>
                  </a:lnTo>
                  <a:lnTo>
                    <a:pt x="1246" y="3212"/>
                  </a:lnTo>
                  <a:lnTo>
                    <a:pt x="1256" y="3204"/>
                  </a:lnTo>
                  <a:lnTo>
                    <a:pt x="1268" y="3196"/>
                  </a:lnTo>
                  <a:lnTo>
                    <a:pt x="1280" y="3192"/>
                  </a:lnTo>
                  <a:lnTo>
                    <a:pt x="1294" y="3186"/>
                  </a:lnTo>
                  <a:lnTo>
                    <a:pt x="1308" y="3184"/>
                  </a:lnTo>
                  <a:lnTo>
                    <a:pt x="1322" y="3182"/>
                  </a:lnTo>
                  <a:lnTo>
                    <a:pt x="1336" y="3180"/>
                  </a:lnTo>
                  <a:lnTo>
                    <a:pt x="1350" y="3182"/>
                  </a:lnTo>
                  <a:lnTo>
                    <a:pt x="1364" y="3184"/>
                  </a:lnTo>
                  <a:lnTo>
                    <a:pt x="1378" y="3186"/>
                  </a:lnTo>
                  <a:lnTo>
                    <a:pt x="1390" y="3192"/>
                  </a:lnTo>
                  <a:lnTo>
                    <a:pt x="1404" y="3196"/>
                  </a:lnTo>
                  <a:lnTo>
                    <a:pt x="1414" y="3204"/>
                  </a:lnTo>
                  <a:lnTo>
                    <a:pt x="1426" y="3212"/>
                  </a:lnTo>
                  <a:lnTo>
                    <a:pt x="1436" y="3220"/>
                  </a:lnTo>
                  <a:lnTo>
                    <a:pt x="1444" y="3230"/>
                  </a:lnTo>
                  <a:lnTo>
                    <a:pt x="1454" y="3242"/>
                  </a:lnTo>
                  <a:lnTo>
                    <a:pt x="1460" y="3252"/>
                  </a:lnTo>
                  <a:lnTo>
                    <a:pt x="1466" y="3266"/>
                  </a:lnTo>
                  <a:lnTo>
                    <a:pt x="1472" y="3278"/>
                  </a:lnTo>
                  <a:lnTo>
                    <a:pt x="1474" y="3290"/>
                  </a:lnTo>
                  <a:lnTo>
                    <a:pt x="1476" y="3304"/>
                  </a:lnTo>
                  <a:lnTo>
                    <a:pt x="1478" y="3318"/>
                  </a:lnTo>
                  <a:lnTo>
                    <a:pt x="1476" y="3332"/>
                  </a:lnTo>
                  <a:close/>
                  <a:moveTo>
                    <a:pt x="2490" y="2808"/>
                  </a:moveTo>
                  <a:lnTo>
                    <a:pt x="2490" y="2808"/>
                  </a:lnTo>
                  <a:lnTo>
                    <a:pt x="2490" y="2826"/>
                  </a:lnTo>
                  <a:lnTo>
                    <a:pt x="2488" y="2844"/>
                  </a:lnTo>
                  <a:lnTo>
                    <a:pt x="2484" y="2862"/>
                  </a:lnTo>
                  <a:lnTo>
                    <a:pt x="2478" y="2878"/>
                  </a:lnTo>
                  <a:lnTo>
                    <a:pt x="2470" y="2894"/>
                  </a:lnTo>
                  <a:lnTo>
                    <a:pt x="2462" y="2910"/>
                  </a:lnTo>
                  <a:lnTo>
                    <a:pt x="2452" y="2924"/>
                  </a:lnTo>
                  <a:lnTo>
                    <a:pt x="2442" y="2936"/>
                  </a:lnTo>
                  <a:lnTo>
                    <a:pt x="2430" y="2948"/>
                  </a:lnTo>
                  <a:lnTo>
                    <a:pt x="2416" y="2958"/>
                  </a:lnTo>
                  <a:lnTo>
                    <a:pt x="2402" y="2968"/>
                  </a:lnTo>
                  <a:lnTo>
                    <a:pt x="2388" y="2976"/>
                  </a:lnTo>
                  <a:lnTo>
                    <a:pt x="2372" y="2982"/>
                  </a:lnTo>
                  <a:lnTo>
                    <a:pt x="2356" y="2986"/>
                  </a:lnTo>
                  <a:lnTo>
                    <a:pt x="2340" y="2988"/>
                  </a:lnTo>
                  <a:lnTo>
                    <a:pt x="2322" y="2990"/>
                  </a:lnTo>
                  <a:lnTo>
                    <a:pt x="348" y="2990"/>
                  </a:lnTo>
                  <a:lnTo>
                    <a:pt x="348" y="2990"/>
                  </a:lnTo>
                  <a:lnTo>
                    <a:pt x="332" y="2988"/>
                  </a:lnTo>
                  <a:lnTo>
                    <a:pt x="314" y="2986"/>
                  </a:lnTo>
                  <a:lnTo>
                    <a:pt x="298" y="2982"/>
                  </a:lnTo>
                  <a:lnTo>
                    <a:pt x="284" y="2976"/>
                  </a:lnTo>
                  <a:lnTo>
                    <a:pt x="268" y="2968"/>
                  </a:lnTo>
                  <a:lnTo>
                    <a:pt x="254" y="2958"/>
                  </a:lnTo>
                  <a:lnTo>
                    <a:pt x="242" y="2948"/>
                  </a:lnTo>
                  <a:lnTo>
                    <a:pt x="230" y="2936"/>
                  </a:lnTo>
                  <a:lnTo>
                    <a:pt x="220" y="2924"/>
                  </a:lnTo>
                  <a:lnTo>
                    <a:pt x="210" y="2910"/>
                  </a:lnTo>
                  <a:lnTo>
                    <a:pt x="202" y="2894"/>
                  </a:lnTo>
                  <a:lnTo>
                    <a:pt x="194" y="2878"/>
                  </a:lnTo>
                  <a:lnTo>
                    <a:pt x="188" y="2862"/>
                  </a:lnTo>
                  <a:lnTo>
                    <a:pt x="184" y="2844"/>
                  </a:lnTo>
                  <a:lnTo>
                    <a:pt x="182" y="2826"/>
                  </a:lnTo>
                  <a:lnTo>
                    <a:pt x="180" y="2808"/>
                  </a:lnTo>
                  <a:lnTo>
                    <a:pt x="180" y="386"/>
                  </a:lnTo>
                  <a:lnTo>
                    <a:pt x="180" y="386"/>
                  </a:lnTo>
                  <a:lnTo>
                    <a:pt x="182" y="368"/>
                  </a:lnTo>
                  <a:lnTo>
                    <a:pt x="184" y="350"/>
                  </a:lnTo>
                  <a:lnTo>
                    <a:pt x="188" y="332"/>
                  </a:lnTo>
                  <a:lnTo>
                    <a:pt x="194" y="316"/>
                  </a:lnTo>
                  <a:lnTo>
                    <a:pt x="202" y="300"/>
                  </a:lnTo>
                  <a:lnTo>
                    <a:pt x="210" y="286"/>
                  </a:lnTo>
                  <a:lnTo>
                    <a:pt x="220" y="272"/>
                  </a:lnTo>
                  <a:lnTo>
                    <a:pt x="230" y="258"/>
                  </a:lnTo>
                  <a:lnTo>
                    <a:pt x="242" y="246"/>
                  </a:lnTo>
                  <a:lnTo>
                    <a:pt x="254" y="236"/>
                  </a:lnTo>
                  <a:lnTo>
                    <a:pt x="268" y="228"/>
                  </a:lnTo>
                  <a:lnTo>
                    <a:pt x="284" y="220"/>
                  </a:lnTo>
                  <a:lnTo>
                    <a:pt x="298" y="214"/>
                  </a:lnTo>
                  <a:lnTo>
                    <a:pt x="314" y="210"/>
                  </a:lnTo>
                  <a:lnTo>
                    <a:pt x="332" y="206"/>
                  </a:lnTo>
                  <a:lnTo>
                    <a:pt x="348" y="206"/>
                  </a:lnTo>
                  <a:lnTo>
                    <a:pt x="2322" y="206"/>
                  </a:lnTo>
                  <a:lnTo>
                    <a:pt x="2322" y="206"/>
                  </a:lnTo>
                  <a:lnTo>
                    <a:pt x="2340" y="206"/>
                  </a:lnTo>
                  <a:lnTo>
                    <a:pt x="2356" y="210"/>
                  </a:lnTo>
                  <a:lnTo>
                    <a:pt x="2372" y="214"/>
                  </a:lnTo>
                  <a:lnTo>
                    <a:pt x="2388" y="220"/>
                  </a:lnTo>
                  <a:lnTo>
                    <a:pt x="2402" y="228"/>
                  </a:lnTo>
                  <a:lnTo>
                    <a:pt x="2416" y="236"/>
                  </a:lnTo>
                  <a:lnTo>
                    <a:pt x="2430" y="246"/>
                  </a:lnTo>
                  <a:lnTo>
                    <a:pt x="2442" y="258"/>
                  </a:lnTo>
                  <a:lnTo>
                    <a:pt x="2452" y="272"/>
                  </a:lnTo>
                  <a:lnTo>
                    <a:pt x="2462" y="286"/>
                  </a:lnTo>
                  <a:lnTo>
                    <a:pt x="2470" y="300"/>
                  </a:lnTo>
                  <a:lnTo>
                    <a:pt x="2478" y="316"/>
                  </a:lnTo>
                  <a:lnTo>
                    <a:pt x="2484" y="332"/>
                  </a:lnTo>
                  <a:lnTo>
                    <a:pt x="2488" y="350"/>
                  </a:lnTo>
                  <a:lnTo>
                    <a:pt x="2490" y="368"/>
                  </a:lnTo>
                  <a:lnTo>
                    <a:pt x="2490" y="386"/>
                  </a:lnTo>
                  <a:lnTo>
                    <a:pt x="2490" y="28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948077" y="5416431"/>
            <a:ext cx="557817" cy="404772"/>
            <a:chOff x="-1602076" y="4826852"/>
            <a:chExt cx="867266" cy="518983"/>
          </a:xfrm>
        </p:grpSpPr>
        <p:pic>
          <p:nvPicPr>
            <p:cNvPr id="90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-1602076" y="4911555"/>
              <a:ext cx="239011" cy="333653"/>
            </a:xfrm>
            <a:prstGeom prst="rect">
              <a:avLst/>
            </a:prstGeom>
          </p:spPr>
        </p:pic>
        <p:pic>
          <p:nvPicPr>
            <p:cNvPr id="91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106581" y="4826852"/>
              <a:ext cx="371771" cy="518983"/>
            </a:xfrm>
            <a:prstGeom prst="rect">
              <a:avLst/>
            </a:prstGeom>
          </p:spPr>
        </p:pic>
        <p:sp>
          <p:nvSpPr>
            <p:cNvPr id="92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-1344975" y="4946549"/>
              <a:ext cx="206775" cy="266312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55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03299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582005" y="1508431"/>
            <a:ext cx="5094450" cy="8531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53975" lvl="2" indent="-53975" algn="l"/>
            <a:r>
              <a:rPr lang="en-US" sz="1200" b="1" dirty="0" smtClean="0"/>
              <a:t>Enhance process </a:t>
            </a:r>
            <a:r>
              <a:rPr lang="en-US" sz="1200" b="1" dirty="0"/>
              <a:t>efficiency </a:t>
            </a:r>
            <a:r>
              <a:rPr lang="en-US" sz="1200" dirty="0" smtClean="0"/>
              <a:t>through automation and digitalization: 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credit granting workflow optimization as a </a:t>
            </a:r>
            <a:r>
              <a:rPr lang="en-US" sz="1200" dirty="0" smtClean="0"/>
              <a:t>priority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process optimization and automation to reduce time to yes and make efficiency gains</a:t>
            </a:r>
            <a:endParaRPr lang="en-US" sz="1200" dirty="0"/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P.4</a:t>
            </a:r>
            <a:endParaRPr lang="en-GB" sz="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7" y="2743189"/>
            <a:ext cx="5094450" cy="8013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lvl="0" algn="l"/>
            <a:r>
              <a:rPr lang="en-US" sz="1200" b="1" dirty="0" smtClean="0"/>
              <a:t>Increase loan origination </a:t>
            </a:r>
            <a:r>
              <a:rPr lang="en-US" sz="1200" dirty="0" smtClean="0"/>
              <a:t>based on: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refined sectorial approach for an in-depth understanding of clients’ business and risk profiles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streamlined, simplified and industrialized process for SMEs.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582004" y="4040409"/>
            <a:ext cx="5078857" cy="727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creation </a:t>
            </a:r>
            <a:r>
              <a:rPr lang="en-US" sz="1200" dirty="0"/>
              <a:t>of a specialized structure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development of the necessary expertise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conclusion of first significant transactions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5" y="5160940"/>
            <a:ext cx="5094452" cy="8625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lvl="0" algn="l"/>
            <a:r>
              <a:rPr lang="en-US" sz="1200" b="1" dirty="0" smtClean="0"/>
              <a:t>Especially synergies with: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Retail, local subsidiaries, and SG Group business lines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Capital market department capabilities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GTB activities</a:t>
            </a:r>
          </a:p>
        </p:txBody>
      </p:sp>
      <p:sp>
        <p:nvSpPr>
          <p:cNvPr id="25" name="Titre 31"/>
          <p:cNvSpPr>
            <a:spLocks noGrp="1"/>
          </p:cNvSpPr>
          <p:nvPr>
            <p:ph type="title"/>
          </p:nvPr>
        </p:nvSpPr>
        <p:spPr>
          <a:xfrm>
            <a:off x="325439" y="396533"/>
            <a:ext cx="8497887" cy="276999"/>
          </a:xfrm>
        </p:spPr>
        <p:txBody>
          <a:bodyPr vert="horz"/>
          <a:lstStyle/>
          <a:p>
            <a:r>
              <a:rPr lang="fr-FR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transformING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OUR BUSINESS MODEL | CORPORATE</a:t>
            </a:r>
            <a:endParaRPr lang="fr-FR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Freeform 308">
            <a:extLst>
              <a:ext uri="{FF2B5EF4-FFF2-40B4-BE49-F238E27FC236}">
                <a16:creationId xmlns:a16="http://schemas.microsoft.com/office/drawing/2014/main" id="{435FD79E-627A-449D-96DB-A1C3C0CDE6BF}"/>
              </a:ext>
            </a:extLst>
          </p:cNvPr>
          <p:cNvSpPr/>
          <p:nvPr/>
        </p:nvSpPr>
        <p:spPr>
          <a:xfrm>
            <a:off x="3029010" y="5448216"/>
            <a:ext cx="360040" cy="288032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rgbClr val="000000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3095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none" spc="0" normalizeH="0" baseline="0" noProof="0" dirty="0">
              <a:ln>
                <a:noFill/>
              </a:ln>
              <a:solidFill>
                <a:srgbClr val="E60028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58" name="Group 4"/>
          <p:cNvGrpSpPr>
            <a:grpSpLocks noChangeAspect="1"/>
          </p:cNvGrpSpPr>
          <p:nvPr/>
        </p:nvGrpSpPr>
        <p:grpSpPr bwMode="auto">
          <a:xfrm>
            <a:off x="2941253" y="3088767"/>
            <a:ext cx="482662" cy="308613"/>
            <a:chOff x="1944" y="1626"/>
            <a:chExt cx="330" cy="211"/>
          </a:xfrm>
          <a:solidFill>
            <a:schemeClr val="bg1">
              <a:lumMod val="50000"/>
            </a:schemeClr>
          </a:solidFill>
        </p:grpSpPr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1944" y="1626"/>
              <a:ext cx="330" cy="211"/>
            </a:xfrm>
            <a:custGeom>
              <a:avLst/>
              <a:gdLst/>
              <a:ahLst/>
              <a:cxnLst>
                <a:cxn ang="0">
                  <a:pos x="398" y="178"/>
                </a:cxn>
                <a:cxn ang="0">
                  <a:pos x="358" y="37"/>
                </a:cxn>
                <a:cxn ang="0">
                  <a:pos x="291" y="19"/>
                </a:cxn>
                <a:cxn ang="0">
                  <a:pos x="151" y="82"/>
                </a:cxn>
                <a:cxn ang="0">
                  <a:pos x="169" y="110"/>
                </a:cxn>
                <a:cxn ang="0">
                  <a:pos x="276" y="98"/>
                </a:cxn>
                <a:cxn ang="0">
                  <a:pos x="375" y="206"/>
                </a:cxn>
                <a:cxn ang="0">
                  <a:pos x="466" y="117"/>
                </a:cxn>
                <a:cxn ang="0">
                  <a:pos x="383" y="12"/>
                </a:cxn>
                <a:cxn ang="0">
                  <a:pos x="423" y="131"/>
                </a:cxn>
                <a:cxn ang="0">
                  <a:pos x="472" y="130"/>
                </a:cxn>
                <a:cxn ang="0">
                  <a:pos x="69" y="7"/>
                </a:cxn>
                <a:cxn ang="0">
                  <a:pos x="45" y="10"/>
                </a:cxn>
                <a:cxn ang="0">
                  <a:pos x="7" y="142"/>
                </a:cxn>
                <a:cxn ang="0">
                  <a:pos x="40" y="139"/>
                </a:cxn>
                <a:cxn ang="0">
                  <a:pos x="84" y="23"/>
                </a:cxn>
                <a:cxn ang="0">
                  <a:pos x="370" y="221"/>
                </a:cxn>
                <a:cxn ang="0">
                  <a:pos x="307" y="189"/>
                </a:cxn>
                <a:cxn ang="0">
                  <a:pos x="300" y="196"/>
                </a:cxn>
                <a:cxn ang="0">
                  <a:pos x="323" y="255"/>
                </a:cxn>
                <a:cxn ang="0">
                  <a:pos x="274" y="221"/>
                </a:cxn>
                <a:cxn ang="0">
                  <a:pos x="253" y="207"/>
                </a:cxn>
                <a:cxn ang="0">
                  <a:pos x="283" y="248"/>
                </a:cxn>
                <a:cxn ang="0">
                  <a:pos x="263" y="291"/>
                </a:cxn>
                <a:cxn ang="0">
                  <a:pos x="343" y="242"/>
                </a:cxn>
                <a:cxn ang="0">
                  <a:pos x="95" y="187"/>
                </a:cxn>
                <a:cxn ang="0">
                  <a:pos x="86" y="172"/>
                </a:cxn>
                <a:cxn ang="0">
                  <a:pos x="107" y="32"/>
                </a:cxn>
                <a:cxn ang="0">
                  <a:pos x="213" y="20"/>
                </a:cxn>
                <a:cxn ang="0">
                  <a:pos x="182" y="13"/>
                </a:cxn>
                <a:cxn ang="0">
                  <a:pos x="118" y="26"/>
                </a:cxn>
                <a:cxn ang="0">
                  <a:pos x="57" y="137"/>
                </a:cxn>
                <a:cxn ang="0">
                  <a:pos x="86" y="185"/>
                </a:cxn>
                <a:cxn ang="0">
                  <a:pos x="235" y="233"/>
                </a:cxn>
                <a:cxn ang="0">
                  <a:pos x="172" y="252"/>
                </a:cxn>
                <a:cxn ang="0">
                  <a:pos x="191" y="278"/>
                </a:cxn>
                <a:cxn ang="0">
                  <a:pos x="235" y="233"/>
                </a:cxn>
                <a:cxn ang="0">
                  <a:pos x="158" y="249"/>
                </a:cxn>
                <a:cxn ang="0">
                  <a:pos x="188" y="195"/>
                </a:cxn>
                <a:cxn ang="0">
                  <a:pos x="142" y="219"/>
                </a:cxn>
                <a:cxn ang="0">
                  <a:pos x="258" y="267"/>
                </a:cxn>
                <a:cxn ang="0">
                  <a:pos x="232" y="257"/>
                </a:cxn>
                <a:cxn ang="0">
                  <a:pos x="215" y="296"/>
                </a:cxn>
                <a:cxn ang="0">
                  <a:pos x="258" y="267"/>
                </a:cxn>
                <a:cxn ang="0">
                  <a:pos x="112" y="227"/>
                </a:cxn>
                <a:cxn ang="0">
                  <a:pos x="119" y="188"/>
                </a:cxn>
              </a:cxnLst>
              <a:rect l="0" t="0" r="r" b="b"/>
              <a:pathLst>
                <a:path w="472" h="302">
                  <a:moveTo>
                    <a:pt x="375" y="206"/>
                  </a:moveTo>
                  <a:cubicBezTo>
                    <a:pt x="383" y="195"/>
                    <a:pt x="390" y="186"/>
                    <a:pt x="398" y="178"/>
                  </a:cubicBezTo>
                  <a:cubicBezTo>
                    <a:pt x="419" y="154"/>
                    <a:pt x="419" y="154"/>
                    <a:pt x="404" y="125"/>
                  </a:cubicBezTo>
                  <a:cubicBezTo>
                    <a:pt x="389" y="96"/>
                    <a:pt x="374" y="67"/>
                    <a:pt x="358" y="37"/>
                  </a:cubicBezTo>
                  <a:cubicBezTo>
                    <a:pt x="341" y="48"/>
                    <a:pt x="327" y="42"/>
                    <a:pt x="313" y="32"/>
                  </a:cubicBezTo>
                  <a:cubicBezTo>
                    <a:pt x="307" y="27"/>
                    <a:pt x="299" y="23"/>
                    <a:pt x="291" y="19"/>
                  </a:cubicBezTo>
                  <a:cubicBezTo>
                    <a:pt x="277" y="12"/>
                    <a:pt x="261" y="10"/>
                    <a:pt x="247" y="18"/>
                  </a:cubicBezTo>
                  <a:cubicBezTo>
                    <a:pt x="214" y="39"/>
                    <a:pt x="182" y="60"/>
                    <a:pt x="151" y="82"/>
                  </a:cubicBezTo>
                  <a:cubicBezTo>
                    <a:pt x="142" y="88"/>
                    <a:pt x="139" y="97"/>
                    <a:pt x="145" y="107"/>
                  </a:cubicBezTo>
                  <a:cubicBezTo>
                    <a:pt x="152" y="117"/>
                    <a:pt x="161" y="114"/>
                    <a:pt x="169" y="110"/>
                  </a:cubicBezTo>
                  <a:cubicBezTo>
                    <a:pt x="184" y="103"/>
                    <a:pt x="199" y="96"/>
                    <a:pt x="214" y="88"/>
                  </a:cubicBezTo>
                  <a:cubicBezTo>
                    <a:pt x="249" y="69"/>
                    <a:pt x="249" y="69"/>
                    <a:pt x="276" y="98"/>
                  </a:cubicBezTo>
                  <a:cubicBezTo>
                    <a:pt x="280" y="102"/>
                    <a:pt x="284" y="106"/>
                    <a:pt x="288" y="110"/>
                  </a:cubicBezTo>
                  <a:cubicBezTo>
                    <a:pt x="315" y="140"/>
                    <a:pt x="342" y="171"/>
                    <a:pt x="375" y="206"/>
                  </a:cubicBezTo>
                  <a:close/>
                  <a:moveTo>
                    <a:pt x="472" y="130"/>
                  </a:moveTo>
                  <a:cubicBezTo>
                    <a:pt x="469" y="124"/>
                    <a:pt x="468" y="121"/>
                    <a:pt x="466" y="117"/>
                  </a:cubicBezTo>
                  <a:cubicBezTo>
                    <a:pt x="449" y="85"/>
                    <a:pt x="433" y="53"/>
                    <a:pt x="416" y="22"/>
                  </a:cubicBezTo>
                  <a:cubicBezTo>
                    <a:pt x="405" y="0"/>
                    <a:pt x="405" y="0"/>
                    <a:pt x="383" y="12"/>
                  </a:cubicBezTo>
                  <a:cubicBezTo>
                    <a:pt x="367" y="20"/>
                    <a:pt x="367" y="21"/>
                    <a:pt x="376" y="38"/>
                  </a:cubicBezTo>
                  <a:cubicBezTo>
                    <a:pt x="392" y="69"/>
                    <a:pt x="408" y="100"/>
                    <a:pt x="423" y="131"/>
                  </a:cubicBezTo>
                  <a:cubicBezTo>
                    <a:pt x="435" y="153"/>
                    <a:pt x="436" y="154"/>
                    <a:pt x="458" y="141"/>
                  </a:cubicBezTo>
                  <a:cubicBezTo>
                    <a:pt x="463" y="138"/>
                    <a:pt x="467" y="134"/>
                    <a:pt x="472" y="130"/>
                  </a:cubicBezTo>
                  <a:close/>
                  <a:moveTo>
                    <a:pt x="84" y="23"/>
                  </a:moveTo>
                  <a:cubicBezTo>
                    <a:pt x="86" y="9"/>
                    <a:pt x="76" y="8"/>
                    <a:pt x="69" y="7"/>
                  </a:cubicBezTo>
                  <a:cubicBezTo>
                    <a:pt x="62" y="5"/>
                    <a:pt x="54" y="7"/>
                    <a:pt x="46" y="7"/>
                  </a:cubicBezTo>
                  <a:cubicBezTo>
                    <a:pt x="46" y="7"/>
                    <a:pt x="46" y="9"/>
                    <a:pt x="45" y="10"/>
                  </a:cubicBezTo>
                  <a:cubicBezTo>
                    <a:pt x="30" y="49"/>
                    <a:pt x="15" y="89"/>
                    <a:pt x="1" y="129"/>
                  </a:cubicBezTo>
                  <a:cubicBezTo>
                    <a:pt x="0" y="132"/>
                    <a:pt x="3" y="139"/>
                    <a:pt x="7" y="142"/>
                  </a:cubicBezTo>
                  <a:cubicBezTo>
                    <a:pt x="11" y="145"/>
                    <a:pt x="17" y="145"/>
                    <a:pt x="22" y="147"/>
                  </a:cubicBezTo>
                  <a:cubicBezTo>
                    <a:pt x="31" y="151"/>
                    <a:pt x="37" y="149"/>
                    <a:pt x="40" y="139"/>
                  </a:cubicBezTo>
                  <a:cubicBezTo>
                    <a:pt x="47" y="121"/>
                    <a:pt x="54" y="104"/>
                    <a:pt x="60" y="87"/>
                  </a:cubicBezTo>
                  <a:cubicBezTo>
                    <a:pt x="68" y="65"/>
                    <a:pt x="76" y="43"/>
                    <a:pt x="84" y="23"/>
                  </a:cubicBezTo>
                  <a:close/>
                  <a:moveTo>
                    <a:pt x="378" y="213"/>
                  </a:moveTo>
                  <a:cubicBezTo>
                    <a:pt x="375" y="216"/>
                    <a:pt x="372" y="218"/>
                    <a:pt x="370" y="221"/>
                  </a:cubicBezTo>
                  <a:cubicBezTo>
                    <a:pt x="358" y="236"/>
                    <a:pt x="350" y="236"/>
                    <a:pt x="337" y="222"/>
                  </a:cubicBezTo>
                  <a:cubicBezTo>
                    <a:pt x="327" y="211"/>
                    <a:pt x="317" y="199"/>
                    <a:pt x="307" y="189"/>
                  </a:cubicBezTo>
                  <a:cubicBezTo>
                    <a:pt x="302" y="184"/>
                    <a:pt x="296" y="182"/>
                    <a:pt x="290" y="178"/>
                  </a:cubicBezTo>
                  <a:cubicBezTo>
                    <a:pt x="293" y="184"/>
                    <a:pt x="296" y="191"/>
                    <a:pt x="300" y="196"/>
                  </a:cubicBezTo>
                  <a:cubicBezTo>
                    <a:pt x="308" y="207"/>
                    <a:pt x="319" y="217"/>
                    <a:pt x="327" y="228"/>
                  </a:cubicBezTo>
                  <a:cubicBezTo>
                    <a:pt x="334" y="237"/>
                    <a:pt x="333" y="247"/>
                    <a:pt x="323" y="255"/>
                  </a:cubicBezTo>
                  <a:cubicBezTo>
                    <a:pt x="315" y="261"/>
                    <a:pt x="306" y="258"/>
                    <a:pt x="300" y="250"/>
                  </a:cubicBezTo>
                  <a:cubicBezTo>
                    <a:pt x="291" y="241"/>
                    <a:pt x="283" y="231"/>
                    <a:pt x="274" y="221"/>
                  </a:cubicBezTo>
                  <a:cubicBezTo>
                    <a:pt x="268" y="215"/>
                    <a:pt x="263" y="210"/>
                    <a:pt x="257" y="204"/>
                  </a:cubicBezTo>
                  <a:cubicBezTo>
                    <a:pt x="256" y="205"/>
                    <a:pt x="254" y="206"/>
                    <a:pt x="253" y="207"/>
                  </a:cubicBezTo>
                  <a:cubicBezTo>
                    <a:pt x="255" y="211"/>
                    <a:pt x="256" y="216"/>
                    <a:pt x="259" y="220"/>
                  </a:cubicBezTo>
                  <a:cubicBezTo>
                    <a:pt x="267" y="230"/>
                    <a:pt x="275" y="239"/>
                    <a:pt x="283" y="248"/>
                  </a:cubicBezTo>
                  <a:cubicBezTo>
                    <a:pt x="296" y="263"/>
                    <a:pt x="291" y="278"/>
                    <a:pt x="272" y="283"/>
                  </a:cubicBezTo>
                  <a:cubicBezTo>
                    <a:pt x="269" y="284"/>
                    <a:pt x="267" y="287"/>
                    <a:pt x="263" y="291"/>
                  </a:cubicBezTo>
                  <a:cubicBezTo>
                    <a:pt x="285" y="294"/>
                    <a:pt x="290" y="291"/>
                    <a:pt x="301" y="267"/>
                  </a:cubicBezTo>
                  <a:cubicBezTo>
                    <a:pt x="326" y="269"/>
                    <a:pt x="330" y="267"/>
                    <a:pt x="343" y="242"/>
                  </a:cubicBezTo>
                  <a:cubicBezTo>
                    <a:pt x="369" y="243"/>
                    <a:pt x="379" y="236"/>
                    <a:pt x="378" y="213"/>
                  </a:cubicBezTo>
                  <a:close/>
                  <a:moveTo>
                    <a:pt x="95" y="187"/>
                  </a:moveTo>
                  <a:cubicBezTo>
                    <a:pt x="95" y="185"/>
                    <a:pt x="95" y="184"/>
                    <a:pt x="96" y="183"/>
                  </a:cubicBezTo>
                  <a:cubicBezTo>
                    <a:pt x="92" y="179"/>
                    <a:pt x="90" y="174"/>
                    <a:pt x="86" y="172"/>
                  </a:cubicBezTo>
                  <a:cubicBezTo>
                    <a:pt x="64" y="156"/>
                    <a:pt x="63" y="138"/>
                    <a:pt x="75" y="115"/>
                  </a:cubicBezTo>
                  <a:cubicBezTo>
                    <a:pt x="88" y="89"/>
                    <a:pt x="96" y="60"/>
                    <a:pt x="107" y="32"/>
                  </a:cubicBezTo>
                  <a:cubicBezTo>
                    <a:pt x="136" y="46"/>
                    <a:pt x="141" y="46"/>
                    <a:pt x="170" y="31"/>
                  </a:cubicBezTo>
                  <a:cubicBezTo>
                    <a:pt x="183" y="23"/>
                    <a:pt x="197" y="16"/>
                    <a:pt x="213" y="20"/>
                  </a:cubicBezTo>
                  <a:cubicBezTo>
                    <a:pt x="215" y="20"/>
                    <a:pt x="217" y="18"/>
                    <a:pt x="221" y="17"/>
                  </a:cubicBezTo>
                  <a:cubicBezTo>
                    <a:pt x="208" y="5"/>
                    <a:pt x="195" y="8"/>
                    <a:pt x="182" y="13"/>
                  </a:cubicBezTo>
                  <a:cubicBezTo>
                    <a:pt x="172" y="17"/>
                    <a:pt x="162" y="24"/>
                    <a:pt x="151" y="29"/>
                  </a:cubicBezTo>
                  <a:cubicBezTo>
                    <a:pt x="140" y="34"/>
                    <a:pt x="129" y="34"/>
                    <a:pt x="118" y="26"/>
                  </a:cubicBezTo>
                  <a:cubicBezTo>
                    <a:pt x="107" y="17"/>
                    <a:pt x="102" y="18"/>
                    <a:pt x="97" y="31"/>
                  </a:cubicBezTo>
                  <a:cubicBezTo>
                    <a:pt x="84" y="66"/>
                    <a:pt x="70" y="102"/>
                    <a:pt x="57" y="137"/>
                  </a:cubicBezTo>
                  <a:cubicBezTo>
                    <a:pt x="56" y="142"/>
                    <a:pt x="55" y="150"/>
                    <a:pt x="58" y="154"/>
                  </a:cubicBezTo>
                  <a:cubicBezTo>
                    <a:pt x="66" y="165"/>
                    <a:pt x="76" y="175"/>
                    <a:pt x="86" y="185"/>
                  </a:cubicBezTo>
                  <a:cubicBezTo>
                    <a:pt x="88" y="187"/>
                    <a:pt x="92" y="186"/>
                    <a:pt x="95" y="187"/>
                  </a:cubicBezTo>
                  <a:close/>
                  <a:moveTo>
                    <a:pt x="235" y="233"/>
                  </a:moveTo>
                  <a:cubicBezTo>
                    <a:pt x="235" y="218"/>
                    <a:pt x="222" y="208"/>
                    <a:pt x="212" y="215"/>
                  </a:cubicBezTo>
                  <a:cubicBezTo>
                    <a:pt x="198" y="226"/>
                    <a:pt x="184" y="238"/>
                    <a:pt x="172" y="252"/>
                  </a:cubicBezTo>
                  <a:cubicBezTo>
                    <a:pt x="168" y="257"/>
                    <a:pt x="170" y="268"/>
                    <a:pt x="173" y="275"/>
                  </a:cubicBezTo>
                  <a:cubicBezTo>
                    <a:pt x="175" y="278"/>
                    <a:pt x="187" y="280"/>
                    <a:pt x="191" y="278"/>
                  </a:cubicBezTo>
                  <a:cubicBezTo>
                    <a:pt x="205" y="267"/>
                    <a:pt x="218" y="254"/>
                    <a:pt x="231" y="241"/>
                  </a:cubicBezTo>
                  <a:cubicBezTo>
                    <a:pt x="234" y="239"/>
                    <a:pt x="234" y="235"/>
                    <a:pt x="235" y="233"/>
                  </a:cubicBezTo>
                  <a:close/>
                  <a:moveTo>
                    <a:pt x="136" y="229"/>
                  </a:moveTo>
                  <a:cubicBezTo>
                    <a:pt x="136" y="247"/>
                    <a:pt x="148" y="256"/>
                    <a:pt x="158" y="249"/>
                  </a:cubicBezTo>
                  <a:cubicBezTo>
                    <a:pt x="170" y="240"/>
                    <a:pt x="182" y="229"/>
                    <a:pt x="191" y="217"/>
                  </a:cubicBezTo>
                  <a:cubicBezTo>
                    <a:pt x="195" y="213"/>
                    <a:pt x="192" y="200"/>
                    <a:pt x="188" y="195"/>
                  </a:cubicBezTo>
                  <a:cubicBezTo>
                    <a:pt x="186" y="192"/>
                    <a:pt x="173" y="193"/>
                    <a:pt x="168" y="196"/>
                  </a:cubicBezTo>
                  <a:cubicBezTo>
                    <a:pt x="158" y="202"/>
                    <a:pt x="150" y="210"/>
                    <a:pt x="142" y="219"/>
                  </a:cubicBezTo>
                  <a:cubicBezTo>
                    <a:pt x="139" y="222"/>
                    <a:pt x="137" y="228"/>
                    <a:pt x="136" y="229"/>
                  </a:cubicBezTo>
                  <a:close/>
                  <a:moveTo>
                    <a:pt x="258" y="267"/>
                  </a:moveTo>
                  <a:cubicBezTo>
                    <a:pt x="256" y="264"/>
                    <a:pt x="254" y="257"/>
                    <a:pt x="249" y="254"/>
                  </a:cubicBezTo>
                  <a:cubicBezTo>
                    <a:pt x="244" y="252"/>
                    <a:pt x="236" y="254"/>
                    <a:pt x="232" y="257"/>
                  </a:cubicBezTo>
                  <a:cubicBezTo>
                    <a:pt x="225" y="261"/>
                    <a:pt x="218" y="268"/>
                    <a:pt x="215" y="275"/>
                  </a:cubicBezTo>
                  <a:cubicBezTo>
                    <a:pt x="212" y="281"/>
                    <a:pt x="212" y="290"/>
                    <a:pt x="215" y="296"/>
                  </a:cubicBezTo>
                  <a:cubicBezTo>
                    <a:pt x="216" y="299"/>
                    <a:pt x="224" y="302"/>
                    <a:pt x="229" y="302"/>
                  </a:cubicBezTo>
                  <a:cubicBezTo>
                    <a:pt x="239" y="302"/>
                    <a:pt x="257" y="279"/>
                    <a:pt x="258" y="267"/>
                  </a:cubicBezTo>
                  <a:close/>
                  <a:moveTo>
                    <a:pt x="97" y="215"/>
                  </a:moveTo>
                  <a:cubicBezTo>
                    <a:pt x="100" y="218"/>
                    <a:pt x="105" y="225"/>
                    <a:pt x="112" y="227"/>
                  </a:cubicBezTo>
                  <a:cubicBezTo>
                    <a:pt x="121" y="229"/>
                    <a:pt x="135" y="216"/>
                    <a:pt x="135" y="206"/>
                  </a:cubicBezTo>
                  <a:cubicBezTo>
                    <a:pt x="135" y="196"/>
                    <a:pt x="130" y="188"/>
                    <a:pt x="119" y="188"/>
                  </a:cubicBezTo>
                  <a:cubicBezTo>
                    <a:pt x="109" y="187"/>
                    <a:pt x="97" y="199"/>
                    <a:pt x="97" y="2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2041" y="1633"/>
              <a:ext cx="196" cy="137"/>
            </a:xfrm>
            <a:custGeom>
              <a:avLst/>
              <a:gdLst/>
              <a:ahLst/>
              <a:cxnLst>
                <a:cxn ang="0">
                  <a:pos x="236" y="196"/>
                </a:cxn>
                <a:cxn ang="0">
                  <a:pos x="149" y="100"/>
                </a:cxn>
                <a:cxn ang="0">
                  <a:pos x="137" y="88"/>
                </a:cxn>
                <a:cxn ang="0">
                  <a:pos x="75" y="78"/>
                </a:cxn>
                <a:cxn ang="0">
                  <a:pos x="30" y="100"/>
                </a:cxn>
                <a:cxn ang="0">
                  <a:pos x="6" y="97"/>
                </a:cxn>
                <a:cxn ang="0">
                  <a:pos x="12" y="72"/>
                </a:cxn>
                <a:cxn ang="0">
                  <a:pos x="108" y="8"/>
                </a:cxn>
                <a:cxn ang="0">
                  <a:pos x="152" y="9"/>
                </a:cxn>
                <a:cxn ang="0">
                  <a:pos x="174" y="22"/>
                </a:cxn>
                <a:cxn ang="0">
                  <a:pos x="219" y="27"/>
                </a:cxn>
                <a:cxn ang="0">
                  <a:pos x="265" y="115"/>
                </a:cxn>
                <a:cxn ang="0">
                  <a:pos x="259" y="168"/>
                </a:cxn>
                <a:cxn ang="0">
                  <a:pos x="236" y="196"/>
                </a:cxn>
              </a:cxnLst>
              <a:rect l="0" t="0" r="r" b="b"/>
              <a:pathLst>
                <a:path w="280" h="196">
                  <a:moveTo>
                    <a:pt x="236" y="196"/>
                  </a:moveTo>
                  <a:cubicBezTo>
                    <a:pt x="203" y="161"/>
                    <a:pt x="176" y="130"/>
                    <a:pt x="149" y="100"/>
                  </a:cubicBezTo>
                  <a:cubicBezTo>
                    <a:pt x="145" y="96"/>
                    <a:pt x="141" y="92"/>
                    <a:pt x="137" y="88"/>
                  </a:cubicBezTo>
                  <a:cubicBezTo>
                    <a:pt x="110" y="59"/>
                    <a:pt x="110" y="59"/>
                    <a:pt x="75" y="78"/>
                  </a:cubicBezTo>
                  <a:cubicBezTo>
                    <a:pt x="60" y="86"/>
                    <a:pt x="45" y="93"/>
                    <a:pt x="30" y="100"/>
                  </a:cubicBezTo>
                  <a:cubicBezTo>
                    <a:pt x="22" y="104"/>
                    <a:pt x="13" y="107"/>
                    <a:pt x="6" y="97"/>
                  </a:cubicBezTo>
                  <a:cubicBezTo>
                    <a:pt x="0" y="87"/>
                    <a:pt x="3" y="78"/>
                    <a:pt x="12" y="72"/>
                  </a:cubicBezTo>
                  <a:cubicBezTo>
                    <a:pt x="43" y="50"/>
                    <a:pt x="75" y="29"/>
                    <a:pt x="108" y="8"/>
                  </a:cubicBezTo>
                  <a:cubicBezTo>
                    <a:pt x="122" y="0"/>
                    <a:pt x="138" y="2"/>
                    <a:pt x="152" y="9"/>
                  </a:cubicBezTo>
                  <a:cubicBezTo>
                    <a:pt x="160" y="13"/>
                    <a:pt x="168" y="17"/>
                    <a:pt x="174" y="22"/>
                  </a:cubicBezTo>
                  <a:cubicBezTo>
                    <a:pt x="188" y="32"/>
                    <a:pt x="202" y="38"/>
                    <a:pt x="219" y="27"/>
                  </a:cubicBezTo>
                  <a:cubicBezTo>
                    <a:pt x="235" y="57"/>
                    <a:pt x="250" y="86"/>
                    <a:pt x="265" y="115"/>
                  </a:cubicBezTo>
                  <a:cubicBezTo>
                    <a:pt x="280" y="144"/>
                    <a:pt x="280" y="144"/>
                    <a:pt x="259" y="168"/>
                  </a:cubicBezTo>
                  <a:cubicBezTo>
                    <a:pt x="251" y="176"/>
                    <a:pt x="244" y="185"/>
                    <a:pt x="236" y="1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2201" y="1626"/>
              <a:ext cx="73" cy="108"/>
            </a:xfrm>
            <a:custGeom>
              <a:avLst/>
              <a:gdLst/>
              <a:ahLst/>
              <a:cxnLst>
                <a:cxn ang="0">
                  <a:pos x="105" y="130"/>
                </a:cxn>
                <a:cxn ang="0">
                  <a:pos x="91" y="141"/>
                </a:cxn>
                <a:cxn ang="0">
                  <a:pos x="56" y="131"/>
                </a:cxn>
                <a:cxn ang="0">
                  <a:pos x="9" y="38"/>
                </a:cxn>
                <a:cxn ang="0">
                  <a:pos x="16" y="12"/>
                </a:cxn>
                <a:cxn ang="0">
                  <a:pos x="49" y="22"/>
                </a:cxn>
                <a:cxn ang="0">
                  <a:pos x="99" y="117"/>
                </a:cxn>
                <a:cxn ang="0">
                  <a:pos x="105" y="130"/>
                </a:cxn>
              </a:cxnLst>
              <a:rect l="0" t="0" r="r" b="b"/>
              <a:pathLst>
                <a:path w="105" h="154">
                  <a:moveTo>
                    <a:pt x="105" y="130"/>
                  </a:moveTo>
                  <a:cubicBezTo>
                    <a:pt x="100" y="134"/>
                    <a:pt x="96" y="138"/>
                    <a:pt x="91" y="141"/>
                  </a:cubicBezTo>
                  <a:cubicBezTo>
                    <a:pt x="69" y="154"/>
                    <a:pt x="68" y="153"/>
                    <a:pt x="56" y="131"/>
                  </a:cubicBezTo>
                  <a:cubicBezTo>
                    <a:pt x="41" y="100"/>
                    <a:pt x="25" y="69"/>
                    <a:pt x="9" y="38"/>
                  </a:cubicBezTo>
                  <a:cubicBezTo>
                    <a:pt x="0" y="21"/>
                    <a:pt x="0" y="20"/>
                    <a:pt x="16" y="12"/>
                  </a:cubicBezTo>
                  <a:cubicBezTo>
                    <a:pt x="38" y="0"/>
                    <a:pt x="38" y="0"/>
                    <a:pt x="49" y="22"/>
                  </a:cubicBezTo>
                  <a:cubicBezTo>
                    <a:pt x="66" y="53"/>
                    <a:pt x="82" y="85"/>
                    <a:pt x="99" y="117"/>
                  </a:cubicBezTo>
                  <a:cubicBezTo>
                    <a:pt x="101" y="121"/>
                    <a:pt x="102" y="124"/>
                    <a:pt x="105" y="13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944" y="1629"/>
              <a:ext cx="60" cy="103"/>
            </a:xfrm>
            <a:custGeom>
              <a:avLst/>
              <a:gdLst/>
              <a:ahLst/>
              <a:cxnLst>
                <a:cxn ang="0">
                  <a:pos x="84" y="18"/>
                </a:cxn>
                <a:cxn ang="0">
                  <a:pos x="60" y="82"/>
                </a:cxn>
                <a:cxn ang="0">
                  <a:pos x="40" y="134"/>
                </a:cxn>
                <a:cxn ang="0">
                  <a:pos x="22" y="142"/>
                </a:cxn>
                <a:cxn ang="0">
                  <a:pos x="7" y="137"/>
                </a:cxn>
                <a:cxn ang="0">
                  <a:pos x="1" y="124"/>
                </a:cxn>
                <a:cxn ang="0">
                  <a:pos x="45" y="5"/>
                </a:cxn>
                <a:cxn ang="0">
                  <a:pos x="46" y="2"/>
                </a:cxn>
                <a:cxn ang="0">
                  <a:pos x="69" y="2"/>
                </a:cxn>
                <a:cxn ang="0">
                  <a:pos x="84" y="18"/>
                </a:cxn>
              </a:cxnLst>
              <a:rect l="0" t="0" r="r" b="b"/>
              <a:pathLst>
                <a:path w="86" h="146">
                  <a:moveTo>
                    <a:pt x="84" y="18"/>
                  </a:moveTo>
                  <a:cubicBezTo>
                    <a:pt x="76" y="38"/>
                    <a:pt x="68" y="60"/>
                    <a:pt x="60" y="82"/>
                  </a:cubicBezTo>
                  <a:cubicBezTo>
                    <a:pt x="54" y="99"/>
                    <a:pt x="47" y="116"/>
                    <a:pt x="40" y="134"/>
                  </a:cubicBezTo>
                  <a:cubicBezTo>
                    <a:pt x="37" y="144"/>
                    <a:pt x="31" y="146"/>
                    <a:pt x="22" y="142"/>
                  </a:cubicBezTo>
                  <a:cubicBezTo>
                    <a:pt x="17" y="140"/>
                    <a:pt x="11" y="140"/>
                    <a:pt x="7" y="137"/>
                  </a:cubicBezTo>
                  <a:cubicBezTo>
                    <a:pt x="3" y="134"/>
                    <a:pt x="0" y="127"/>
                    <a:pt x="1" y="124"/>
                  </a:cubicBezTo>
                  <a:cubicBezTo>
                    <a:pt x="15" y="84"/>
                    <a:pt x="30" y="44"/>
                    <a:pt x="45" y="5"/>
                  </a:cubicBezTo>
                  <a:cubicBezTo>
                    <a:pt x="46" y="4"/>
                    <a:pt x="46" y="2"/>
                    <a:pt x="46" y="2"/>
                  </a:cubicBezTo>
                  <a:cubicBezTo>
                    <a:pt x="54" y="2"/>
                    <a:pt x="62" y="0"/>
                    <a:pt x="69" y="2"/>
                  </a:cubicBezTo>
                  <a:cubicBezTo>
                    <a:pt x="76" y="3"/>
                    <a:pt x="86" y="4"/>
                    <a:pt x="84" y="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2121" y="1751"/>
              <a:ext cx="88" cy="81"/>
            </a:xfrm>
            <a:custGeom>
              <a:avLst/>
              <a:gdLst/>
              <a:ahLst/>
              <a:cxnLst>
                <a:cxn ang="0">
                  <a:pos x="125" y="35"/>
                </a:cxn>
                <a:cxn ang="0">
                  <a:pos x="90" y="64"/>
                </a:cxn>
                <a:cxn ang="0">
                  <a:pos x="48" y="89"/>
                </a:cxn>
                <a:cxn ang="0">
                  <a:pos x="10" y="113"/>
                </a:cxn>
                <a:cxn ang="0">
                  <a:pos x="19" y="105"/>
                </a:cxn>
                <a:cxn ang="0">
                  <a:pos x="30" y="70"/>
                </a:cxn>
                <a:cxn ang="0">
                  <a:pos x="6" y="42"/>
                </a:cxn>
                <a:cxn ang="0">
                  <a:pos x="0" y="29"/>
                </a:cxn>
                <a:cxn ang="0">
                  <a:pos x="4" y="26"/>
                </a:cxn>
                <a:cxn ang="0">
                  <a:pos x="21" y="43"/>
                </a:cxn>
                <a:cxn ang="0">
                  <a:pos x="47" y="72"/>
                </a:cxn>
                <a:cxn ang="0">
                  <a:pos x="70" y="77"/>
                </a:cxn>
                <a:cxn ang="0">
                  <a:pos x="74" y="50"/>
                </a:cxn>
                <a:cxn ang="0">
                  <a:pos x="47" y="18"/>
                </a:cxn>
                <a:cxn ang="0">
                  <a:pos x="37" y="0"/>
                </a:cxn>
                <a:cxn ang="0">
                  <a:pos x="54" y="11"/>
                </a:cxn>
                <a:cxn ang="0">
                  <a:pos x="84" y="44"/>
                </a:cxn>
                <a:cxn ang="0">
                  <a:pos x="117" y="43"/>
                </a:cxn>
                <a:cxn ang="0">
                  <a:pos x="125" y="35"/>
                </a:cxn>
              </a:cxnLst>
              <a:rect l="0" t="0" r="r" b="b"/>
              <a:pathLst>
                <a:path w="126" h="116">
                  <a:moveTo>
                    <a:pt x="125" y="35"/>
                  </a:moveTo>
                  <a:cubicBezTo>
                    <a:pt x="126" y="58"/>
                    <a:pt x="116" y="65"/>
                    <a:pt x="90" y="64"/>
                  </a:cubicBezTo>
                  <a:cubicBezTo>
                    <a:pt x="77" y="89"/>
                    <a:pt x="73" y="91"/>
                    <a:pt x="48" y="89"/>
                  </a:cubicBezTo>
                  <a:cubicBezTo>
                    <a:pt x="37" y="113"/>
                    <a:pt x="32" y="116"/>
                    <a:pt x="10" y="113"/>
                  </a:cubicBezTo>
                  <a:cubicBezTo>
                    <a:pt x="14" y="109"/>
                    <a:pt x="16" y="106"/>
                    <a:pt x="19" y="105"/>
                  </a:cubicBezTo>
                  <a:cubicBezTo>
                    <a:pt x="38" y="100"/>
                    <a:pt x="43" y="85"/>
                    <a:pt x="30" y="70"/>
                  </a:cubicBezTo>
                  <a:cubicBezTo>
                    <a:pt x="22" y="61"/>
                    <a:pt x="14" y="52"/>
                    <a:pt x="6" y="42"/>
                  </a:cubicBezTo>
                  <a:cubicBezTo>
                    <a:pt x="3" y="38"/>
                    <a:pt x="2" y="33"/>
                    <a:pt x="0" y="29"/>
                  </a:cubicBezTo>
                  <a:cubicBezTo>
                    <a:pt x="1" y="28"/>
                    <a:pt x="3" y="27"/>
                    <a:pt x="4" y="26"/>
                  </a:cubicBezTo>
                  <a:cubicBezTo>
                    <a:pt x="10" y="32"/>
                    <a:pt x="15" y="37"/>
                    <a:pt x="21" y="43"/>
                  </a:cubicBezTo>
                  <a:cubicBezTo>
                    <a:pt x="30" y="53"/>
                    <a:pt x="38" y="63"/>
                    <a:pt x="47" y="72"/>
                  </a:cubicBezTo>
                  <a:cubicBezTo>
                    <a:pt x="53" y="80"/>
                    <a:pt x="62" y="83"/>
                    <a:pt x="70" y="77"/>
                  </a:cubicBezTo>
                  <a:cubicBezTo>
                    <a:pt x="80" y="69"/>
                    <a:pt x="81" y="59"/>
                    <a:pt x="74" y="50"/>
                  </a:cubicBezTo>
                  <a:cubicBezTo>
                    <a:pt x="66" y="39"/>
                    <a:pt x="55" y="29"/>
                    <a:pt x="47" y="18"/>
                  </a:cubicBezTo>
                  <a:cubicBezTo>
                    <a:pt x="43" y="13"/>
                    <a:pt x="40" y="6"/>
                    <a:pt x="37" y="0"/>
                  </a:cubicBezTo>
                  <a:cubicBezTo>
                    <a:pt x="43" y="4"/>
                    <a:pt x="49" y="6"/>
                    <a:pt x="54" y="11"/>
                  </a:cubicBezTo>
                  <a:cubicBezTo>
                    <a:pt x="64" y="21"/>
                    <a:pt x="74" y="33"/>
                    <a:pt x="84" y="44"/>
                  </a:cubicBezTo>
                  <a:cubicBezTo>
                    <a:pt x="97" y="58"/>
                    <a:pt x="105" y="58"/>
                    <a:pt x="117" y="43"/>
                  </a:cubicBezTo>
                  <a:cubicBezTo>
                    <a:pt x="119" y="40"/>
                    <a:pt x="122" y="38"/>
                    <a:pt x="125" y="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Freeform 10"/>
            <p:cNvSpPr>
              <a:spLocks/>
            </p:cNvSpPr>
            <p:nvPr/>
          </p:nvSpPr>
          <p:spPr bwMode="auto">
            <a:xfrm>
              <a:off x="1983" y="1629"/>
              <a:ext cx="116" cy="128"/>
            </a:xfrm>
            <a:custGeom>
              <a:avLst/>
              <a:gdLst/>
              <a:ahLst/>
              <a:cxnLst>
                <a:cxn ang="0">
                  <a:pos x="40" y="182"/>
                </a:cxn>
                <a:cxn ang="0">
                  <a:pos x="31" y="180"/>
                </a:cxn>
                <a:cxn ang="0">
                  <a:pos x="3" y="149"/>
                </a:cxn>
                <a:cxn ang="0">
                  <a:pos x="2" y="132"/>
                </a:cxn>
                <a:cxn ang="0">
                  <a:pos x="42" y="26"/>
                </a:cxn>
                <a:cxn ang="0">
                  <a:pos x="63" y="21"/>
                </a:cxn>
                <a:cxn ang="0">
                  <a:pos x="96" y="24"/>
                </a:cxn>
                <a:cxn ang="0">
                  <a:pos x="127" y="8"/>
                </a:cxn>
                <a:cxn ang="0">
                  <a:pos x="166" y="12"/>
                </a:cxn>
                <a:cxn ang="0">
                  <a:pos x="158" y="15"/>
                </a:cxn>
                <a:cxn ang="0">
                  <a:pos x="115" y="26"/>
                </a:cxn>
                <a:cxn ang="0">
                  <a:pos x="52" y="27"/>
                </a:cxn>
                <a:cxn ang="0">
                  <a:pos x="20" y="110"/>
                </a:cxn>
                <a:cxn ang="0">
                  <a:pos x="31" y="167"/>
                </a:cxn>
                <a:cxn ang="0">
                  <a:pos x="41" y="178"/>
                </a:cxn>
                <a:cxn ang="0">
                  <a:pos x="40" y="182"/>
                </a:cxn>
              </a:cxnLst>
              <a:rect l="0" t="0" r="r" b="b"/>
              <a:pathLst>
                <a:path w="166" h="182">
                  <a:moveTo>
                    <a:pt x="40" y="182"/>
                  </a:moveTo>
                  <a:cubicBezTo>
                    <a:pt x="37" y="181"/>
                    <a:pt x="33" y="182"/>
                    <a:pt x="31" y="180"/>
                  </a:cubicBezTo>
                  <a:cubicBezTo>
                    <a:pt x="21" y="170"/>
                    <a:pt x="11" y="160"/>
                    <a:pt x="3" y="149"/>
                  </a:cubicBezTo>
                  <a:cubicBezTo>
                    <a:pt x="0" y="145"/>
                    <a:pt x="1" y="137"/>
                    <a:pt x="2" y="132"/>
                  </a:cubicBezTo>
                  <a:cubicBezTo>
                    <a:pt x="15" y="97"/>
                    <a:pt x="29" y="61"/>
                    <a:pt x="42" y="26"/>
                  </a:cubicBezTo>
                  <a:cubicBezTo>
                    <a:pt x="47" y="13"/>
                    <a:pt x="52" y="12"/>
                    <a:pt x="63" y="21"/>
                  </a:cubicBezTo>
                  <a:cubicBezTo>
                    <a:pt x="74" y="29"/>
                    <a:pt x="85" y="29"/>
                    <a:pt x="96" y="24"/>
                  </a:cubicBezTo>
                  <a:cubicBezTo>
                    <a:pt x="107" y="19"/>
                    <a:pt x="117" y="12"/>
                    <a:pt x="127" y="8"/>
                  </a:cubicBezTo>
                  <a:cubicBezTo>
                    <a:pt x="140" y="3"/>
                    <a:pt x="153" y="0"/>
                    <a:pt x="166" y="12"/>
                  </a:cubicBezTo>
                  <a:cubicBezTo>
                    <a:pt x="162" y="13"/>
                    <a:pt x="160" y="15"/>
                    <a:pt x="158" y="15"/>
                  </a:cubicBezTo>
                  <a:cubicBezTo>
                    <a:pt x="142" y="11"/>
                    <a:pt x="128" y="18"/>
                    <a:pt x="115" y="26"/>
                  </a:cubicBezTo>
                  <a:cubicBezTo>
                    <a:pt x="86" y="41"/>
                    <a:pt x="81" y="41"/>
                    <a:pt x="52" y="27"/>
                  </a:cubicBezTo>
                  <a:cubicBezTo>
                    <a:pt x="41" y="55"/>
                    <a:pt x="33" y="84"/>
                    <a:pt x="20" y="110"/>
                  </a:cubicBezTo>
                  <a:cubicBezTo>
                    <a:pt x="8" y="133"/>
                    <a:pt x="9" y="151"/>
                    <a:pt x="31" y="167"/>
                  </a:cubicBezTo>
                  <a:cubicBezTo>
                    <a:pt x="35" y="169"/>
                    <a:pt x="37" y="174"/>
                    <a:pt x="41" y="178"/>
                  </a:cubicBezTo>
                  <a:cubicBezTo>
                    <a:pt x="40" y="179"/>
                    <a:pt x="40" y="180"/>
                    <a:pt x="40" y="1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Freeform 11"/>
            <p:cNvSpPr>
              <a:spLocks/>
            </p:cNvSpPr>
            <p:nvPr/>
          </p:nvSpPr>
          <p:spPr bwMode="auto">
            <a:xfrm>
              <a:off x="2062" y="1772"/>
              <a:ext cx="46" cy="50"/>
            </a:xfrm>
            <a:custGeom>
              <a:avLst/>
              <a:gdLst/>
              <a:ahLst/>
              <a:cxnLst>
                <a:cxn ang="0">
                  <a:pos x="67" y="25"/>
                </a:cxn>
                <a:cxn ang="0">
                  <a:pos x="63" y="33"/>
                </a:cxn>
                <a:cxn ang="0">
                  <a:pos x="23" y="70"/>
                </a:cxn>
                <a:cxn ang="0">
                  <a:pos x="5" y="67"/>
                </a:cxn>
                <a:cxn ang="0">
                  <a:pos x="4" y="44"/>
                </a:cxn>
                <a:cxn ang="0">
                  <a:pos x="44" y="7"/>
                </a:cxn>
                <a:cxn ang="0">
                  <a:pos x="67" y="25"/>
                </a:cxn>
              </a:cxnLst>
              <a:rect l="0" t="0" r="r" b="b"/>
              <a:pathLst>
                <a:path w="67" h="72">
                  <a:moveTo>
                    <a:pt x="67" y="25"/>
                  </a:moveTo>
                  <a:cubicBezTo>
                    <a:pt x="66" y="27"/>
                    <a:pt x="66" y="31"/>
                    <a:pt x="63" y="33"/>
                  </a:cubicBezTo>
                  <a:cubicBezTo>
                    <a:pt x="50" y="46"/>
                    <a:pt x="37" y="59"/>
                    <a:pt x="23" y="70"/>
                  </a:cubicBezTo>
                  <a:cubicBezTo>
                    <a:pt x="19" y="72"/>
                    <a:pt x="7" y="70"/>
                    <a:pt x="5" y="67"/>
                  </a:cubicBezTo>
                  <a:cubicBezTo>
                    <a:pt x="2" y="60"/>
                    <a:pt x="0" y="49"/>
                    <a:pt x="4" y="44"/>
                  </a:cubicBezTo>
                  <a:cubicBezTo>
                    <a:pt x="16" y="30"/>
                    <a:pt x="30" y="18"/>
                    <a:pt x="44" y="7"/>
                  </a:cubicBezTo>
                  <a:cubicBezTo>
                    <a:pt x="54" y="0"/>
                    <a:pt x="67" y="10"/>
                    <a:pt x="67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2039" y="1760"/>
              <a:ext cx="41" cy="45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6" y="27"/>
                </a:cxn>
                <a:cxn ang="0">
                  <a:pos x="32" y="4"/>
                </a:cxn>
                <a:cxn ang="0">
                  <a:pos x="52" y="3"/>
                </a:cxn>
                <a:cxn ang="0">
                  <a:pos x="55" y="25"/>
                </a:cxn>
                <a:cxn ang="0">
                  <a:pos x="22" y="57"/>
                </a:cxn>
                <a:cxn ang="0">
                  <a:pos x="0" y="37"/>
                </a:cxn>
              </a:cxnLst>
              <a:rect l="0" t="0" r="r" b="b"/>
              <a:pathLst>
                <a:path w="59" h="64">
                  <a:moveTo>
                    <a:pt x="0" y="37"/>
                  </a:moveTo>
                  <a:cubicBezTo>
                    <a:pt x="1" y="36"/>
                    <a:pt x="3" y="30"/>
                    <a:pt x="6" y="27"/>
                  </a:cubicBezTo>
                  <a:cubicBezTo>
                    <a:pt x="14" y="18"/>
                    <a:pt x="22" y="10"/>
                    <a:pt x="32" y="4"/>
                  </a:cubicBezTo>
                  <a:cubicBezTo>
                    <a:pt x="37" y="1"/>
                    <a:pt x="50" y="0"/>
                    <a:pt x="52" y="3"/>
                  </a:cubicBezTo>
                  <a:cubicBezTo>
                    <a:pt x="56" y="8"/>
                    <a:pt x="59" y="21"/>
                    <a:pt x="55" y="25"/>
                  </a:cubicBezTo>
                  <a:cubicBezTo>
                    <a:pt x="46" y="37"/>
                    <a:pt x="34" y="48"/>
                    <a:pt x="22" y="57"/>
                  </a:cubicBezTo>
                  <a:cubicBezTo>
                    <a:pt x="12" y="64"/>
                    <a:pt x="0" y="55"/>
                    <a:pt x="0" y="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2092" y="1802"/>
              <a:ext cx="33" cy="35"/>
            </a:xfrm>
            <a:custGeom>
              <a:avLst/>
              <a:gdLst/>
              <a:ahLst/>
              <a:cxnLst>
                <a:cxn ang="0">
                  <a:pos x="46" y="15"/>
                </a:cxn>
                <a:cxn ang="0">
                  <a:pos x="17" y="50"/>
                </a:cxn>
                <a:cxn ang="0">
                  <a:pos x="3" y="44"/>
                </a:cxn>
                <a:cxn ang="0">
                  <a:pos x="3" y="23"/>
                </a:cxn>
                <a:cxn ang="0">
                  <a:pos x="20" y="5"/>
                </a:cxn>
                <a:cxn ang="0">
                  <a:pos x="37" y="2"/>
                </a:cxn>
                <a:cxn ang="0">
                  <a:pos x="46" y="15"/>
                </a:cxn>
              </a:cxnLst>
              <a:rect l="0" t="0" r="r" b="b"/>
              <a:pathLst>
                <a:path w="46" h="50">
                  <a:moveTo>
                    <a:pt x="46" y="15"/>
                  </a:moveTo>
                  <a:cubicBezTo>
                    <a:pt x="45" y="27"/>
                    <a:pt x="27" y="50"/>
                    <a:pt x="17" y="50"/>
                  </a:cubicBezTo>
                  <a:cubicBezTo>
                    <a:pt x="12" y="50"/>
                    <a:pt x="4" y="47"/>
                    <a:pt x="3" y="44"/>
                  </a:cubicBezTo>
                  <a:cubicBezTo>
                    <a:pt x="0" y="38"/>
                    <a:pt x="0" y="29"/>
                    <a:pt x="3" y="23"/>
                  </a:cubicBezTo>
                  <a:cubicBezTo>
                    <a:pt x="6" y="16"/>
                    <a:pt x="13" y="9"/>
                    <a:pt x="20" y="5"/>
                  </a:cubicBezTo>
                  <a:cubicBezTo>
                    <a:pt x="24" y="2"/>
                    <a:pt x="32" y="0"/>
                    <a:pt x="37" y="2"/>
                  </a:cubicBezTo>
                  <a:cubicBezTo>
                    <a:pt x="42" y="5"/>
                    <a:pt x="44" y="12"/>
                    <a:pt x="46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2012" y="1757"/>
              <a:ext cx="27" cy="2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2" y="1"/>
                </a:cxn>
                <a:cxn ang="0">
                  <a:pos x="38" y="19"/>
                </a:cxn>
                <a:cxn ang="0">
                  <a:pos x="15" y="40"/>
                </a:cxn>
                <a:cxn ang="0">
                  <a:pos x="0" y="28"/>
                </a:cxn>
              </a:cxnLst>
              <a:rect l="0" t="0" r="r" b="b"/>
              <a:pathLst>
                <a:path w="38" h="42">
                  <a:moveTo>
                    <a:pt x="0" y="28"/>
                  </a:moveTo>
                  <a:cubicBezTo>
                    <a:pt x="0" y="12"/>
                    <a:pt x="12" y="0"/>
                    <a:pt x="22" y="1"/>
                  </a:cubicBezTo>
                  <a:cubicBezTo>
                    <a:pt x="33" y="1"/>
                    <a:pt x="38" y="9"/>
                    <a:pt x="38" y="19"/>
                  </a:cubicBezTo>
                  <a:cubicBezTo>
                    <a:pt x="38" y="29"/>
                    <a:pt x="24" y="42"/>
                    <a:pt x="15" y="40"/>
                  </a:cubicBezTo>
                  <a:cubicBezTo>
                    <a:pt x="8" y="38"/>
                    <a:pt x="3" y="31"/>
                    <a:pt x="0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894129" y="1783422"/>
            <a:ext cx="547657" cy="404772"/>
            <a:chOff x="-1602076" y="4826852"/>
            <a:chExt cx="867266" cy="518983"/>
          </a:xfrm>
        </p:grpSpPr>
        <p:pic>
          <p:nvPicPr>
            <p:cNvPr id="70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-1602076" y="4911555"/>
              <a:ext cx="239011" cy="333653"/>
            </a:xfrm>
            <a:prstGeom prst="rect">
              <a:avLst/>
            </a:prstGeom>
          </p:spPr>
        </p:pic>
        <p:pic>
          <p:nvPicPr>
            <p:cNvPr id="71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-1106581" y="4826852"/>
              <a:ext cx="371771" cy="518983"/>
            </a:xfrm>
            <a:prstGeom prst="rect">
              <a:avLst/>
            </a:prstGeom>
          </p:spPr>
        </p:pic>
        <p:sp>
          <p:nvSpPr>
            <p:cNvPr id="72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-1344975" y="4946549"/>
              <a:ext cx="206775" cy="266312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040" y="4185708"/>
            <a:ext cx="548875" cy="50430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76894" y="845826"/>
            <a:ext cx="2490458" cy="465997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algn="l"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err="1" smtClean="0">
                <a:solidFill>
                  <a:prstClr val="white"/>
                </a:solidFill>
              </a:rPr>
              <a:t>STrategic</a:t>
            </a:r>
            <a:r>
              <a:rPr lang="en-US" sz="1600" b="1" cap="all" dirty="0" smtClean="0">
                <a:solidFill>
                  <a:prstClr val="white"/>
                </a:solidFill>
              </a:rPr>
              <a:t> GOALS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8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3582003" y="870640"/>
            <a:ext cx="5094452" cy="423218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smtClean="0">
                <a:solidFill>
                  <a:prstClr val="white"/>
                </a:solidFill>
              </a:rPr>
              <a:t>AMBITIONS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76894" y="1484117"/>
            <a:ext cx="2490458" cy="90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marL="0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 smtClean="0"/>
              <a:t>Process </a:t>
            </a:r>
            <a:r>
              <a:rPr lang="en-US" sz="1600" b="1" dirty="0"/>
              <a:t>efficiency enhancement</a:t>
            </a:r>
            <a:endParaRPr lang="en-US" sz="1600" kern="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63764" y="2743188"/>
            <a:ext cx="2490458" cy="90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marL="0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/>
              <a:t>Growth of loan origination volumes</a:t>
            </a:r>
            <a:endParaRPr lang="en-US" sz="1600" kern="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33878" y="4040409"/>
            <a:ext cx="2490458" cy="8145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lvl="0"/>
            <a:r>
              <a:rPr lang="en-US" sz="1600" b="1" dirty="0"/>
              <a:t>Development of Sustainable Positive Impact </a:t>
            </a:r>
            <a:r>
              <a:rPr lang="en-US" sz="1600" b="1" dirty="0" smtClean="0"/>
              <a:t>Financing</a:t>
            </a:r>
            <a:endParaRPr lang="en-US" sz="1600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76894" y="5161507"/>
            <a:ext cx="2490458" cy="8145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lvl="0"/>
            <a:r>
              <a:rPr lang="en-US" sz="1600" b="1" dirty="0"/>
              <a:t>Further leverage </a:t>
            </a:r>
            <a:endParaRPr lang="en-US" sz="1600" b="1" dirty="0" smtClean="0"/>
          </a:p>
          <a:p>
            <a:pPr lvl="0"/>
            <a:r>
              <a:rPr lang="en-US" sz="1600" b="1" dirty="0" smtClean="0"/>
              <a:t>on synergies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28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203719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641651"/>
              </p:ext>
            </p:extLst>
          </p:nvPr>
        </p:nvGraphicFramePr>
        <p:xfrm>
          <a:off x="-1" y="1467714"/>
          <a:ext cx="4797714" cy="224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1" name="Worksheet" r:id="rId8" imgW="5137212" imgH="2171700" progId="Excel.Sheet.12">
                  <p:link updateAutomatic="1"/>
                </p:oleObj>
              </mc:Choice>
              <mc:Fallback>
                <p:oleObj name="Worksheet" r:id="rId8" imgW="5137212" imgH="21717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-1" y="1467714"/>
                        <a:ext cx="4797714" cy="2245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3555"/>
              </p:ext>
            </p:extLst>
          </p:nvPr>
        </p:nvGraphicFramePr>
        <p:xfrm>
          <a:off x="4552919" y="1023239"/>
          <a:ext cx="4591081" cy="307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2" name="Worksheet" r:id="rId10" imgW="5137212" imgH="2762119" progId="Excel.Sheet.12">
                  <p:link updateAutomatic="1"/>
                </p:oleObj>
              </mc:Choice>
              <mc:Fallback>
                <p:oleObj name="Worksheet" r:id="rId10" imgW="5137212" imgH="276211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52919" y="1023239"/>
                        <a:ext cx="4591081" cy="3073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b="1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5707" y="259529"/>
            <a:ext cx="8424381" cy="276999"/>
          </a:xfrm>
        </p:spPr>
        <p:txBody>
          <a:bodyPr vert="horz"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2021 BUDGET -  KEY INDICATORS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P.5</a:t>
            </a:r>
            <a:endParaRPr lang="en-GB" sz="800" b="1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305866" y="5805264"/>
            <a:ext cx="2088232" cy="336876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* Variation at constant exchange rate</a:t>
            </a:r>
            <a:endParaRPr lang="en-US" sz="900" i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216812" y="3904097"/>
            <a:ext cx="4065361" cy="1569660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b="1" dirty="0"/>
              <a:t>Net loans to customers</a:t>
            </a:r>
            <a:r>
              <a:rPr lang="en-US" sz="1200" dirty="0"/>
              <a:t> </a:t>
            </a:r>
            <a:r>
              <a:rPr lang="en-US" sz="1200" dirty="0" smtClean="0"/>
              <a:t>expected </a:t>
            </a:r>
            <a:r>
              <a:rPr lang="en-US" sz="1200" dirty="0"/>
              <a:t>to restart growth in </a:t>
            </a:r>
            <a:r>
              <a:rPr lang="en-US" sz="1200" dirty="0" smtClean="0"/>
              <a:t>2021.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Retail </a:t>
            </a:r>
            <a:r>
              <a:rPr lang="en-US" sz="1200" dirty="0"/>
              <a:t>loans’ </a:t>
            </a:r>
            <a:r>
              <a:rPr lang="en-US" sz="1200" dirty="0" smtClean="0"/>
              <a:t>outstanding </a:t>
            </a:r>
            <a:r>
              <a:rPr lang="en-US" sz="1200" dirty="0"/>
              <a:t>expected to remain flat despite the rebound in production. </a:t>
            </a:r>
            <a:endParaRPr lang="en-US" sz="1200" dirty="0" smtClean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Significant advance of corporate financing, building on a strong push on TCC, but also SME financing, thanks </a:t>
            </a:r>
            <a:r>
              <a:rPr lang="en-US" sz="1200" dirty="0" smtClean="0"/>
              <a:t>notably to IMM </a:t>
            </a:r>
            <a:r>
              <a:rPr lang="en-US" sz="1200" dirty="0"/>
              <a:t>Invest </a:t>
            </a:r>
            <a:r>
              <a:rPr lang="en-US" sz="1200" dirty="0" smtClean="0"/>
              <a:t>program. </a:t>
            </a:r>
            <a:endParaRPr lang="en-US" sz="1200" dirty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4759249" y="3919979"/>
            <a:ext cx="4060901" cy="2308324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b="1" dirty="0"/>
              <a:t>D</a:t>
            </a:r>
            <a:r>
              <a:rPr lang="en-US" sz="1200" b="1" dirty="0" smtClean="0"/>
              <a:t>eposit </a:t>
            </a:r>
            <a:r>
              <a:rPr lang="en-US" sz="1200" b="1" dirty="0"/>
              <a:t>base </a:t>
            </a:r>
            <a:r>
              <a:rPr lang="en-US" sz="1200" dirty="0" smtClean="0"/>
              <a:t>expected </a:t>
            </a:r>
            <a:r>
              <a:rPr lang="en-US" sz="1200" dirty="0"/>
              <a:t>to </a:t>
            </a:r>
            <a:r>
              <a:rPr lang="en-US" sz="1200" dirty="0" smtClean="0"/>
              <a:t>slightly decrease in </a:t>
            </a:r>
            <a:r>
              <a:rPr lang="en-US" sz="1200" dirty="0"/>
              <a:t>2021 </a:t>
            </a:r>
            <a:r>
              <a:rPr lang="en-US" sz="1200" dirty="0" smtClean="0"/>
              <a:t>considering :</a:t>
            </a:r>
          </a:p>
          <a:p>
            <a:pPr lvl="1" algn="l">
              <a:buClr>
                <a:srgbClr val="C00000"/>
              </a:buClr>
            </a:pPr>
            <a:r>
              <a:rPr lang="en-US" sz="1200" dirty="0" smtClean="0"/>
              <a:t>- </a:t>
            </a:r>
            <a:r>
              <a:rPr lang="en-US" sz="1200" dirty="0"/>
              <a:t>a</a:t>
            </a:r>
            <a:r>
              <a:rPr lang="en-US" sz="1200" dirty="0" smtClean="0"/>
              <a:t> push on diversification, enabling our clients to chose the saving solutions fitting the best their objectives</a:t>
            </a:r>
          </a:p>
          <a:p>
            <a:pPr lvl="1" algn="l">
              <a:buClr>
                <a:srgbClr val="C00000"/>
              </a:buClr>
            </a:pPr>
            <a:r>
              <a:rPr lang="en-US" sz="1200" dirty="0" smtClean="0"/>
              <a:t> - a fading </a:t>
            </a:r>
            <a:r>
              <a:rPr lang="en-US" sz="1200" dirty="0"/>
              <a:t>propensity to </a:t>
            </a:r>
            <a:r>
              <a:rPr lang="en-US" sz="1200" dirty="0" smtClean="0"/>
              <a:t>save, as the </a:t>
            </a:r>
            <a:r>
              <a:rPr lang="en-US" sz="1200" dirty="0"/>
              <a:t>spending behavior will regain pace, once the economic activity is </a:t>
            </a:r>
            <a:r>
              <a:rPr lang="en-US" sz="1200" dirty="0" smtClean="0"/>
              <a:t>recovering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Overall  </a:t>
            </a:r>
            <a:r>
              <a:rPr lang="en-US" sz="1200" b="1" dirty="0"/>
              <a:t>loan to deposit ratio </a:t>
            </a:r>
            <a:r>
              <a:rPr lang="en-US" sz="1200" dirty="0"/>
              <a:t>to increase by 4 </a:t>
            </a:r>
            <a:r>
              <a:rPr lang="en-US" sz="1200" dirty="0" err="1"/>
              <a:t>ppts</a:t>
            </a:r>
            <a:r>
              <a:rPr lang="en-US" sz="1200" dirty="0"/>
              <a:t> in </a:t>
            </a:r>
            <a:r>
              <a:rPr lang="en-US" sz="1200" dirty="0" smtClean="0"/>
              <a:t>2021, from 61% at 2020 end to 65% at 2021 end.</a:t>
            </a:r>
            <a:endParaRPr lang="en-US" sz="1200" dirty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200" b="1" dirty="0"/>
          </a:p>
          <a:p>
            <a:pPr algn="l">
              <a:buClr>
                <a:srgbClr val="C00000"/>
              </a:buClr>
            </a:pP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259736" y="817047"/>
            <a:ext cx="4022437" cy="351625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 algn="l"/>
            <a:r>
              <a:rPr lang="en-US" sz="1600" b="1" dirty="0" smtClean="0">
                <a:solidFill>
                  <a:schemeClr val="bg1"/>
                </a:solidFill>
              </a:rPr>
              <a:t>Net loans| RON </a:t>
            </a:r>
            <a:r>
              <a:rPr lang="en-US" sz="1600" b="1" dirty="0" err="1" smtClean="0">
                <a:solidFill>
                  <a:schemeClr val="bg1"/>
                </a:solidFill>
              </a:rPr>
              <a:t>bn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713" y="801205"/>
            <a:ext cx="402243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 algn="l"/>
            <a:r>
              <a:rPr lang="en-US" sz="1600" b="1" dirty="0">
                <a:solidFill>
                  <a:schemeClr val="bg1"/>
                </a:solidFill>
              </a:rPr>
              <a:t>Deposits | </a:t>
            </a:r>
            <a:r>
              <a:rPr lang="en-US" sz="1600" b="1" dirty="0" smtClean="0">
                <a:solidFill>
                  <a:schemeClr val="bg1"/>
                </a:solidFill>
              </a:rPr>
              <a:t> RON </a:t>
            </a:r>
            <a:r>
              <a:rPr lang="en-US" sz="1600" b="1" dirty="0" err="1" smtClean="0">
                <a:solidFill>
                  <a:schemeClr val="bg1"/>
                </a:solidFill>
              </a:rPr>
              <a:t>bn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70308" y="1334191"/>
            <a:ext cx="806719" cy="2789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464850" y="1328236"/>
            <a:ext cx="806719" cy="2789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034337" y="1162736"/>
            <a:ext cx="589763" cy="2768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8050206" y="1139759"/>
            <a:ext cx="589763" cy="2768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</p:spTree>
    <p:extLst>
      <p:ext uri="{BB962C8B-B14F-4D97-AF65-F5344CB8AC3E}">
        <p14:creationId xmlns:p14="http://schemas.microsoft.com/office/powerpoint/2010/main" val="35361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755576" y="3306982"/>
            <a:ext cx="8064574" cy="15194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396875" lvl="0" indent="-171450" algn="l"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dirty="0" smtClean="0"/>
              <a:t>significant </a:t>
            </a:r>
            <a:r>
              <a:rPr lang="en-US" sz="1200" dirty="0"/>
              <a:t>influence of “</a:t>
            </a:r>
            <a:r>
              <a:rPr lang="en-US" sz="1200" b="1" dirty="0"/>
              <a:t>constrained expenditures</a:t>
            </a:r>
            <a:r>
              <a:rPr lang="en-US" sz="1200" dirty="0"/>
              <a:t>” </a:t>
            </a:r>
            <a:endParaRPr lang="en-US" sz="1200" dirty="0" smtClean="0"/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dirty="0" smtClean="0"/>
              <a:t>continued pressures on salary costs </a:t>
            </a:r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dirty="0" smtClean="0"/>
              <a:t>sanitary </a:t>
            </a:r>
            <a:r>
              <a:rPr lang="en-US" sz="1200" dirty="0"/>
              <a:t>costs</a:t>
            </a:r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dirty="0" smtClean="0"/>
              <a:t>mechanical impact of </a:t>
            </a:r>
            <a:r>
              <a:rPr lang="en-US" sz="1200" dirty="0"/>
              <a:t>exchange rate </a:t>
            </a:r>
            <a:r>
              <a:rPr lang="en-US" sz="1200" dirty="0" smtClean="0"/>
              <a:t>depreciation assumption</a:t>
            </a:r>
            <a:endParaRPr lang="en-US" sz="1200" dirty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b="1" kern="0" dirty="0" smtClean="0"/>
              <a:t>necessity to increase IT investments </a:t>
            </a:r>
            <a:r>
              <a:rPr lang="en-US" sz="1200" kern="0" dirty="0" smtClean="0"/>
              <a:t>in order to accelerate </a:t>
            </a:r>
            <a:r>
              <a:rPr lang="en-US" sz="1200" dirty="0">
                <a:ea typeface="ＭＳ Ｐゴシック" pitchFamily="34" charset="-128"/>
              </a:rPr>
              <a:t>bank’s </a:t>
            </a:r>
            <a:r>
              <a:rPr lang="en-US" sz="1200" dirty="0" smtClean="0">
                <a:ea typeface="ＭＳ Ｐゴシック" pitchFamily="34" charset="-128"/>
              </a:rPr>
              <a:t>transformation</a:t>
            </a:r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dirty="0" smtClean="0">
                <a:ea typeface="ＭＳ Ｐゴシック" pitchFamily="34" charset="-128"/>
              </a:rPr>
              <a:t>But costs to be kept </a:t>
            </a:r>
            <a:r>
              <a:rPr lang="en-US" sz="1200" b="1" dirty="0" smtClean="0">
                <a:ea typeface="ＭＳ Ｐゴシック" pitchFamily="34" charset="-128"/>
              </a:rPr>
              <a:t>under strict control </a:t>
            </a:r>
            <a:r>
              <a:rPr lang="en-US" sz="1200" dirty="0" smtClean="0">
                <a:ea typeface="ＭＳ Ｐゴシック" pitchFamily="34" charset="-128"/>
              </a:rPr>
              <a:t>overall, </a:t>
            </a:r>
            <a:r>
              <a:rPr lang="en-US" sz="1200" dirty="0">
                <a:ea typeface="ＭＳ Ｐゴシック" pitchFamily="34" charset="-128"/>
              </a:rPr>
              <a:t>thanks </a:t>
            </a:r>
            <a:r>
              <a:rPr lang="en-US" sz="1200" dirty="0" smtClean="0">
                <a:ea typeface="ＭＳ Ｐゴシック" pitchFamily="34" charset="-128"/>
              </a:rPr>
              <a:t>to structural optimizations (automation, continuation of network resizing, productivity gains in back office)</a:t>
            </a:r>
            <a:endParaRPr lang="en-US" sz="1200" dirty="0"/>
          </a:p>
        </p:txBody>
      </p:sp>
      <p:cxnSp>
        <p:nvCxnSpPr>
          <p:cNvPr id="10" name="Straight Connector 12"/>
          <p:cNvCxnSpPr/>
          <p:nvPr/>
        </p:nvCxnSpPr>
        <p:spPr bwMode="auto">
          <a:xfrm>
            <a:off x="360487" y="6165304"/>
            <a:ext cx="8428893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itre 16"/>
          <p:cNvSpPr txBox="1">
            <a:spLocks/>
          </p:cNvSpPr>
          <p:nvPr/>
        </p:nvSpPr>
        <p:spPr>
          <a:xfrm>
            <a:off x="407254" y="356746"/>
            <a:ext cx="8382123" cy="276999"/>
          </a:xfrm>
          <a:prstGeom prst="rect">
            <a:avLst/>
          </a:prstGeom>
        </p:spPr>
        <p:txBody>
          <a:bodyPr vert="horz" wrap="square" lIns="0" tIns="0" rIns="66461" bIns="0" rtlCol="0" anchor="ctr">
            <a:spAutoFit/>
          </a:bodyPr>
          <a:lstStyle/>
          <a:p>
            <a:pPr algn="l" defTabSz="84400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cap="all" dirty="0" smtClean="0">
                <a:solidFill>
                  <a:srgbClr val="E60028"/>
                </a:solidFill>
                <a:latin typeface="Arial" pitchFamily="34" charset="0"/>
                <a:ea typeface="+mj-ea"/>
                <a:cs typeface="Arial" pitchFamily="34" charset="0"/>
              </a:rPr>
              <a:t>PROFITABILITY EVOLUTION</a:t>
            </a:r>
            <a:endParaRPr lang="en-US" b="1" cap="all" dirty="0">
              <a:solidFill>
                <a:srgbClr val="E60028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2546" y="2933439"/>
            <a:ext cx="1943161" cy="307777"/>
          </a:xfrm>
          <a:prstGeom prst="rect">
            <a:avLst/>
          </a:prstGeom>
          <a:solidFill>
            <a:srgbClr val="E60028"/>
          </a:solidFill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Operating expenses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7254" y="5077767"/>
            <a:ext cx="1943162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Cost of Risk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5576" y="5476636"/>
            <a:ext cx="7977095" cy="5429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 smtClean="0"/>
              <a:t>2020 </a:t>
            </a:r>
            <a:r>
              <a:rPr lang="en-US" sz="1200" b="1" dirty="0"/>
              <a:t>Cost of Risk </a:t>
            </a:r>
            <a:r>
              <a:rPr lang="en-US" sz="1200" dirty="0" smtClean="0"/>
              <a:t>was significantly influenced by forward looking component of IFRS 9 with increasing level of</a:t>
            </a:r>
          </a:p>
          <a:p>
            <a:pPr algn="l"/>
            <a:r>
              <a:rPr lang="en-US" sz="1200" dirty="0" smtClean="0"/>
              <a:t> provisions on sound portfolios. In 2021, we might see an increase  of NPLs (after end of moratorium), </a:t>
            </a:r>
            <a:r>
              <a:rPr lang="en-US" sz="1200" dirty="0"/>
              <a:t>but also </a:t>
            </a:r>
            <a:r>
              <a:rPr lang="en-US" sz="1200" dirty="0" smtClean="0"/>
              <a:t>an</a:t>
            </a:r>
          </a:p>
          <a:p>
            <a:pPr algn="l"/>
            <a:r>
              <a:rPr lang="en-US" sz="1200" dirty="0" smtClean="0"/>
              <a:t> </a:t>
            </a:r>
            <a:r>
              <a:rPr lang="en-US" sz="1200" dirty="0"/>
              <a:t>improvement in forward looking </a:t>
            </a:r>
            <a:r>
              <a:rPr lang="en-US" sz="1200" dirty="0" smtClean="0"/>
              <a:t>component.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7942" y="816967"/>
            <a:ext cx="1943161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Net banking income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55576" y="1192161"/>
            <a:ext cx="8049128" cy="16583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b="1" dirty="0"/>
              <a:t> Net interest income </a:t>
            </a:r>
            <a:r>
              <a:rPr lang="en-US" sz="1200" dirty="0"/>
              <a:t>is expected to benefit from higher lending volume (EOP net outstanding amount of </a:t>
            </a:r>
            <a:r>
              <a:rPr lang="en-US" sz="1200" dirty="0" smtClean="0"/>
              <a:t>loans’ growth budgeted </a:t>
            </a:r>
            <a:r>
              <a:rPr lang="en-US" sz="1200" dirty="0"/>
              <a:t>at </a:t>
            </a:r>
            <a:r>
              <a:rPr lang="en-US" sz="1200" dirty="0" smtClean="0"/>
              <a:t>+3.2%)  </a:t>
            </a:r>
            <a:r>
              <a:rPr lang="en-US" sz="1200" dirty="0"/>
              <a:t>and </a:t>
            </a:r>
            <a:r>
              <a:rPr lang="en-US" sz="1200" dirty="0" smtClean="0"/>
              <a:t>positive structure effects, while interest rate decrease will have a negative impact.</a:t>
            </a:r>
            <a:endParaRPr lang="en-US" sz="1200" dirty="0"/>
          </a:p>
          <a:p>
            <a:pPr algn="l"/>
            <a:endParaRPr lang="en-US" sz="1200" dirty="0"/>
          </a:p>
          <a:p>
            <a:pPr algn="l"/>
            <a:r>
              <a:rPr lang="en-US" sz="1200" b="1" dirty="0" smtClean="0"/>
              <a:t> Fee </a:t>
            </a:r>
            <a:r>
              <a:rPr lang="en-US" sz="1200" b="1" dirty="0"/>
              <a:t>and </a:t>
            </a:r>
            <a:r>
              <a:rPr lang="en-US" sz="1200" b="1" dirty="0" smtClean="0"/>
              <a:t>commission </a:t>
            </a:r>
            <a:r>
              <a:rPr lang="en-US" sz="1200" dirty="0"/>
              <a:t>income </a:t>
            </a:r>
            <a:r>
              <a:rPr lang="en-US" sz="1200" dirty="0" smtClean="0"/>
              <a:t>to </a:t>
            </a:r>
            <a:r>
              <a:rPr lang="en-US" sz="1200" dirty="0"/>
              <a:t>be </a:t>
            </a:r>
            <a:r>
              <a:rPr lang="en-US" sz="1200" dirty="0" smtClean="0"/>
              <a:t>driven </a:t>
            </a:r>
            <a:r>
              <a:rPr lang="en-US" sz="1200" dirty="0"/>
              <a:t>by opposite forces:</a:t>
            </a:r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price </a:t>
            </a:r>
            <a:r>
              <a:rPr lang="en-US" sz="1200" dirty="0"/>
              <a:t>pressure, with regulatory </a:t>
            </a:r>
            <a:r>
              <a:rPr lang="en-US" sz="1200" dirty="0" smtClean="0"/>
              <a:t>and </a:t>
            </a:r>
            <a:r>
              <a:rPr lang="en-US" sz="1200" dirty="0"/>
              <a:t>competitive </a:t>
            </a:r>
            <a:r>
              <a:rPr lang="en-US" sz="1200" dirty="0" smtClean="0"/>
              <a:t>constraints </a:t>
            </a:r>
            <a:r>
              <a:rPr lang="en-US" sz="1200" dirty="0"/>
              <a:t>negatively impacting daily and </a:t>
            </a:r>
            <a:r>
              <a:rPr lang="en-US" sz="1200" dirty="0" smtClean="0"/>
              <a:t>transactional </a:t>
            </a:r>
          </a:p>
          <a:p>
            <a:pPr marL="346075" algn="l">
              <a:buClr>
                <a:srgbClr val="E60028"/>
              </a:buClr>
            </a:pPr>
            <a:r>
              <a:rPr lang="en-US" sz="1200" dirty="0"/>
              <a:t> </a:t>
            </a:r>
            <a:r>
              <a:rPr lang="en-US" sz="1200" dirty="0" smtClean="0"/>
              <a:t>     banking revenues</a:t>
            </a:r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growing volume of transactions</a:t>
            </a:r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smtClean="0"/>
              <a:t>development </a:t>
            </a:r>
            <a:r>
              <a:rPr lang="en-US" sz="1200" dirty="0"/>
              <a:t>of new growth drivers (insurance, a</a:t>
            </a:r>
            <a:r>
              <a:rPr lang="en-US" sz="1200" dirty="0" smtClean="0"/>
              <a:t>sset management)</a:t>
            </a:r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P.</a:t>
            </a:r>
            <a:fld id="{003F20CB-8015-45D2-9193-C40D9116952D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78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486020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6559430" y="2050015"/>
            <a:ext cx="2313578" cy="663559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100" b="1" i="1" dirty="0" smtClean="0"/>
              <a:t>NBI </a:t>
            </a:r>
            <a:r>
              <a:rPr lang="en-US" sz="1100" b="1" i="1" dirty="0"/>
              <a:t>flattish in 2021</a:t>
            </a:r>
          </a:p>
          <a:p>
            <a:pPr algn="l">
              <a:lnSpc>
                <a:spcPct val="70000"/>
              </a:lnSpc>
            </a:pPr>
            <a:r>
              <a:rPr lang="en-US" sz="1100" i="1" dirty="0"/>
              <a:t> </a:t>
            </a:r>
          </a:p>
          <a:p>
            <a:pPr algn="l">
              <a:lnSpc>
                <a:spcPct val="70000"/>
              </a:lnSpc>
            </a:pPr>
            <a:r>
              <a:rPr lang="en-US" sz="1000" i="1" dirty="0"/>
              <a:t>Net interest income influenced </a:t>
            </a:r>
            <a:r>
              <a:rPr lang="en-US" sz="1000" i="1" dirty="0" smtClean="0"/>
              <a:t> by </a:t>
            </a:r>
          </a:p>
          <a:p>
            <a:pPr algn="l">
              <a:lnSpc>
                <a:spcPct val="70000"/>
              </a:lnSpc>
            </a:pPr>
            <a:r>
              <a:rPr lang="en-US" sz="1000" i="1" dirty="0"/>
              <a:t>n</a:t>
            </a:r>
            <a:r>
              <a:rPr lang="en-US" sz="1000" i="1" dirty="0" smtClean="0"/>
              <a:t>egative interest </a:t>
            </a:r>
            <a:r>
              <a:rPr lang="en-US" sz="1000" i="1" dirty="0"/>
              <a:t>rate </a:t>
            </a:r>
            <a:r>
              <a:rPr lang="en-US" sz="1000" i="1" dirty="0" smtClean="0"/>
              <a:t>and positive </a:t>
            </a:r>
          </a:p>
          <a:p>
            <a:pPr algn="l">
              <a:lnSpc>
                <a:spcPct val="70000"/>
              </a:lnSpc>
            </a:pPr>
            <a:r>
              <a:rPr lang="en-US" sz="1000" i="1" dirty="0" smtClean="0"/>
              <a:t>volume </a:t>
            </a:r>
            <a:r>
              <a:rPr lang="en-US" sz="1000" i="1" dirty="0"/>
              <a:t>effects</a:t>
            </a:r>
            <a:endParaRPr lang="en-US" sz="1000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6671840" y="5489575"/>
            <a:ext cx="2201167" cy="675728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endParaRPr lang="en-US" sz="900" i="1" baseline="30000" dirty="0"/>
          </a:p>
          <a:p>
            <a:pPr algn="l">
              <a:lnSpc>
                <a:spcPct val="70000"/>
              </a:lnSpc>
            </a:pPr>
            <a:r>
              <a:rPr lang="en-US" sz="1100" b="1" i="1" baseline="30000" dirty="0"/>
              <a:t>         </a:t>
            </a:r>
            <a:endParaRPr lang="en-US" sz="1100" b="1" i="1" baseline="30000" dirty="0" smtClean="0"/>
          </a:p>
          <a:p>
            <a:pPr algn="l">
              <a:lnSpc>
                <a:spcPct val="70000"/>
              </a:lnSpc>
            </a:pPr>
            <a:endParaRPr lang="en-US" sz="1600" b="1" i="1" baseline="30000" dirty="0" smtClean="0"/>
          </a:p>
          <a:p>
            <a:pPr algn="l">
              <a:lnSpc>
                <a:spcPct val="70000"/>
              </a:lnSpc>
            </a:pPr>
            <a:endParaRPr lang="en-US" sz="1600" b="1" i="1" baseline="30000" dirty="0"/>
          </a:p>
          <a:p>
            <a:pPr algn="l">
              <a:lnSpc>
                <a:spcPct val="70000"/>
              </a:lnSpc>
            </a:pPr>
            <a:r>
              <a:rPr lang="en-US" sz="1600" b="1" i="1" baseline="30000" dirty="0" smtClean="0"/>
              <a:t>ROE around</a:t>
            </a:r>
            <a:r>
              <a:rPr lang="en-US" sz="1600" b="1" i="1" dirty="0" smtClean="0"/>
              <a:t> </a:t>
            </a:r>
            <a:r>
              <a:rPr lang="en-US" sz="1600" b="1" i="1" baseline="30000" dirty="0" smtClean="0"/>
              <a:t>10</a:t>
            </a:r>
            <a:r>
              <a:rPr lang="en-US" sz="1600" b="1" i="1" baseline="30000" dirty="0"/>
              <a:t>% </a:t>
            </a:r>
            <a:endParaRPr lang="en-US" sz="1600" b="1" i="1" baseline="30000" dirty="0" smtClean="0"/>
          </a:p>
          <a:p>
            <a:pPr algn="l">
              <a:lnSpc>
                <a:spcPct val="70000"/>
              </a:lnSpc>
            </a:pPr>
            <a:r>
              <a:rPr lang="en-US" sz="1600" b="1" i="1" baseline="30000" dirty="0" smtClean="0">
                <a:solidFill>
                  <a:srgbClr val="FF0000"/>
                </a:solidFill>
              </a:rPr>
              <a:t> </a:t>
            </a:r>
            <a:r>
              <a:rPr lang="en-US" sz="1000" i="1" dirty="0" smtClean="0"/>
              <a:t>minimized by overcapitalization </a:t>
            </a:r>
          </a:p>
          <a:p>
            <a:pPr algn="l">
              <a:lnSpc>
                <a:spcPct val="70000"/>
              </a:lnSpc>
            </a:pPr>
            <a:r>
              <a:rPr lang="en-US" sz="1000" i="1" dirty="0"/>
              <a:t>s</a:t>
            </a:r>
            <a:r>
              <a:rPr lang="en-US" sz="1000" i="1" dirty="0" smtClean="0"/>
              <a:t>ituation in 2021</a:t>
            </a:r>
          </a:p>
          <a:p>
            <a:pPr algn="l">
              <a:lnSpc>
                <a:spcPct val="70000"/>
              </a:lnSpc>
            </a:pPr>
            <a:endParaRPr lang="en-US" sz="1000" dirty="0"/>
          </a:p>
          <a:p>
            <a:pPr algn="l">
              <a:lnSpc>
                <a:spcPct val="70000"/>
              </a:lnSpc>
            </a:pPr>
            <a:endParaRPr lang="en-US" sz="1600" b="1" dirty="0"/>
          </a:p>
        </p:txBody>
      </p:sp>
      <p:sp>
        <p:nvSpPr>
          <p:cNvPr id="33" name="Rounded Rectangle 32"/>
          <p:cNvSpPr/>
          <p:nvPr/>
        </p:nvSpPr>
        <p:spPr bwMode="auto">
          <a:xfrm>
            <a:off x="6559430" y="2924996"/>
            <a:ext cx="2313578" cy="339803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400" i="1" dirty="0"/>
              <a:t> </a:t>
            </a:r>
            <a:r>
              <a:rPr lang="en-US" sz="1100" b="1" i="1" dirty="0"/>
              <a:t>OPEX  under strict control </a:t>
            </a:r>
            <a:endParaRPr lang="en-US" sz="1100" b="1" i="1" baseline="30000" dirty="0"/>
          </a:p>
        </p:txBody>
      </p:sp>
      <p:sp>
        <p:nvSpPr>
          <p:cNvPr id="9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P.7</a:t>
            </a:r>
            <a:endParaRPr lang="en-GB" sz="800" b="1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 vert="horz"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2021 BUDGET -  PROFITABILITY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9252520" y="5489575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655206"/>
              </p:ext>
            </p:extLst>
          </p:nvPr>
        </p:nvGraphicFramePr>
        <p:xfrm>
          <a:off x="355708" y="980728"/>
          <a:ext cx="6151456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" name="Worksheet" r:id="rId7" imgW="6533965" imgH="3892506" progId="Excel.Sheet.12">
                  <p:link updateAutomatic="1"/>
                </p:oleObj>
              </mc:Choice>
              <mc:Fallback>
                <p:oleObj name="Worksheet" r:id="rId7" imgW="6533965" imgH="389250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5708" y="980728"/>
                        <a:ext cx="6151456" cy="5184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8820150" y="5298243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i="1" baseline="30000" dirty="0"/>
              <a:t> </a:t>
            </a:r>
          </a:p>
          <a:p>
            <a:pPr algn="l">
              <a:lnSpc>
                <a:spcPct val="70000"/>
              </a:lnSpc>
            </a:pPr>
            <a:r>
              <a:rPr lang="en-US" i="1" dirty="0"/>
              <a:t>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616486" y="980728"/>
            <a:ext cx="2239828" cy="576064"/>
          </a:xfrm>
          <a:prstGeom prst="rect">
            <a:avLst/>
          </a:prstGeom>
          <a:solidFill>
            <a:srgbClr val="E6002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400" b="1" i="1" dirty="0" smtClean="0">
                <a:solidFill>
                  <a:schemeClr val="bg1"/>
                </a:solidFill>
              </a:rPr>
              <a:t>  Perspectives </a:t>
            </a:r>
            <a:r>
              <a:rPr lang="en-US" sz="1400" b="1" i="1" dirty="0">
                <a:solidFill>
                  <a:schemeClr val="bg1"/>
                </a:solidFill>
              </a:rPr>
              <a:t>for 2021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6579611" y="4015954"/>
            <a:ext cx="2313578" cy="339803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100" b="1" i="1" dirty="0" smtClean="0"/>
              <a:t>    NCR  ~100 bps </a:t>
            </a:r>
            <a:endParaRPr lang="en-US" sz="1100" b="1" i="1" dirty="0"/>
          </a:p>
        </p:txBody>
      </p:sp>
    </p:spTree>
    <p:extLst>
      <p:ext uri="{BB962C8B-B14F-4D97-AF65-F5344CB8AC3E}">
        <p14:creationId xmlns:p14="http://schemas.microsoft.com/office/powerpoint/2010/main" val="29451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7z7N8YsWwHN2jcf82zf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Z.MON4w6E9_0UHgRZhQ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DEOymWfPIXOyEnGXft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m_H78gsxg7d8oXms3Xo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Wfusj.O2tjXwTkcaBAOY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joJwIHUry05z1Q_83SR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dele BHFM 20110704">
  <a:themeElements>
    <a:clrScheme name="Modele BHFM 20110704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Modele BHFM 20110704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Modele BHFM 20110704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G_FR_Sommaire_1">
  <a:themeElements>
    <a:clrScheme name="1_SG_FR_Sommai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G_FR_Sommaire_2">
  <a:themeElements>
    <a:clrScheme name="1_SG_FR_Sommaire_2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2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G_FR_Chapitre_1">
  <a:themeElements>
    <a:clrScheme name="1_SG_FR_Chapit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Chapit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Chapit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BHFM 20110704</Template>
  <TotalTime>25493</TotalTime>
  <Words>1163</Words>
  <Application>Microsoft Office PowerPoint</Application>
  <PresentationFormat>On-screen Show (4:3)</PresentationFormat>
  <Paragraphs>130</Paragraphs>
  <Slides>7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Links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ＭＳ Ｐゴシック</vt:lpstr>
      <vt:lpstr>Arial</vt:lpstr>
      <vt:lpstr>Arial Narrow</vt:lpstr>
      <vt:lpstr>Helvetica</vt:lpstr>
      <vt:lpstr>Wingdings</vt:lpstr>
      <vt:lpstr>Modele BHFM 20110704</vt:lpstr>
      <vt:lpstr>1_SG_FR_Sommaire_1</vt:lpstr>
      <vt:lpstr>1_SG_FR_Sommaire_2</vt:lpstr>
      <vt:lpstr>1_SG_FR_Chapitre_1</vt:lpstr>
      <vt:lpstr>file:///\\xfs07\Sinteza%20Lunara\Budget%202021\AGA\AGA%202021%20new.xlsx!Sheet1!R21C5:R31C12</vt:lpstr>
      <vt:lpstr>file:///\\xfs07\Sinteza%20Lunara\Budget%202021\AGA\AGA%202021%20new.xlsx!Sheet1!R20C15:R33C22</vt:lpstr>
      <vt:lpstr>file:///\\xfs07\Sinteza%20Lunara\Budget%202021\AGA\AGA%202021%20PL.xlsx!rezultate%20engl!R3C1:R15C10</vt:lpstr>
      <vt:lpstr>think-cell Slide</vt:lpstr>
      <vt:lpstr>BRD GROUP Budget 2021</vt:lpstr>
      <vt:lpstr>PowerPoint Presentation</vt:lpstr>
      <vt:lpstr>transformING OUR BUSINESS MODEL | RETAIL</vt:lpstr>
      <vt:lpstr>transformING OUR BUSINESS MODEL | CORPORATE</vt:lpstr>
      <vt:lpstr>2021 BUDGET -  KEY INDICATORS</vt:lpstr>
      <vt:lpstr>PowerPoint Presentation</vt:lpstr>
      <vt:lpstr>2021 BUDGET -  PROFITABILITY</vt:lpstr>
    </vt:vector>
  </TitlesOfParts>
  <Company>Société Générale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la filiale XXX</dc:title>
  <dc:creator>adina.rosu</dc:creator>
  <cp:lastModifiedBy>ROSU Adina</cp:lastModifiedBy>
  <cp:revision>1745</cp:revision>
  <cp:lastPrinted>2021-03-16T11:05:14Z</cp:lastPrinted>
  <dcterms:created xsi:type="dcterms:W3CDTF">2011-07-27T08:58:46Z</dcterms:created>
  <dcterms:modified xsi:type="dcterms:W3CDTF">2021-04-02T12:51:50Z</dcterms:modified>
</cp:coreProperties>
</file>