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48" r:id="rId2"/>
    <p:sldMasterId id="2147483715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260" r:id="rId5"/>
    <p:sldId id="358" r:id="rId6"/>
    <p:sldId id="367" r:id="rId7"/>
    <p:sldId id="365" r:id="rId8"/>
    <p:sldId id="362" r:id="rId9"/>
    <p:sldId id="346" r:id="rId10"/>
    <p:sldId id="364" r:id="rId11"/>
  </p:sldIdLst>
  <p:sldSz cx="9144000" cy="6858000" type="screen4x3"/>
  <p:notesSz cx="6797675" cy="9928225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0028"/>
    <a:srgbClr val="A5A5A5"/>
    <a:srgbClr val="737373"/>
    <a:srgbClr val="C2C2C2"/>
    <a:srgbClr val="73738B"/>
    <a:srgbClr val="CC0000"/>
    <a:srgbClr val="31859C"/>
    <a:srgbClr val="C9C29F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4" autoAdjust="0"/>
    <p:restoredTop sz="96723" autoAdjust="0"/>
  </p:normalViewPr>
  <p:slideViewPr>
    <p:cSldViewPr>
      <p:cViewPr varScale="1">
        <p:scale>
          <a:sx n="61" d="100"/>
          <a:sy n="61" d="100"/>
        </p:scale>
        <p:origin x="14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8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14"/>
      </p:cViewPr>
      <p:guideLst>
        <p:guide orient="horz" pos="2929"/>
        <p:guide pos="2207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7EDB7330-1C6C-4649-95CC-05127F5C3DBE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114"/>
            <a:ext cx="5439101" cy="446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4162CF33-256A-4FAB-83BB-57A15EA659C8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814" y="9430817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84138"/>
            <a:ext cx="5640388" cy="42322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" y="4318092"/>
            <a:ext cx="6797675" cy="4467471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3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51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8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33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logo_BRD_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5805264"/>
            <a:ext cx="1920211" cy="7200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A02739D-A658-4FAC-BB9E-4CD069A51EA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8F6D87-32B5-4B19-9013-F8B6DA107EA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1943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9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4546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141E433-6E6E-4BBE-9AA7-03A1BAC192C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1EDFFEF-BF5C-47EE-8A86-3C9BC333FD5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3A208-3694-44F6-8F38-0FC929BC09E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BBE42AD-1166-4AEA-9432-E6B78FDEA23D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E719CF5-9120-4DDF-8D50-AABA5097EC3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4CC66D9-1D05-4278-8B27-5B9886A728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C68A018-7726-44BC-BBFC-BE36B5151B3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E1B3239-D5E4-4730-89E7-0E73EB936C5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063888-2C5A-4FA1-B74B-476C898D527B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E5D8041-469B-41FE-B2F1-CB32DC81784C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38F790D-28E2-4F34-A301-797D09D6EFF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B2D0B0F-72A5-4EDE-AE7D-5536308339C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2CD64E2-E4CC-499C-BE20-691B36DA477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FE85E07-F967-4CEA-AB79-B2756F07B5F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768B2B42-2B4B-4834-8533-E85BCE1F18C0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952F204-3F26-49DA-80F0-5259349E93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8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5A59B88-44AF-4C2C-944B-10AC1A9A829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7030FB9-E0B8-4D43-874C-AB314D0E369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9DEBB5D0-B861-4F71-89D8-BAB1EF7B9C0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4ACCF3D-F20A-4BF1-828E-6070094F5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D9AF7F0-5CDE-4562-B81F-5D0D00D68DB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431F891-1EBD-4000-BC09-5A6CC9AA587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4D3991A-1FB5-42F3-9854-729145257B2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D3EEC94-A838-4EA7-91F3-09AA54AB9B1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A95C8B0-87A8-4000-906C-F5E642372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8484E10-3861-4813-B8A9-1C4C4110B04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CBB6F6A6-7F56-41B8-B8A5-E760DE563B2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4A928-7F01-4925-9017-F39854A91E36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2A87FA-DE09-4297-BC78-19B4C165C4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C0BBFC4-EC3C-405A-A767-33048123B06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45364F-1FB4-4789-8D99-67A4A0266AC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0BA6A7E-3772-47B0-8505-FEA7FC119EF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2BB4417-F191-4949-9D51-08E5941AD4E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0FA011-DC26-4099-A41A-E33912A8F3A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BA8C6EE-5769-40F4-9D24-FB43C5DE53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63D2175-8400-4DF1-8C43-E0B5B7BE9AE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9653A4-CC29-444D-A6F3-A179A5E17B5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252279D-1E2E-4DD9-9698-E34C5FFC12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03F20CB-8015-45D2-9193-C40D9116952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5586156-2CCF-441C-8EC0-757A65F3B6C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BD92176-AD7C-4A83-9536-8CC2A9760BF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ags" Target="../tags/tag8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ags" Target="../tags/tag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vmlDrawing" Target="../drawings/vmlDrawing4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8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ags" Target="../tags/tag10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6238775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think-cell Slide" r:id="rId19" imgW="347" imgH="348" progId="TCLayout.ActiveDocument.1">
                  <p:embed/>
                </p:oleObj>
              </mc:Choice>
              <mc:Fallback>
                <p:oleObj name="think-cell Slide" r:id="rId19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B9890816-521E-475C-8D42-2BD2D65479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2" name="Picture 10" descr="logo nou BRD.JPG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8" r:id="rId12"/>
    <p:sldLayoutId id="2147483779" r:id="rId13"/>
    <p:sldLayoutId id="2147483782" r:id="rId1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fontAlgn="base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fontAlgn="base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fontAlgn="base">
        <a:spcBef>
          <a:spcPct val="50000"/>
        </a:spcBef>
        <a:spcAft>
          <a:spcPct val="0"/>
        </a:spcAft>
        <a:buFont typeface="Arial" pitchFamily="34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fontAlgn="base">
        <a:spcBef>
          <a:spcPct val="50000"/>
        </a:spcBef>
        <a:spcAft>
          <a:spcPct val="0"/>
        </a:spcAft>
        <a:buFont typeface="Arial" pitchFamily="34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83045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5ECDCCFA-045E-488B-BCBE-C6CD30D1246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l" rtl="0" fontAlgn="base">
        <a:spcBef>
          <a:spcPct val="50000"/>
        </a:spcBef>
        <a:spcAft>
          <a:spcPct val="20000"/>
        </a:spcAft>
        <a:buFont typeface="Arial" pitchFamily="34" charset="0"/>
        <a:defRPr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fontAlgn="base">
        <a:spcBef>
          <a:spcPct val="0"/>
        </a:spcBef>
        <a:spcAft>
          <a:spcPct val="20000"/>
        </a:spcAft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fontAlgn="base">
        <a:spcBef>
          <a:spcPct val="0"/>
        </a:spcBef>
        <a:spcAft>
          <a:spcPct val="40000"/>
        </a:spcAft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299537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D2CEAD3B-F6DA-4914-9AA0-9D809B8B08E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1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7544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spcBef>
          <a:spcPct val="80000"/>
        </a:spcBef>
        <a:spcAft>
          <a:spcPct val="20000"/>
        </a:spcAft>
        <a:buFont typeface="Arial" pitchFamily="34" charset="0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fontAlgn="base">
        <a:lnSpc>
          <a:spcPct val="140000"/>
        </a:lnSpc>
        <a:spcBef>
          <a:spcPct val="0"/>
        </a:spcBef>
        <a:spcAft>
          <a:spcPct val="20000"/>
        </a:spcAft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fontAlgn="base">
        <a:spcBef>
          <a:spcPct val="0"/>
        </a:spcBef>
        <a:spcAft>
          <a:spcPct val="40000"/>
        </a:spcAft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356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8648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9DBB41ED-E21A-4400-A8A3-8C0097CAEF67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fontAlgn="base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fontAlgn="base">
        <a:lnSpc>
          <a:spcPct val="90000"/>
        </a:lnSpc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svg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141.svg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svg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11" Type="http://schemas.openxmlformats.org/officeDocument/2006/relationships/image" Target="../media/image7.jpg"/><Relationship Id="rId5" Type="http://schemas.openxmlformats.org/officeDocument/2006/relationships/image" Target="../media/image4.emf"/><Relationship Id="rId10" Type="http://schemas.openxmlformats.org/officeDocument/2006/relationships/image" Target="../media/image141.svg"/><Relationship Id="rId4" Type="http://schemas.openxmlformats.org/officeDocument/2006/relationships/oleObject" Target="../embeddings/oleObject7.bin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Budget%202021\AGA\AGA%202021%20new.xlsx!Sheet1!R21C5:R31C12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emf"/><Relationship Id="rId5" Type="http://schemas.openxmlformats.org/officeDocument/2006/relationships/notesSlide" Target="../notesSlides/notesSlide3.xml"/><Relationship Id="rId10" Type="http://schemas.openxmlformats.org/officeDocument/2006/relationships/oleObject" Target="file:///\\xfs07\Sinteza%20Lunara\Budget%202021\AGA\AGA%202021%20new.xlsx!Sheet1!R20C15:R33C22" TargetMode="Externa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13.xml"/><Relationship Id="rId7" Type="http://schemas.openxmlformats.org/officeDocument/2006/relationships/oleObject" Target="file:///\\xfs07\Sinteza%20Lunara\Budget%202021\AGA\AGA%202021%20PL.xlsx!rezultate%20engl!R3C1:R15C10" TargetMode="Externa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51409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790920" y="3651572"/>
            <a:ext cx="3802955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CONSOLIDATED data, according to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 smtClean="0">
                <a:solidFill>
                  <a:schemeClr val="tx1"/>
                </a:solidFill>
              </a:rPr>
              <a:t>April 2021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9552" y="1372099"/>
            <a:ext cx="8002377" cy="2681288"/>
          </a:xfrm>
        </p:spPr>
        <p:txBody>
          <a:bodyPr vert="horz"/>
          <a:lstStyle/>
          <a:p>
            <a:r>
              <a:rPr lang="en-US" sz="3600" dirty="0" smtClean="0"/>
              <a:t>BRD GROUP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0000"/>
                </a:solidFill>
              </a:rPr>
              <a:t>Budget 2021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652551" y="3501008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smtClean="0">
                <a:solidFill>
                  <a:schemeClr val="bg1"/>
                </a:solidFill>
              </a:rPr>
              <a:t>General Shareholders Assembly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MACROECONOMIC AND BANKING ENVIRONMENT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888" y="845128"/>
            <a:ext cx="374441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/>
            <a:r>
              <a:rPr lang="en-US" sz="1600" b="1" dirty="0">
                <a:solidFill>
                  <a:schemeClr val="bg1"/>
                </a:solidFill>
              </a:rPr>
              <a:t>Economic Environment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8888" y="1285611"/>
            <a:ext cx="8729562" cy="2082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37373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Covid-19 crisis abruptly ended a 9 year expansionary cycle. </a:t>
            </a:r>
            <a:r>
              <a:rPr lang="en-GB" sz="1100" b="1" dirty="0"/>
              <a:t>Though initially expected to land around </a:t>
            </a:r>
            <a:r>
              <a:rPr lang="en-GB" sz="1100" b="1" dirty="0" smtClean="0"/>
              <a:t>-</a:t>
            </a:r>
            <a:r>
              <a:rPr lang="en-GB" sz="1100" b="1" dirty="0"/>
              <a:t>6% in the crisis context</a:t>
            </a:r>
            <a:r>
              <a:rPr lang="en-US" sz="1100" b="1" dirty="0"/>
              <a:t>, Romania’s GDP contracted by 3.9% in </a:t>
            </a:r>
            <a:r>
              <a:rPr lang="en-US" sz="1100" b="1" dirty="0" smtClean="0"/>
              <a:t>2020.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Going forward, the economic rebound will </a:t>
            </a:r>
            <a:r>
              <a:rPr lang="en-US" sz="1100" b="1" dirty="0" smtClean="0"/>
              <a:t>depend </a:t>
            </a:r>
            <a:r>
              <a:rPr lang="en-US" sz="1100" b="1" dirty="0"/>
              <a:t>massively on the course of the pandemic and the execution of the relaunch policies adopted by the </a:t>
            </a:r>
            <a:r>
              <a:rPr lang="en-US" sz="1100" b="1" dirty="0" smtClean="0"/>
              <a:t>authorities.</a:t>
            </a:r>
            <a:endParaRPr lang="en-US" sz="1100" b="1" dirty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EU funds represent a potential catalyst for the economic recovery. Romania was allocated EUR 80 </a:t>
            </a:r>
            <a:r>
              <a:rPr lang="en-US" sz="1100" b="1" dirty="0" err="1"/>
              <a:t>bn</a:t>
            </a:r>
            <a:r>
              <a:rPr lang="en-US" sz="1100" b="1" dirty="0"/>
              <a:t> for the period 2021-2027</a:t>
            </a:r>
            <a:r>
              <a:rPr lang="en-US" sz="1100" b="1" dirty="0" smtClean="0"/>
              <a:t>.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For 2021, </a:t>
            </a:r>
            <a:r>
              <a:rPr lang="en-US" sz="1100" b="1" dirty="0" smtClean="0"/>
              <a:t>the pace of </a:t>
            </a:r>
            <a:r>
              <a:rPr lang="en-US" sz="1100" b="1" dirty="0"/>
              <a:t>economic growth </a:t>
            </a:r>
            <a:r>
              <a:rPr lang="en-US" sz="1100" b="1" dirty="0" smtClean="0"/>
              <a:t>will be </a:t>
            </a:r>
            <a:r>
              <a:rPr lang="en-US" sz="1100" b="1" dirty="0"/>
              <a:t>contingent upon a gradual normalization of the pandemic situation on success of vaccination campaigns, a revival of economic activity abroad and improved outlook for domestic demand. </a:t>
            </a:r>
            <a:endParaRPr lang="en-US" sz="1100" b="1" dirty="0" smtClean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/>
              <a:t>To support the economy in the context of unfolding COVID 19 epidemic, the central bank reduced the monetary policy rate </a:t>
            </a:r>
            <a:r>
              <a:rPr lang="en-GB" sz="1100" b="1" dirty="0" smtClean="0"/>
              <a:t>four </a:t>
            </a:r>
            <a:r>
              <a:rPr lang="en-GB" sz="1100" b="1" dirty="0"/>
              <a:t>times </a:t>
            </a:r>
            <a:r>
              <a:rPr lang="en-GB" sz="1100" b="1" dirty="0" smtClean="0"/>
              <a:t>since March </a:t>
            </a:r>
            <a:r>
              <a:rPr lang="en-GB" sz="1100" b="1" dirty="0"/>
              <a:t>2020 by </a:t>
            </a:r>
            <a:r>
              <a:rPr lang="en-GB" sz="1100" b="1" dirty="0" smtClean="0"/>
              <a:t>125 </a:t>
            </a:r>
            <a:r>
              <a:rPr lang="en-GB" sz="1100" b="1" dirty="0"/>
              <a:t>bps in total, to </a:t>
            </a:r>
            <a:r>
              <a:rPr lang="en-GB" sz="1100" b="1" dirty="0" smtClean="0"/>
              <a:t>1.25%.</a:t>
            </a:r>
            <a:endParaRPr lang="en-US" sz="1100" b="1" dirty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smtClean="0"/>
              <a:t>But interbank </a:t>
            </a:r>
            <a:r>
              <a:rPr lang="en-US" sz="1100" b="1" dirty="0"/>
              <a:t>rates are currently on the upside, driven by inflation </a:t>
            </a:r>
            <a:r>
              <a:rPr lang="en-US" sz="1100" b="1" dirty="0" smtClean="0"/>
              <a:t>increase </a:t>
            </a:r>
            <a:r>
              <a:rPr lang="en-US" sz="1100" b="1" dirty="0"/>
              <a:t>in the beginning of </a:t>
            </a:r>
            <a:r>
              <a:rPr lang="en-US" sz="1100" b="1" dirty="0" smtClean="0"/>
              <a:t>2021.</a:t>
            </a:r>
            <a:endParaRPr lang="en-US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228887" y="3682163"/>
            <a:ext cx="374441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/>
            <a:r>
              <a:rPr lang="en-US" sz="1600" b="1" dirty="0" smtClean="0">
                <a:solidFill>
                  <a:schemeClr val="bg1"/>
                </a:solidFill>
              </a:rPr>
              <a:t>Banking  </a:t>
            </a:r>
            <a:r>
              <a:rPr lang="en-US" sz="1600" b="1" dirty="0">
                <a:solidFill>
                  <a:schemeClr val="bg1"/>
                </a:solidFill>
              </a:rPr>
              <a:t>Environment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4756" y="4105571"/>
            <a:ext cx="8785620" cy="18876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37373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 smtClean="0"/>
              <a:t>NPL ratio reached 3.8% at 2020 end, vs 4.1% at 2019 end.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 smtClean="0"/>
              <a:t>The </a:t>
            </a:r>
            <a:r>
              <a:rPr lang="en-GB" sz="1100" b="1" dirty="0"/>
              <a:t>NPL ratio can potentially increase, once crisis impacts on sensitive sectors will fully materialize and supporting measures will be lifted. </a:t>
            </a:r>
            <a:r>
              <a:rPr lang="en-GB" sz="1100" b="1" dirty="0" smtClean="0"/>
              <a:t> But </a:t>
            </a:r>
            <a:r>
              <a:rPr lang="en-US" sz="1100" b="1" dirty="0" smtClean="0"/>
              <a:t>NPL </a:t>
            </a:r>
            <a:r>
              <a:rPr lang="en-US" sz="1100" b="1" dirty="0"/>
              <a:t>coverage </a:t>
            </a:r>
            <a:r>
              <a:rPr lang="en-US" sz="1100" b="1" dirty="0" smtClean="0"/>
              <a:t>ratio is comfortable, reaching 63.3</a:t>
            </a:r>
            <a:r>
              <a:rPr lang="en-US" sz="1100" b="1" dirty="0"/>
              <a:t>% at 2020 end (60.8% at 2019 end</a:t>
            </a:r>
            <a:r>
              <a:rPr lang="en-US" sz="1100" b="1" dirty="0" smtClean="0"/>
              <a:t>), </a:t>
            </a:r>
            <a:r>
              <a:rPr lang="en-US" sz="1100" b="1" dirty="0"/>
              <a:t>well above the EU average of 45.5%.</a:t>
            </a:r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The banking system benefits from strong liquidity and capitalization. Standing at 66% at 2020 </a:t>
            </a:r>
            <a:r>
              <a:rPr lang="en-US" sz="1100" b="1" dirty="0" smtClean="0"/>
              <a:t>end, </a:t>
            </a:r>
            <a:r>
              <a:rPr lang="en-US" sz="1100" b="1" dirty="0"/>
              <a:t>the loan-to-deposit ratio leaves significant room for credit </a:t>
            </a:r>
            <a:r>
              <a:rPr lang="en-US" sz="1100" b="1" dirty="0" smtClean="0"/>
              <a:t>growth. With a  </a:t>
            </a:r>
            <a:r>
              <a:rPr lang="en-US" sz="1100" b="1" dirty="0"/>
              <a:t>total capital ratio </a:t>
            </a:r>
            <a:r>
              <a:rPr lang="en-US" sz="1100" b="1" dirty="0" smtClean="0"/>
              <a:t>of  </a:t>
            </a:r>
            <a:r>
              <a:rPr lang="en-US" sz="1100" b="1" dirty="0"/>
              <a:t>23.2% at 2020 end, the Romanian banking sector </a:t>
            </a:r>
            <a:r>
              <a:rPr lang="en-US" sz="1100" b="1" dirty="0" smtClean="0"/>
              <a:t>is well </a:t>
            </a:r>
            <a:r>
              <a:rPr lang="en-US" sz="1100" b="1" dirty="0"/>
              <a:t>capitalized. </a:t>
            </a:r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/>
              <a:t>Looking ahead, the main challenges for the banking sector are related to </a:t>
            </a:r>
            <a:r>
              <a:rPr lang="en-US" sz="1100" b="1" dirty="0" smtClean="0"/>
              <a:t>the course </a:t>
            </a:r>
            <a:r>
              <a:rPr lang="en-US" sz="1100" b="1" dirty="0"/>
              <a:t>of the pandemic that generated abrupt adjustment of economic growth perspectives and its consequences on the solvency of </a:t>
            </a:r>
            <a:r>
              <a:rPr lang="en-US" sz="1100" b="1" dirty="0" smtClean="0"/>
              <a:t>impacted economic agents.</a:t>
            </a:r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smtClean="0"/>
              <a:t>Growing credit volume is expected in 2021 on both retail and corporate segments, in a context of economic rebound.</a:t>
            </a:r>
          </a:p>
        </p:txBody>
      </p:sp>
    </p:spTree>
    <p:extLst>
      <p:ext uri="{BB962C8B-B14F-4D97-AF65-F5344CB8AC3E}">
        <p14:creationId xmlns:p14="http://schemas.microsoft.com/office/powerpoint/2010/main" val="20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97739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4" y="1272208"/>
            <a:ext cx="5400277" cy="753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More </a:t>
            </a:r>
            <a:r>
              <a:rPr lang="en-US" sz="1200" dirty="0"/>
              <a:t>sophisticated segmentation, based on behavioral criteria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Personalized </a:t>
            </a:r>
            <a:r>
              <a:rPr lang="en-US" sz="1200" dirty="0" err="1"/>
              <a:t>omnichannel</a:t>
            </a:r>
            <a:r>
              <a:rPr lang="en-US" sz="1200" dirty="0"/>
              <a:t> journeys, communication and </a:t>
            </a:r>
            <a:r>
              <a:rPr lang="en-US" sz="1200" dirty="0" smtClean="0"/>
              <a:t>offer -covering </a:t>
            </a:r>
            <a:r>
              <a:rPr lang="en-US" sz="1200" dirty="0"/>
              <a:t>both bank and insurance </a:t>
            </a:r>
            <a:r>
              <a:rPr lang="en-US" sz="1200" dirty="0" smtClean="0"/>
              <a:t>products- </a:t>
            </a:r>
            <a:r>
              <a:rPr lang="en-US" sz="1200" dirty="0"/>
              <a:t>using advanced data analytics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Segment driven governance model</a:t>
            </a: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</a:t>
            </a:r>
            <a:endParaRPr lang="en-GB" sz="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28540" y="2129033"/>
            <a:ext cx="5400274" cy="14662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Focus branches on value added services and advisory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Differentiate through the quality and expertize of relationship managers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Develop 24/7 self service areas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Continue the transformation of the network of branches</a:t>
            </a:r>
            <a:r>
              <a:rPr lang="en-US" sz="1100" dirty="0"/>
              <a:t> </a:t>
            </a:r>
            <a:endParaRPr lang="en-US" sz="1100" dirty="0" smtClean="0"/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Pragmatically </a:t>
            </a:r>
            <a:r>
              <a:rPr lang="en-US" sz="1100" dirty="0" smtClean="0"/>
              <a:t>reduce their </a:t>
            </a:r>
            <a:r>
              <a:rPr lang="en-US" sz="1100" dirty="0"/>
              <a:t>number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Enlarge average size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100" dirty="0"/>
              <a:t>Introduce new branch formats adapted to new sales and service model and powering collaborative approach</a:t>
            </a:r>
          </a:p>
          <a:p>
            <a:pPr marL="741363" lvl="2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4460" y="3712410"/>
            <a:ext cx="5429217" cy="1149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Fully renew mobile and web applications, and continuously expand functionalities</a:t>
            </a:r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Build digital sales capabilities, first fully digitalizing customer onboarding and consumer </a:t>
            </a:r>
            <a:r>
              <a:rPr lang="en-US" sz="1200" dirty="0" smtClean="0"/>
              <a:t>lending</a:t>
            </a:r>
            <a:endParaRPr lang="en-US" sz="1200" dirty="0"/>
          </a:p>
          <a:p>
            <a:pPr marL="284163" lvl="1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Develop </a:t>
            </a:r>
            <a:r>
              <a:rPr lang="en-US" sz="1200" dirty="0"/>
              <a:t>a complete set of digital engagement capabilities, ensuring that clients are performing the vast majority of transactions via mobile apps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28540" y="5013175"/>
            <a:ext cx="5400276" cy="1148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231775" lvl="1" indent="-11588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200" dirty="0"/>
              <a:t>Engage clients via </a:t>
            </a:r>
            <a:r>
              <a:rPr lang="fr-FR" sz="1200" dirty="0" err="1"/>
              <a:t>different</a:t>
            </a:r>
            <a:r>
              <a:rPr lang="fr-FR" sz="1200" dirty="0"/>
              <a:t> </a:t>
            </a:r>
            <a:r>
              <a:rPr lang="fr-FR" sz="1200" dirty="0" err="1"/>
              <a:t>channels</a:t>
            </a:r>
            <a:r>
              <a:rPr lang="fr-FR" sz="1200" dirty="0"/>
              <a:t> in </a:t>
            </a:r>
            <a:r>
              <a:rPr lang="fr-FR" sz="1200" dirty="0" err="1"/>
              <a:t>synchronized</a:t>
            </a:r>
            <a:r>
              <a:rPr lang="fr-FR" sz="1200" dirty="0"/>
              <a:t> </a:t>
            </a:r>
            <a:r>
              <a:rPr lang="fr-FR" sz="1200" dirty="0" err="1"/>
              <a:t>experience</a:t>
            </a:r>
            <a:r>
              <a:rPr lang="fr-FR" sz="1200" dirty="0"/>
              <a:t>, </a:t>
            </a:r>
            <a:r>
              <a:rPr lang="fr-FR" sz="1200" dirty="0" err="1"/>
              <a:t>ensuring</a:t>
            </a:r>
            <a:r>
              <a:rPr lang="fr-FR" sz="1200" dirty="0"/>
              <a:t> a consistent communication</a:t>
            </a:r>
            <a:endParaRPr lang="en-US" sz="1200" dirty="0"/>
          </a:p>
          <a:p>
            <a:pPr marL="231775" lvl="1" indent="-11588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Build seamless </a:t>
            </a:r>
            <a:r>
              <a:rPr lang="en-US" sz="1200" dirty="0" err="1"/>
              <a:t>omnichannel</a:t>
            </a:r>
            <a:r>
              <a:rPr lang="en-US" sz="1200" dirty="0"/>
              <a:t> client journeys around key moments supported by personalized integrated content</a:t>
            </a:r>
          </a:p>
          <a:p>
            <a:pPr marL="231775" lvl="1" indent="-11588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Build sales and transactional capabilities in Contact Center and expand the range of products and services offered via </a:t>
            </a:r>
            <a:r>
              <a:rPr lang="en-US" sz="1200" dirty="0" smtClean="0"/>
              <a:t>phone</a:t>
            </a:r>
            <a:endParaRPr lang="en-US" sz="1200" dirty="0"/>
          </a:p>
        </p:txBody>
      </p:sp>
      <p:sp>
        <p:nvSpPr>
          <p:cNvPr id="25" name="Titre 31"/>
          <p:cNvSpPr>
            <a:spLocks noGrp="1"/>
          </p:cNvSpPr>
          <p:nvPr>
            <p:ph type="title"/>
          </p:nvPr>
        </p:nvSpPr>
        <p:spPr>
          <a:xfrm>
            <a:off x="325439" y="396533"/>
            <a:ext cx="8497887" cy="276999"/>
          </a:xfrm>
        </p:spPr>
        <p:txBody>
          <a:bodyPr vert="horz"/>
          <a:lstStyle/>
          <a:p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transformING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OUR BUSINESS MODEL | RETAIL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19544" y="844417"/>
            <a:ext cx="2623212" cy="385508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algn="l"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err="1" smtClean="0">
                <a:solidFill>
                  <a:prstClr val="white"/>
                </a:solidFill>
              </a:rPr>
              <a:t>STrategic</a:t>
            </a:r>
            <a:r>
              <a:rPr lang="en-US" sz="1600" b="1" cap="all" dirty="0" smtClean="0">
                <a:solidFill>
                  <a:prstClr val="white"/>
                </a:solidFill>
              </a:rPr>
              <a:t> GOALS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8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3610944" y="848532"/>
            <a:ext cx="5400277" cy="366577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MEDIUM AND LONG TERM AMBITIONS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01774" y="1305400"/>
            <a:ext cx="2623212" cy="7539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marL="0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/>
              <a:t>Personalized value proposition</a:t>
            </a:r>
            <a:r>
              <a:rPr lang="en-US" sz="1600" dirty="0"/>
              <a:t> </a:t>
            </a:r>
            <a:r>
              <a:rPr lang="en-US" sz="1600" b="1" dirty="0"/>
              <a:t>based on behavioral segmentation</a:t>
            </a:r>
            <a:endParaRPr lang="en-US" sz="1600" kern="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01774" y="2159007"/>
            <a:ext cx="2612063" cy="1436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>
              <a:spcBef>
                <a:spcPts val="400"/>
              </a:spcBef>
              <a:buClr>
                <a:schemeClr val="bg2"/>
              </a:buClr>
            </a:pPr>
            <a:r>
              <a:rPr lang="en-US" sz="1600" b="1" dirty="0"/>
              <a:t>Focus branches on value added services, </a:t>
            </a:r>
            <a:r>
              <a:rPr lang="en-US" sz="1600" dirty="0"/>
              <a:t>while </a:t>
            </a:r>
            <a:r>
              <a:rPr lang="en-US" sz="1600" dirty="0" smtClean="0"/>
              <a:t>shifting transactions </a:t>
            </a:r>
            <a:r>
              <a:rPr lang="en-US" sz="1600" dirty="0"/>
              <a:t>to mobile app or self service machines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01775" y="3712410"/>
            <a:ext cx="2606166" cy="1149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/>
              <a:t>Build digital platform </a:t>
            </a:r>
            <a:r>
              <a:rPr lang="en-US" sz="1600" dirty="0"/>
              <a:t>providing a complete range of functionalities and sales capabilities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10943" y="5013175"/>
            <a:ext cx="2587830" cy="1148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/>
              <a:t>Truly </a:t>
            </a:r>
            <a:r>
              <a:rPr lang="en-US" sz="1600" b="1" dirty="0" err="1"/>
              <a:t>omnichannel</a:t>
            </a:r>
            <a:r>
              <a:rPr lang="en-US" sz="1600" b="1" dirty="0"/>
              <a:t> journeys </a:t>
            </a:r>
            <a:r>
              <a:rPr lang="en-US" sz="1600" dirty="0"/>
              <a:t>across all </a:t>
            </a:r>
            <a:r>
              <a:rPr lang="en-US" sz="1600" dirty="0" smtClean="0"/>
              <a:t>channels, </a:t>
            </a:r>
            <a:r>
              <a:rPr lang="en-US" sz="1600" dirty="0"/>
              <a:t>supported by personalized content</a:t>
            </a:r>
          </a:p>
        </p:txBody>
      </p:sp>
      <p:sp>
        <p:nvSpPr>
          <p:cNvPr id="34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3052097" y="1515629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" name="Group 22"/>
          <p:cNvGrpSpPr>
            <a:grpSpLocks noChangeAspect="1"/>
          </p:cNvGrpSpPr>
          <p:nvPr/>
        </p:nvGrpSpPr>
        <p:grpSpPr bwMode="auto">
          <a:xfrm>
            <a:off x="2839929" y="4037064"/>
            <a:ext cx="665965" cy="500505"/>
            <a:chOff x="2016" y="1651"/>
            <a:chExt cx="458" cy="796"/>
          </a:xfrm>
          <a:solidFill>
            <a:srgbClr val="C00000"/>
          </a:solidFill>
        </p:grpSpPr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3" name="Groupe 88"/>
          <p:cNvGrpSpPr/>
          <p:nvPr/>
        </p:nvGrpSpPr>
        <p:grpSpPr>
          <a:xfrm>
            <a:off x="3108562" y="2519166"/>
            <a:ext cx="397332" cy="172058"/>
            <a:chOff x="7301772" y="3187359"/>
            <a:chExt cx="803194" cy="347810"/>
          </a:xfrm>
          <a:solidFill>
            <a:srgbClr val="000000"/>
          </a:solidFill>
        </p:grpSpPr>
        <p:grpSp>
          <p:nvGrpSpPr>
            <p:cNvPr id="74" name="Group 112"/>
            <p:cNvGrpSpPr>
              <a:grpSpLocks noChangeAspect="1"/>
            </p:cNvGrpSpPr>
            <p:nvPr/>
          </p:nvGrpSpPr>
          <p:grpSpPr bwMode="auto">
            <a:xfrm>
              <a:off x="7301772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81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2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roup 112"/>
            <p:cNvGrpSpPr>
              <a:grpSpLocks noChangeAspect="1"/>
            </p:cNvGrpSpPr>
            <p:nvPr/>
          </p:nvGrpSpPr>
          <p:grpSpPr bwMode="auto">
            <a:xfrm>
              <a:off x="7524328" y="3187359"/>
              <a:ext cx="385960" cy="347810"/>
              <a:chOff x="-4507" y="4968"/>
              <a:chExt cx="3460" cy="3118"/>
            </a:xfrm>
            <a:grpFill/>
          </p:grpSpPr>
          <p:sp>
            <p:nvSpPr>
              <p:cNvPr id="79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0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6" name="Group 112"/>
            <p:cNvGrpSpPr>
              <a:grpSpLocks noChangeAspect="1"/>
            </p:cNvGrpSpPr>
            <p:nvPr/>
          </p:nvGrpSpPr>
          <p:grpSpPr bwMode="auto">
            <a:xfrm>
              <a:off x="7878034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77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8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3" name="Groupe 149"/>
          <p:cNvGrpSpPr/>
          <p:nvPr/>
        </p:nvGrpSpPr>
        <p:grpSpPr>
          <a:xfrm>
            <a:off x="3018188" y="2757246"/>
            <a:ext cx="464924" cy="251344"/>
            <a:chOff x="161922" y="3083620"/>
            <a:chExt cx="717118" cy="387683"/>
          </a:xfrm>
        </p:grpSpPr>
        <p:grpSp>
          <p:nvGrpSpPr>
            <p:cNvPr id="84" name="Group 136"/>
            <p:cNvGrpSpPr>
              <a:grpSpLocks noChangeAspect="1"/>
            </p:cNvGrpSpPr>
            <p:nvPr/>
          </p:nvGrpSpPr>
          <p:grpSpPr bwMode="auto">
            <a:xfrm>
              <a:off x="243595" y="3083620"/>
              <a:ext cx="472412" cy="387683"/>
              <a:chOff x="-4918" y="0"/>
              <a:chExt cx="4650" cy="3816"/>
            </a:xfrm>
            <a:solidFill>
              <a:schemeClr val="bg1"/>
            </a:solidFill>
          </p:grpSpPr>
          <p:sp>
            <p:nvSpPr>
              <p:cNvPr id="87" name="Freeform 137"/>
              <p:cNvSpPr>
                <a:spLocks noEditPoints="1"/>
              </p:cNvSpPr>
              <p:nvPr/>
            </p:nvSpPr>
            <p:spPr bwMode="auto">
              <a:xfrm>
                <a:off x="-4402" y="0"/>
                <a:ext cx="3618" cy="2474"/>
              </a:xfrm>
              <a:custGeom>
                <a:avLst/>
                <a:gdLst/>
                <a:ahLst/>
                <a:cxnLst>
                  <a:cxn ang="0">
                    <a:pos x="12" y="2456"/>
                  </a:cxn>
                  <a:cxn ang="0">
                    <a:pos x="14" y="2464"/>
                  </a:cxn>
                  <a:cxn ang="0">
                    <a:pos x="32" y="2474"/>
                  </a:cxn>
                  <a:cxn ang="0">
                    <a:pos x="40" y="2474"/>
                  </a:cxn>
                  <a:cxn ang="0">
                    <a:pos x="50" y="2474"/>
                  </a:cxn>
                  <a:cxn ang="0">
                    <a:pos x="3570" y="2474"/>
                  </a:cxn>
                  <a:cxn ang="0">
                    <a:pos x="3578" y="2474"/>
                  </a:cxn>
                  <a:cxn ang="0">
                    <a:pos x="3588" y="2474"/>
                  </a:cxn>
                  <a:cxn ang="0">
                    <a:pos x="3602" y="2464"/>
                  </a:cxn>
                  <a:cxn ang="0">
                    <a:pos x="3610" y="2456"/>
                  </a:cxn>
                  <a:cxn ang="0">
                    <a:pos x="3618" y="2450"/>
                  </a:cxn>
                  <a:cxn ang="0">
                    <a:pos x="3618" y="2442"/>
                  </a:cxn>
                  <a:cxn ang="0">
                    <a:pos x="3618" y="2436"/>
                  </a:cxn>
                  <a:cxn ang="0">
                    <a:pos x="3618" y="42"/>
                  </a:cxn>
                  <a:cxn ang="0">
                    <a:pos x="3618" y="32"/>
                  </a:cxn>
                  <a:cxn ang="0">
                    <a:pos x="3618" y="24"/>
                  </a:cxn>
                  <a:cxn ang="0">
                    <a:pos x="3610" y="18"/>
                  </a:cxn>
                  <a:cxn ang="0">
                    <a:pos x="3602" y="10"/>
                  </a:cxn>
                  <a:cxn ang="0">
                    <a:pos x="3588" y="2"/>
                  </a:cxn>
                  <a:cxn ang="0">
                    <a:pos x="3578" y="0"/>
                  </a:cxn>
                  <a:cxn ang="0">
                    <a:pos x="3570" y="0"/>
                  </a:cxn>
                  <a:cxn ang="0">
                    <a:pos x="50" y="0"/>
                  </a:cxn>
                  <a:cxn ang="0">
                    <a:pos x="40" y="0"/>
                  </a:cxn>
                  <a:cxn ang="0">
                    <a:pos x="32" y="2"/>
                  </a:cxn>
                  <a:cxn ang="0">
                    <a:pos x="14" y="10"/>
                  </a:cxn>
                  <a:cxn ang="0">
                    <a:pos x="12" y="18"/>
                  </a:cxn>
                  <a:cxn ang="0">
                    <a:pos x="4" y="24"/>
                  </a:cxn>
                  <a:cxn ang="0">
                    <a:pos x="0" y="32"/>
                  </a:cxn>
                  <a:cxn ang="0">
                    <a:pos x="0" y="42"/>
                  </a:cxn>
                  <a:cxn ang="0">
                    <a:pos x="0" y="2436"/>
                  </a:cxn>
                  <a:cxn ang="0">
                    <a:pos x="0" y="2442"/>
                  </a:cxn>
                  <a:cxn ang="0">
                    <a:pos x="4" y="2450"/>
                  </a:cxn>
                  <a:cxn ang="0">
                    <a:pos x="12" y="2456"/>
                  </a:cxn>
                  <a:cxn ang="0">
                    <a:pos x="186" y="2240"/>
                  </a:cxn>
                  <a:cxn ang="0">
                    <a:pos x="186" y="234"/>
                  </a:cxn>
                  <a:cxn ang="0">
                    <a:pos x="186" y="226"/>
                  </a:cxn>
                  <a:cxn ang="0">
                    <a:pos x="188" y="218"/>
                  </a:cxn>
                  <a:cxn ang="0">
                    <a:pos x="200" y="208"/>
                  </a:cxn>
                  <a:cxn ang="0">
                    <a:pos x="214" y="204"/>
                  </a:cxn>
                  <a:cxn ang="0">
                    <a:pos x="232" y="200"/>
                  </a:cxn>
                  <a:cxn ang="0">
                    <a:pos x="3376" y="200"/>
                  </a:cxn>
                  <a:cxn ang="0">
                    <a:pos x="3394" y="204"/>
                  </a:cxn>
                  <a:cxn ang="0">
                    <a:pos x="3408" y="208"/>
                  </a:cxn>
                  <a:cxn ang="0">
                    <a:pos x="3414" y="218"/>
                  </a:cxn>
                  <a:cxn ang="0">
                    <a:pos x="3418" y="226"/>
                  </a:cxn>
                  <a:cxn ang="0">
                    <a:pos x="3418" y="234"/>
                  </a:cxn>
                  <a:cxn ang="0">
                    <a:pos x="3418" y="2240"/>
                  </a:cxn>
                  <a:cxn ang="0">
                    <a:pos x="3418" y="2248"/>
                  </a:cxn>
                  <a:cxn ang="0">
                    <a:pos x="3414" y="2256"/>
                  </a:cxn>
                  <a:cxn ang="0">
                    <a:pos x="3408" y="2266"/>
                  </a:cxn>
                  <a:cxn ang="0">
                    <a:pos x="3394" y="2274"/>
                  </a:cxn>
                  <a:cxn ang="0">
                    <a:pos x="3376" y="2274"/>
                  </a:cxn>
                  <a:cxn ang="0">
                    <a:pos x="232" y="2274"/>
                  </a:cxn>
                  <a:cxn ang="0">
                    <a:pos x="214" y="2274"/>
                  </a:cxn>
                  <a:cxn ang="0">
                    <a:pos x="200" y="2266"/>
                  </a:cxn>
                  <a:cxn ang="0">
                    <a:pos x="188" y="2256"/>
                  </a:cxn>
                  <a:cxn ang="0">
                    <a:pos x="186" y="2248"/>
                  </a:cxn>
                  <a:cxn ang="0">
                    <a:pos x="186" y="2240"/>
                  </a:cxn>
                </a:cxnLst>
                <a:rect l="0" t="0" r="r" b="b"/>
                <a:pathLst>
                  <a:path w="3618" h="2474">
                    <a:moveTo>
                      <a:pt x="12" y="2456"/>
                    </a:moveTo>
                    <a:lnTo>
                      <a:pt x="14" y="2464"/>
                    </a:lnTo>
                    <a:lnTo>
                      <a:pt x="32" y="2474"/>
                    </a:lnTo>
                    <a:lnTo>
                      <a:pt x="40" y="2474"/>
                    </a:lnTo>
                    <a:lnTo>
                      <a:pt x="50" y="2474"/>
                    </a:lnTo>
                    <a:lnTo>
                      <a:pt x="3570" y="2474"/>
                    </a:lnTo>
                    <a:lnTo>
                      <a:pt x="3578" y="2474"/>
                    </a:lnTo>
                    <a:lnTo>
                      <a:pt x="3588" y="2474"/>
                    </a:lnTo>
                    <a:lnTo>
                      <a:pt x="3602" y="2464"/>
                    </a:lnTo>
                    <a:lnTo>
                      <a:pt x="3610" y="2456"/>
                    </a:lnTo>
                    <a:lnTo>
                      <a:pt x="3618" y="2450"/>
                    </a:lnTo>
                    <a:lnTo>
                      <a:pt x="3618" y="2442"/>
                    </a:lnTo>
                    <a:lnTo>
                      <a:pt x="3618" y="2436"/>
                    </a:lnTo>
                    <a:lnTo>
                      <a:pt x="3618" y="42"/>
                    </a:lnTo>
                    <a:lnTo>
                      <a:pt x="3618" y="32"/>
                    </a:lnTo>
                    <a:lnTo>
                      <a:pt x="3618" y="24"/>
                    </a:lnTo>
                    <a:lnTo>
                      <a:pt x="3610" y="18"/>
                    </a:lnTo>
                    <a:lnTo>
                      <a:pt x="3602" y="10"/>
                    </a:lnTo>
                    <a:lnTo>
                      <a:pt x="3588" y="2"/>
                    </a:lnTo>
                    <a:lnTo>
                      <a:pt x="3578" y="0"/>
                    </a:lnTo>
                    <a:lnTo>
                      <a:pt x="3570" y="0"/>
                    </a:lnTo>
                    <a:lnTo>
                      <a:pt x="50" y="0"/>
                    </a:lnTo>
                    <a:lnTo>
                      <a:pt x="40" y="0"/>
                    </a:lnTo>
                    <a:lnTo>
                      <a:pt x="32" y="2"/>
                    </a:lnTo>
                    <a:lnTo>
                      <a:pt x="14" y="10"/>
                    </a:lnTo>
                    <a:lnTo>
                      <a:pt x="12" y="18"/>
                    </a:lnTo>
                    <a:lnTo>
                      <a:pt x="4" y="24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2436"/>
                    </a:lnTo>
                    <a:lnTo>
                      <a:pt x="0" y="2442"/>
                    </a:lnTo>
                    <a:lnTo>
                      <a:pt x="4" y="2450"/>
                    </a:lnTo>
                    <a:lnTo>
                      <a:pt x="12" y="2456"/>
                    </a:lnTo>
                    <a:close/>
                    <a:moveTo>
                      <a:pt x="186" y="2240"/>
                    </a:moveTo>
                    <a:lnTo>
                      <a:pt x="186" y="234"/>
                    </a:lnTo>
                    <a:lnTo>
                      <a:pt x="186" y="226"/>
                    </a:lnTo>
                    <a:lnTo>
                      <a:pt x="188" y="218"/>
                    </a:lnTo>
                    <a:lnTo>
                      <a:pt x="200" y="208"/>
                    </a:lnTo>
                    <a:lnTo>
                      <a:pt x="214" y="204"/>
                    </a:lnTo>
                    <a:lnTo>
                      <a:pt x="232" y="200"/>
                    </a:lnTo>
                    <a:lnTo>
                      <a:pt x="3376" y="200"/>
                    </a:lnTo>
                    <a:lnTo>
                      <a:pt x="3394" y="204"/>
                    </a:lnTo>
                    <a:lnTo>
                      <a:pt x="3408" y="208"/>
                    </a:lnTo>
                    <a:lnTo>
                      <a:pt x="3414" y="218"/>
                    </a:lnTo>
                    <a:lnTo>
                      <a:pt x="3418" y="226"/>
                    </a:lnTo>
                    <a:lnTo>
                      <a:pt x="3418" y="234"/>
                    </a:lnTo>
                    <a:lnTo>
                      <a:pt x="3418" y="2240"/>
                    </a:lnTo>
                    <a:lnTo>
                      <a:pt x="3418" y="2248"/>
                    </a:lnTo>
                    <a:lnTo>
                      <a:pt x="3414" y="2256"/>
                    </a:lnTo>
                    <a:lnTo>
                      <a:pt x="3408" y="2266"/>
                    </a:lnTo>
                    <a:lnTo>
                      <a:pt x="3394" y="2274"/>
                    </a:lnTo>
                    <a:lnTo>
                      <a:pt x="3376" y="2274"/>
                    </a:lnTo>
                    <a:lnTo>
                      <a:pt x="232" y="2274"/>
                    </a:lnTo>
                    <a:lnTo>
                      <a:pt x="214" y="2274"/>
                    </a:lnTo>
                    <a:lnTo>
                      <a:pt x="200" y="2266"/>
                    </a:lnTo>
                    <a:lnTo>
                      <a:pt x="188" y="2256"/>
                    </a:lnTo>
                    <a:lnTo>
                      <a:pt x="186" y="2248"/>
                    </a:lnTo>
                    <a:lnTo>
                      <a:pt x="186" y="2240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8" name="Freeform 138"/>
              <p:cNvSpPr>
                <a:spLocks noEditPoints="1"/>
              </p:cNvSpPr>
              <p:nvPr/>
            </p:nvSpPr>
            <p:spPr bwMode="auto">
              <a:xfrm>
                <a:off x="-4918" y="2618"/>
                <a:ext cx="4650" cy="1198"/>
              </a:xfrm>
              <a:custGeom>
                <a:avLst/>
                <a:gdLst/>
                <a:ahLst/>
                <a:cxnLst>
                  <a:cxn ang="0">
                    <a:pos x="4196" y="0"/>
                  </a:cxn>
                  <a:cxn ang="0">
                    <a:pos x="450" y="0"/>
                  </a:cxn>
                  <a:cxn ang="0">
                    <a:pos x="0" y="992"/>
                  </a:cxn>
                  <a:cxn ang="0">
                    <a:pos x="64" y="1198"/>
                  </a:cxn>
                  <a:cxn ang="0">
                    <a:pos x="4584" y="1194"/>
                  </a:cxn>
                  <a:cxn ang="0">
                    <a:pos x="4650" y="992"/>
                  </a:cxn>
                  <a:cxn ang="0">
                    <a:pos x="4196" y="0"/>
                  </a:cxn>
                  <a:cxn ang="0">
                    <a:pos x="1872" y="662"/>
                  </a:cxn>
                  <a:cxn ang="0">
                    <a:pos x="1992" y="288"/>
                  </a:cxn>
                  <a:cxn ang="0">
                    <a:pos x="2656" y="288"/>
                  </a:cxn>
                  <a:cxn ang="0">
                    <a:pos x="2782" y="662"/>
                  </a:cxn>
                  <a:cxn ang="0">
                    <a:pos x="1872" y="662"/>
                  </a:cxn>
                </a:cxnLst>
                <a:rect l="0" t="0" r="r" b="b"/>
                <a:pathLst>
                  <a:path w="4650" h="1198">
                    <a:moveTo>
                      <a:pt x="4196" y="0"/>
                    </a:moveTo>
                    <a:lnTo>
                      <a:pt x="450" y="0"/>
                    </a:lnTo>
                    <a:lnTo>
                      <a:pt x="0" y="992"/>
                    </a:lnTo>
                    <a:lnTo>
                      <a:pt x="64" y="1198"/>
                    </a:lnTo>
                    <a:lnTo>
                      <a:pt x="4584" y="1194"/>
                    </a:lnTo>
                    <a:lnTo>
                      <a:pt x="4650" y="992"/>
                    </a:lnTo>
                    <a:lnTo>
                      <a:pt x="4196" y="0"/>
                    </a:lnTo>
                    <a:close/>
                    <a:moveTo>
                      <a:pt x="1872" y="662"/>
                    </a:moveTo>
                    <a:lnTo>
                      <a:pt x="1992" y="288"/>
                    </a:lnTo>
                    <a:lnTo>
                      <a:pt x="2656" y="288"/>
                    </a:lnTo>
                    <a:lnTo>
                      <a:pt x="2782" y="662"/>
                    </a:lnTo>
                    <a:lnTo>
                      <a:pt x="1872" y="662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85" name="Freeform 204"/>
            <p:cNvSpPr>
              <a:spLocks noChangeAspect="1" noEditPoints="1"/>
            </p:cNvSpPr>
            <p:nvPr/>
          </p:nvSpPr>
          <p:spPr bwMode="auto">
            <a:xfrm>
              <a:off x="161922" y="3174495"/>
              <a:ext cx="108150" cy="184108"/>
            </a:xfrm>
            <a:custGeom>
              <a:avLst/>
              <a:gdLst/>
              <a:ahLst/>
              <a:cxnLst>
                <a:cxn ang="0">
                  <a:pos x="206" y="2"/>
                </a:cxn>
                <a:cxn ang="0">
                  <a:pos x="120" y="32"/>
                </a:cxn>
                <a:cxn ang="0">
                  <a:pos x="52" y="98"/>
                </a:cxn>
                <a:cxn ang="0">
                  <a:pos x="10" y="190"/>
                </a:cxn>
                <a:cxn ang="0">
                  <a:pos x="0" y="3356"/>
                </a:cxn>
                <a:cxn ang="0">
                  <a:pos x="10" y="3436"/>
                </a:cxn>
                <a:cxn ang="0">
                  <a:pos x="52" y="3528"/>
                </a:cxn>
                <a:cxn ang="0">
                  <a:pos x="120" y="3594"/>
                </a:cxn>
                <a:cxn ang="0">
                  <a:pos x="206" y="3626"/>
                </a:cxn>
                <a:cxn ang="0">
                  <a:pos x="1924" y="3626"/>
                </a:cxn>
                <a:cxn ang="0">
                  <a:pos x="2010" y="3594"/>
                </a:cxn>
                <a:cxn ang="0">
                  <a:pos x="2078" y="3528"/>
                </a:cxn>
                <a:cxn ang="0">
                  <a:pos x="2120" y="3436"/>
                </a:cxn>
                <a:cxn ang="0">
                  <a:pos x="2130" y="270"/>
                </a:cxn>
                <a:cxn ang="0">
                  <a:pos x="2120" y="190"/>
                </a:cxn>
                <a:cxn ang="0">
                  <a:pos x="2078" y="98"/>
                </a:cxn>
                <a:cxn ang="0">
                  <a:pos x="2010" y="32"/>
                </a:cxn>
                <a:cxn ang="0">
                  <a:pos x="1924" y="2"/>
                </a:cxn>
                <a:cxn ang="0">
                  <a:pos x="314" y="2802"/>
                </a:cxn>
                <a:cxn ang="0">
                  <a:pos x="240" y="2772"/>
                </a:cxn>
                <a:cxn ang="0">
                  <a:pos x="206" y="2698"/>
                </a:cxn>
                <a:cxn ang="0">
                  <a:pos x="206" y="556"/>
                </a:cxn>
                <a:cxn ang="0">
                  <a:pos x="216" y="512"/>
                </a:cxn>
                <a:cxn ang="0">
                  <a:pos x="274" y="456"/>
                </a:cxn>
                <a:cxn ang="0">
                  <a:pos x="316" y="448"/>
                </a:cxn>
                <a:cxn ang="0">
                  <a:pos x="1816" y="448"/>
                </a:cxn>
                <a:cxn ang="0">
                  <a:pos x="1892" y="480"/>
                </a:cxn>
                <a:cxn ang="0">
                  <a:pos x="1926" y="556"/>
                </a:cxn>
                <a:cxn ang="0">
                  <a:pos x="1916" y="2736"/>
                </a:cxn>
                <a:cxn ang="0">
                  <a:pos x="1858" y="2794"/>
                </a:cxn>
                <a:cxn ang="0">
                  <a:pos x="688" y="128"/>
                </a:cxn>
                <a:cxn ang="0">
                  <a:pos x="1474" y="136"/>
                </a:cxn>
                <a:cxn ang="0">
                  <a:pos x="1518" y="178"/>
                </a:cxn>
                <a:cxn ang="0">
                  <a:pos x="1524" y="226"/>
                </a:cxn>
                <a:cxn ang="0">
                  <a:pos x="1488" y="278"/>
                </a:cxn>
                <a:cxn ang="0">
                  <a:pos x="688" y="292"/>
                </a:cxn>
                <a:cxn ang="0">
                  <a:pos x="642" y="278"/>
                </a:cxn>
                <a:cxn ang="0">
                  <a:pos x="608" y="226"/>
                </a:cxn>
                <a:cxn ang="0">
                  <a:pos x="612" y="178"/>
                </a:cxn>
                <a:cxn ang="0">
                  <a:pos x="656" y="136"/>
                </a:cxn>
                <a:cxn ang="0">
                  <a:pos x="1240" y="3212"/>
                </a:cxn>
                <a:cxn ang="0">
                  <a:pos x="1218" y="3274"/>
                </a:cxn>
                <a:cxn ang="0">
                  <a:pos x="1176" y="3326"/>
                </a:cxn>
                <a:cxn ang="0">
                  <a:pos x="1118" y="3356"/>
                </a:cxn>
                <a:cxn ang="0">
                  <a:pos x="1048" y="3364"/>
                </a:cxn>
                <a:cxn ang="0">
                  <a:pos x="982" y="3344"/>
                </a:cxn>
                <a:cxn ang="0">
                  <a:pos x="932" y="3302"/>
                </a:cxn>
                <a:cxn ang="0">
                  <a:pos x="898" y="3246"/>
                </a:cxn>
                <a:cxn ang="0">
                  <a:pos x="892" y="3176"/>
                </a:cxn>
                <a:cxn ang="0">
                  <a:pos x="912" y="3114"/>
                </a:cxn>
                <a:cxn ang="0">
                  <a:pos x="954" y="3064"/>
                </a:cxn>
                <a:cxn ang="0">
                  <a:pos x="1014" y="3032"/>
                </a:cxn>
                <a:cxn ang="0">
                  <a:pos x="1082" y="3026"/>
                </a:cxn>
                <a:cxn ang="0">
                  <a:pos x="1150" y="3046"/>
                </a:cxn>
                <a:cxn ang="0">
                  <a:pos x="1200" y="3086"/>
                </a:cxn>
                <a:cxn ang="0">
                  <a:pos x="1232" y="3144"/>
                </a:cxn>
                <a:cxn ang="0">
                  <a:pos x="1240" y="3212"/>
                </a:cxn>
              </a:cxnLst>
              <a:rect l="0" t="0" r="r" b="b"/>
              <a:pathLst>
                <a:path w="2130" h="3626">
                  <a:moveTo>
                    <a:pt x="1900" y="0"/>
                  </a:moveTo>
                  <a:lnTo>
                    <a:pt x="230" y="0"/>
                  </a:lnTo>
                  <a:lnTo>
                    <a:pt x="230" y="0"/>
                  </a:lnTo>
                  <a:lnTo>
                    <a:pt x="206" y="2"/>
                  </a:lnTo>
                  <a:lnTo>
                    <a:pt x="184" y="6"/>
                  </a:lnTo>
                  <a:lnTo>
                    <a:pt x="162" y="12"/>
                  </a:lnTo>
                  <a:lnTo>
                    <a:pt x="140" y="20"/>
                  </a:lnTo>
                  <a:lnTo>
                    <a:pt x="120" y="32"/>
                  </a:lnTo>
                  <a:lnTo>
                    <a:pt x="102" y="46"/>
                  </a:lnTo>
                  <a:lnTo>
                    <a:pt x="84" y="62"/>
                  </a:lnTo>
                  <a:lnTo>
                    <a:pt x="68" y="78"/>
                  </a:lnTo>
                  <a:lnTo>
                    <a:pt x="52" y="98"/>
                  </a:lnTo>
                  <a:lnTo>
                    <a:pt x="40" y="118"/>
                  </a:lnTo>
                  <a:lnTo>
                    <a:pt x="28" y="142"/>
                  </a:lnTo>
                  <a:lnTo>
                    <a:pt x="18" y="164"/>
                  </a:lnTo>
                  <a:lnTo>
                    <a:pt x="10" y="190"/>
                  </a:lnTo>
                  <a:lnTo>
                    <a:pt x="4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0" y="3356"/>
                  </a:lnTo>
                  <a:lnTo>
                    <a:pt x="0" y="3356"/>
                  </a:lnTo>
                  <a:lnTo>
                    <a:pt x="2" y="3384"/>
                  </a:lnTo>
                  <a:lnTo>
                    <a:pt x="4" y="3410"/>
                  </a:lnTo>
                  <a:lnTo>
                    <a:pt x="10" y="3436"/>
                  </a:lnTo>
                  <a:lnTo>
                    <a:pt x="18" y="3462"/>
                  </a:lnTo>
                  <a:lnTo>
                    <a:pt x="28" y="3486"/>
                  </a:lnTo>
                  <a:lnTo>
                    <a:pt x="40" y="3508"/>
                  </a:lnTo>
                  <a:lnTo>
                    <a:pt x="52" y="3528"/>
                  </a:lnTo>
                  <a:lnTo>
                    <a:pt x="68" y="3548"/>
                  </a:lnTo>
                  <a:lnTo>
                    <a:pt x="84" y="3564"/>
                  </a:lnTo>
                  <a:lnTo>
                    <a:pt x="102" y="3580"/>
                  </a:lnTo>
                  <a:lnTo>
                    <a:pt x="120" y="3594"/>
                  </a:lnTo>
                  <a:lnTo>
                    <a:pt x="140" y="3606"/>
                  </a:lnTo>
                  <a:lnTo>
                    <a:pt x="162" y="3614"/>
                  </a:lnTo>
                  <a:lnTo>
                    <a:pt x="184" y="3622"/>
                  </a:lnTo>
                  <a:lnTo>
                    <a:pt x="206" y="3626"/>
                  </a:lnTo>
                  <a:lnTo>
                    <a:pt x="230" y="3626"/>
                  </a:lnTo>
                  <a:lnTo>
                    <a:pt x="1900" y="3626"/>
                  </a:lnTo>
                  <a:lnTo>
                    <a:pt x="1900" y="3626"/>
                  </a:lnTo>
                  <a:lnTo>
                    <a:pt x="1924" y="3626"/>
                  </a:lnTo>
                  <a:lnTo>
                    <a:pt x="1948" y="3622"/>
                  </a:lnTo>
                  <a:lnTo>
                    <a:pt x="1970" y="3614"/>
                  </a:lnTo>
                  <a:lnTo>
                    <a:pt x="1990" y="3606"/>
                  </a:lnTo>
                  <a:lnTo>
                    <a:pt x="2010" y="3594"/>
                  </a:lnTo>
                  <a:lnTo>
                    <a:pt x="2030" y="3580"/>
                  </a:lnTo>
                  <a:lnTo>
                    <a:pt x="2048" y="3564"/>
                  </a:lnTo>
                  <a:lnTo>
                    <a:pt x="2064" y="3548"/>
                  </a:lnTo>
                  <a:lnTo>
                    <a:pt x="2078" y="3528"/>
                  </a:lnTo>
                  <a:lnTo>
                    <a:pt x="2092" y="3508"/>
                  </a:lnTo>
                  <a:lnTo>
                    <a:pt x="2104" y="3486"/>
                  </a:lnTo>
                  <a:lnTo>
                    <a:pt x="2112" y="3462"/>
                  </a:lnTo>
                  <a:lnTo>
                    <a:pt x="2120" y="3436"/>
                  </a:lnTo>
                  <a:lnTo>
                    <a:pt x="2126" y="3410"/>
                  </a:lnTo>
                  <a:lnTo>
                    <a:pt x="2130" y="3384"/>
                  </a:lnTo>
                  <a:lnTo>
                    <a:pt x="2130" y="3356"/>
                  </a:lnTo>
                  <a:lnTo>
                    <a:pt x="2130" y="270"/>
                  </a:lnTo>
                  <a:lnTo>
                    <a:pt x="2130" y="270"/>
                  </a:lnTo>
                  <a:lnTo>
                    <a:pt x="2130" y="242"/>
                  </a:lnTo>
                  <a:lnTo>
                    <a:pt x="2126" y="216"/>
                  </a:lnTo>
                  <a:lnTo>
                    <a:pt x="2120" y="190"/>
                  </a:lnTo>
                  <a:lnTo>
                    <a:pt x="2112" y="164"/>
                  </a:lnTo>
                  <a:lnTo>
                    <a:pt x="2104" y="142"/>
                  </a:lnTo>
                  <a:lnTo>
                    <a:pt x="2092" y="118"/>
                  </a:lnTo>
                  <a:lnTo>
                    <a:pt x="2078" y="98"/>
                  </a:lnTo>
                  <a:lnTo>
                    <a:pt x="2064" y="78"/>
                  </a:lnTo>
                  <a:lnTo>
                    <a:pt x="2048" y="62"/>
                  </a:lnTo>
                  <a:lnTo>
                    <a:pt x="2030" y="46"/>
                  </a:lnTo>
                  <a:lnTo>
                    <a:pt x="2010" y="32"/>
                  </a:lnTo>
                  <a:lnTo>
                    <a:pt x="1990" y="20"/>
                  </a:lnTo>
                  <a:lnTo>
                    <a:pt x="1970" y="12"/>
                  </a:lnTo>
                  <a:lnTo>
                    <a:pt x="1948" y="6"/>
                  </a:lnTo>
                  <a:lnTo>
                    <a:pt x="1924" y="2"/>
                  </a:lnTo>
                  <a:lnTo>
                    <a:pt x="1900" y="0"/>
                  </a:lnTo>
                  <a:lnTo>
                    <a:pt x="1900" y="0"/>
                  </a:lnTo>
                  <a:close/>
                  <a:moveTo>
                    <a:pt x="314" y="2802"/>
                  </a:moveTo>
                  <a:lnTo>
                    <a:pt x="314" y="2802"/>
                  </a:lnTo>
                  <a:lnTo>
                    <a:pt x="294" y="2800"/>
                  </a:lnTo>
                  <a:lnTo>
                    <a:pt x="274" y="2794"/>
                  </a:lnTo>
                  <a:lnTo>
                    <a:pt x="256" y="2784"/>
                  </a:lnTo>
                  <a:lnTo>
                    <a:pt x="240" y="2772"/>
                  </a:lnTo>
                  <a:lnTo>
                    <a:pt x="226" y="2756"/>
                  </a:lnTo>
                  <a:lnTo>
                    <a:pt x="216" y="2738"/>
                  </a:lnTo>
                  <a:lnTo>
                    <a:pt x="210" y="2718"/>
                  </a:lnTo>
                  <a:lnTo>
                    <a:pt x="206" y="2698"/>
                  </a:lnTo>
                  <a:lnTo>
                    <a:pt x="206" y="2698"/>
                  </a:lnTo>
                  <a:lnTo>
                    <a:pt x="206" y="2694"/>
                  </a:lnTo>
                  <a:lnTo>
                    <a:pt x="206" y="556"/>
                  </a:lnTo>
                  <a:lnTo>
                    <a:pt x="206" y="556"/>
                  </a:lnTo>
                  <a:lnTo>
                    <a:pt x="206" y="554"/>
                  </a:lnTo>
                  <a:lnTo>
                    <a:pt x="206" y="554"/>
                  </a:lnTo>
                  <a:lnTo>
                    <a:pt x="210" y="532"/>
                  </a:lnTo>
                  <a:lnTo>
                    <a:pt x="216" y="512"/>
                  </a:lnTo>
                  <a:lnTo>
                    <a:pt x="226" y="494"/>
                  </a:lnTo>
                  <a:lnTo>
                    <a:pt x="240" y="478"/>
                  </a:lnTo>
                  <a:lnTo>
                    <a:pt x="256" y="466"/>
                  </a:lnTo>
                  <a:lnTo>
                    <a:pt x="274" y="456"/>
                  </a:lnTo>
                  <a:lnTo>
                    <a:pt x="294" y="450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38" y="450"/>
                  </a:lnTo>
                  <a:lnTo>
                    <a:pt x="1858" y="456"/>
                  </a:lnTo>
                  <a:lnTo>
                    <a:pt x="1876" y="466"/>
                  </a:lnTo>
                  <a:lnTo>
                    <a:pt x="1892" y="480"/>
                  </a:lnTo>
                  <a:lnTo>
                    <a:pt x="1906" y="496"/>
                  </a:lnTo>
                  <a:lnTo>
                    <a:pt x="1916" y="514"/>
                  </a:lnTo>
                  <a:lnTo>
                    <a:pt x="1922" y="534"/>
                  </a:lnTo>
                  <a:lnTo>
                    <a:pt x="1926" y="556"/>
                  </a:lnTo>
                  <a:lnTo>
                    <a:pt x="1926" y="2694"/>
                  </a:lnTo>
                  <a:lnTo>
                    <a:pt x="1926" y="2694"/>
                  </a:lnTo>
                  <a:lnTo>
                    <a:pt x="1922" y="2716"/>
                  </a:lnTo>
                  <a:lnTo>
                    <a:pt x="1916" y="2736"/>
                  </a:lnTo>
                  <a:lnTo>
                    <a:pt x="1906" y="2754"/>
                  </a:lnTo>
                  <a:lnTo>
                    <a:pt x="1894" y="2770"/>
                  </a:lnTo>
                  <a:lnTo>
                    <a:pt x="1878" y="2784"/>
                  </a:lnTo>
                  <a:lnTo>
                    <a:pt x="1858" y="2794"/>
                  </a:lnTo>
                  <a:lnTo>
                    <a:pt x="1838" y="2800"/>
                  </a:lnTo>
                  <a:lnTo>
                    <a:pt x="1816" y="2802"/>
                  </a:lnTo>
                  <a:lnTo>
                    <a:pt x="314" y="2802"/>
                  </a:lnTo>
                  <a:close/>
                  <a:moveTo>
                    <a:pt x="688" y="128"/>
                  </a:moveTo>
                  <a:lnTo>
                    <a:pt x="1444" y="128"/>
                  </a:lnTo>
                  <a:lnTo>
                    <a:pt x="1444" y="128"/>
                  </a:lnTo>
                  <a:lnTo>
                    <a:pt x="1460" y="130"/>
                  </a:lnTo>
                  <a:lnTo>
                    <a:pt x="1474" y="136"/>
                  </a:lnTo>
                  <a:lnTo>
                    <a:pt x="1488" y="142"/>
                  </a:lnTo>
                  <a:lnTo>
                    <a:pt x="1500" y="152"/>
                  </a:lnTo>
                  <a:lnTo>
                    <a:pt x="1510" y="164"/>
                  </a:lnTo>
                  <a:lnTo>
                    <a:pt x="1518" y="178"/>
                  </a:lnTo>
                  <a:lnTo>
                    <a:pt x="1524" y="194"/>
                  </a:lnTo>
                  <a:lnTo>
                    <a:pt x="1524" y="210"/>
                  </a:lnTo>
                  <a:lnTo>
                    <a:pt x="1524" y="210"/>
                  </a:lnTo>
                  <a:lnTo>
                    <a:pt x="1524" y="226"/>
                  </a:lnTo>
                  <a:lnTo>
                    <a:pt x="1518" y="242"/>
                  </a:lnTo>
                  <a:lnTo>
                    <a:pt x="1510" y="256"/>
                  </a:lnTo>
                  <a:lnTo>
                    <a:pt x="1500" y="268"/>
                  </a:lnTo>
                  <a:lnTo>
                    <a:pt x="1488" y="278"/>
                  </a:lnTo>
                  <a:lnTo>
                    <a:pt x="1474" y="286"/>
                  </a:lnTo>
                  <a:lnTo>
                    <a:pt x="1460" y="290"/>
                  </a:lnTo>
                  <a:lnTo>
                    <a:pt x="1444" y="292"/>
                  </a:lnTo>
                  <a:lnTo>
                    <a:pt x="688" y="292"/>
                  </a:lnTo>
                  <a:lnTo>
                    <a:pt x="688" y="292"/>
                  </a:lnTo>
                  <a:lnTo>
                    <a:pt x="672" y="290"/>
                  </a:lnTo>
                  <a:lnTo>
                    <a:pt x="656" y="286"/>
                  </a:lnTo>
                  <a:lnTo>
                    <a:pt x="642" y="278"/>
                  </a:lnTo>
                  <a:lnTo>
                    <a:pt x="630" y="268"/>
                  </a:lnTo>
                  <a:lnTo>
                    <a:pt x="620" y="256"/>
                  </a:lnTo>
                  <a:lnTo>
                    <a:pt x="612" y="242"/>
                  </a:lnTo>
                  <a:lnTo>
                    <a:pt x="608" y="226"/>
                  </a:lnTo>
                  <a:lnTo>
                    <a:pt x="606" y="210"/>
                  </a:lnTo>
                  <a:lnTo>
                    <a:pt x="606" y="210"/>
                  </a:lnTo>
                  <a:lnTo>
                    <a:pt x="608" y="194"/>
                  </a:lnTo>
                  <a:lnTo>
                    <a:pt x="612" y="178"/>
                  </a:lnTo>
                  <a:lnTo>
                    <a:pt x="620" y="164"/>
                  </a:lnTo>
                  <a:lnTo>
                    <a:pt x="630" y="152"/>
                  </a:lnTo>
                  <a:lnTo>
                    <a:pt x="642" y="142"/>
                  </a:lnTo>
                  <a:lnTo>
                    <a:pt x="656" y="136"/>
                  </a:lnTo>
                  <a:lnTo>
                    <a:pt x="672" y="130"/>
                  </a:lnTo>
                  <a:lnTo>
                    <a:pt x="688" y="128"/>
                  </a:lnTo>
                  <a:lnTo>
                    <a:pt x="688" y="128"/>
                  </a:lnTo>
                  <a:close/>
                  <a:moveTo>
                    <a:pt x="1240" y="3212"/>
                  </a:moveTo>
                  <a:lnTo>
                    <a:pt x="1236" y="3228"/>
                  </a:lnTo>
                  <a:lnTo>
                    <a:pt x="1232" y="3246"/>
                  </a:lnTo>
                  <a:lnTo>
                    <a:pt x="1226" y="3262"/>
                  </a:lnTo>
                  <a:lnTo>
                    <a:pt x="1218" y="3274"/>
                  </a:lnTo>
                  <a:lnTo>
                    <a:pt x="1212" y="3290"/>
                  </a:lnTo>
                  <a:lnTo>
                    <a:pt x="1200" y="3302"/>
                  </a:lnTo>
                  <a:lnTo>
                    <a:pt x="1188" y="3314"/>
                  </a:lnTo>
                  <a:lnTo>
                    <a:pt x="1176" y="3326"/>
                  </a:lnTo>
                  <a:lnTo>
                    <a:pt x="1164" y="3334"/>
                  </a:lnTo>
                  <a:lnTo>
                    <a:pt x="1150" y="3344"/>
                  </a:lnTo>
                  <a:lnTo>
                    <a:pt x="1134" y="3352"/>
                  </a:lnTo>
                  <a:lnTo>
                    <a:pt x="1118" y="3356"/>
                  </a:lnTo>
                  <a:lnTo>
                    <a:pt x="1100" y="3360"/>
                  </a:lnTo>
                  <a:lnTo>
                    <a:pt x="1082" y="3364"/>
                  </a:lnTo>
                  <a:lnTo>
                    <a:pt x="1066" y="3364"/>
                  </a:lnTo>
                  <a:lnTo>
                    <a:pt x="1048" y="3364"/>
                  </a:lnTo>
                  <a:lnTo>
                    <a:pt x="1030" y="3360"/>
                  </a:lnTo>
                  <a:lnTo>
                    <a:pt x="1014" y="3356"/>
                  </a:lnTo>
                  <a:lnTo>
                    <a:pt x="998" y="3352"/>
                  </a:lnTo>
                  <a:lnTo>
                    <a:pt x="982" y="3344"/>
                  </a:lnTo>
                  <a:lnTo>
                    <a:pt x="968" y="3334"/>
                  </a:lnTo>
                  <a:lnTo>
                    <a:pt x="954" y="3326"/>
                  </a:lnTo>
                  <a:lnTo>
                    <a:pt x="942" y="3314"/>
                  </a:lnTo>
                  <a:lnTo>
                    <a:pt x="932" y="3302"/>
                  </a:lnTo>
                  <a:lnTo>
                    <a:pt x="920" y="3290"/>
                  </a:lnTo>
                  <a:lnTo>
                    <a:pt x="912" y="3274"/>
                  </a:lnTo>
                  <a:lnTo>
                    <a:pt x="904" y="3262"/>
                  </a:lnTo>
                  <a:lnTo>
                    <a:pt x="898" y="3246"/>
                  </a:lnTo>
                  <a:lnTo>
                    <a:pt x="894" y="3228"/>
                  </a:lnTo>
                  <a:lnTo>
                    <a:pt x="892" y="3212"/>
                  </a:lnTo>
                  <a:lnTo>
                    <a:pt x="890" y="3196"/>
                  </a:lnTo>
                  <a:lnTo>
                    <a:pt x="892" y="3176"/>
                  </a:lnTo>
                  <a:lnTo>
                    <a:pt x="894" y="3160"/>
                  </a:lnTo>
                  <a:lnTo>
                    <a:pt x="898" y="3144"/>
                  </a:lnTo>
                  <a:lnTo>
                    <a:pt x="904" y="3130"/>
                  </a:lnTo>
                  <a:lnTo>
                    <a:pt x="912" y="3114"/>
                  </a:lnTo>
                  <a:lnTo>
                    <a:pt x="920" y="3100"/>
                  </a:lnTo>
                  <a:lnTo>
                    <a:pt x="932" y="3086"/>
                  </a:lnTo>
                  <a:lnTo>
                    <a:pt x="942" y="3074"/>
                  </a:lnTo>
                  <a:lnTo>
                    <a:pt x="954" y="3064"/>
                  </a:lnTo>
                  <a:lnTo>
                    <a:pt x="968" y="3054"/>
                  </a:lnTo>
                  <a:lnTo>
                    <a:pt x="982" y="3046"/>
                  </a:lnTo>
                  <a:lnTo>
                    <a:pt x="998" y="3040"/>
                  </a:lnTo>
                  <a:lnTo>
                    <a:pt x="1014" y="3032"/>
                  </a:lnTo>
                  <a:lnTo>
                    <a:pt x="1030" y="3028"/>
                  </a:lnTo>
                  <a:lnTo>
                    <a:pt x="1048" y="3026"/>
                  </a:lnTo>
                  <a:lnTo>
                    <a:pt x="1066" y="3024"/>
                  </a:lnTo>
                  <a:lnTo>
                    <a:pt x="1082" y="3026"/>
                  </a:lnTo>
                  <a:lnTo>
                    <a:pt x="1100" y="3028"/>
                  </a:lnTo>
                  <a:lnTo>
                    <a:pt x="1118" y="3032"/>
                  </a:lnTo>
                  <a:lnTo>
                    <a:pt x="1134" y="3040"/>
                  </a:lnTo>
                  <a:lnTo>
                    <a:pt x="1150" y="3046"/>
                  </a:lnTo>
                  <a:lnTo>
                    <a:pt x="1164" y="3054"/>
                  </a:lnTo>
                  <a:lnTo>
                    <a:pt x="1176" y="3064"/>
                  </a:lnTo>
                  <a:lnTo>
                    <a:pt x="1188" y="3074"/>
                  </a:lnTo>
                  <a:lnTo>
                    <a:pt x="1200" y="3086"/>
                  </a:lnTo>
                  <a:lnTo>
                    <a:pt x="1212" y="3100"/>
                  </a:lnTo>
                  <a:lnTo>
                    <a:pt x="1218" y="3114"/>
                  </a:lnTo>
                  <a:lnTo>
                    <a:pt x="1226" y="3130"/>
                  </a:lnTo>
                  <a:lnTo>
                    <a:pt x="1232" y="3144"/>
                  </a:lnTo>
                  <a:lnTo>
                    <a:pt x="1236" y="3160"/>
                  </a:lnTo>
                  <a:lnTo>
                    <a:pt x="1240" y="3176"/>
                  </a:lnTo>
                  <a:lnTo>
                    <a:pt x="1240" y="3196"/>
                  </a:lnTo>
                  <a:lnTo>
                    <a:pt x="1240" y="3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Freeform 208"/>
            <p:cNvSpPr>
              <a:spLocks noChangeAspect="1" noEditPoints="1"/>
            </p:cNvSpPr>
            <p:nvPr/>
          </p:nvSpPr>
          <p:spPr bwMode="auto">
            <a:xfrm>
              <a:off x="702619" y="3113450"/>
              <a:ext cx="176421" cy="241391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88" y="22"/>
                </a:cxn>
                <a:cxn ang="0">
                  <a:pos x="38" y="66"/>
                </a:cxn>
                <a:cxn ang="0">
                  <a:pos x="6" y="128"/>
                </a:cxn>
                <a:cxn ang="0">
                  <a:pos x="0" y="3474"/>
                </a:cxn>
                <a:cxn ang="0">
                  <a:pos x="6" y="3528"/>
                </a:cxn>
                <a:cxn ang="0">
                  <a:pos x="38" y="3590"/>
                </a:cxn>
                <a:cxn ang="0">
                  <a:pos x="88" y="3634"/>
                </a:cxn>
                <a:cxn ang="0">
                  <a:pos x="150" y="3656"/>
                </a:cxn>
                <a:cxn ang="0">
                  <a:pos x="2522" y="3656"/>
                </a:cxn>
                <a:cxn ang="0">
                  <a:pos x="2584" y="3634"/>
                </a:cxn>
                <a:cxn ang="0">
                  <a:pos x="2634" y="3590"/>
                </a:cxn>
                <a:cxn ang="0">
                  <a:pos x="2664" y="3528"/>
                </a:cxn>
                <a:cxn ang="0">
                  <a:pos x="2672" y="182"/>
                </a:cxn>
                <a:cxn ang="0">
                  <a:pos x="2664" y="128"/>
                </a:cxn>
                <a:cxn ang="0">
                  <a:pos x="2634" y="66"/>
                </a:cxn>
                <a:cxn ang="0">
                  <a:pos x="2584" y="22"/>
                </a:cxn>
                <a:cxn ang="0">
                  <a:pos x="2522" y="0"/>
                </a:cxn>
                <a:cxn ang="0">
                  <a:pos x="1474" y="3346"/>
                </a:cxn>
                <a:cxn ang="0">
                  <a:pos x="1454" y="3394"/>
                </a:cxn>
                <a:cxn ang="0">
                  <a:pos x="1414" y="3432"/>
                </a:cxn>
                <a:cxn ang="0">
                  <a:pos x="1364" y="3452"/>
                </a:cxn>
                <a:cxn ang="0">
                  <a:pos x="1308" y="3452"/>
                </a:cxn>
                <a:cxn ang="0">
                  <a:pos x="1256" y="3432"/>
                </a:cxn>
                <a:cxn ang="0">
                  <a:pos x="1218" y="3394"/>
                </a:cxn>
                <a:cxn ang="0">
                  <a:pos x="1198" y="3346"/>
                </a:cxn>
                <a:cxn ang="0">
                  <a:pos x="1198" y="3290"/>
                </a:cxn>
                <a:cxn ang="0">
                  <a:pos x="1218" y="3242"/>
                </a:cxn>
                <a:cxn ang="0">
                  <a:pos x="1256" y="3204"/>
                </a:cxn>
                <a:cxn ang="0">
                  <a:pos x="1308" y="3184"/>
                </a:cxn>
                <a:cxn ang="0">
                  <a:pos x="1364" y="3184"/>
                </a:cxn>
                <a:cxn ang="0">
                  <a:pos x="1414" y="3204"/>
                </a:cxn>
                <a:cxn ang="0">
                  <a:pos x="1454" y="3242"/>
                </a:cxn>
                <a:cxn ang="0">
                  <a:pos x="1474" y="3290"/>
                </a:cxn>
                <a:cxn ang="0">
                  <a:pos x="2490" y="2808"/>
                </a:cxn>
                <a:cxn ang="0">
                  <a:pos x="2484" y="2862"/>
                </a:cxn>
                <a:cxn ang="0">
                  <a:pos x="2452" y="2924"/>
                </a:cxn>
                <a:cxn ang="0">
                  <a:pos x="2402" y="2968"/>
                </a:cxn>
                <a:cxn ang="0">
                  <a:pos x="2340" y="2988"/>
                </a:cxn>
                <a:cxn ang="0">
                  <a:pos x="332" y="2988"/>
                </a:cxn>
                <a:cxn ang="0">
                  <a:pos x="268" y="2968"/>
                </a:cxn>
                <a:cxn ang="0">
                  <a:pos x="220" y="2924"/>
                </a:cxn>
                <a:cxn ang="0">
                  <a:pos x="188" y="2862"/>
                </a:cxn>
                <a:cxn ang="0">
                  <a:pos x="180" y="386"/>
                </a:cxn>
                <a:cxn ang="0">
                  <a:pos x="188" y="332"/>
                </a:cxn>
                <a:cxn ang="0">
                  <a:pos x="220" y="272"/>
                </a:cxn>
                <a:cxn ang="0">
                  <a:pos x="268" y="228"/>
                </a:cxn>
                <a:cxn ang="0">
                  <a:pos x="332" y="206"/>
                </a:cxn>
                <a:cxn ang="0">
                  <a:pos x="2340" y="206"/>
                </a:cxn>
                <a:cxn ang="0">
                  <a:pos x="2402" y="228"/>
                </a:cxn>
                <a:cxn ang="0">
                  <a:pos x="2452" y="272"/>
                </a:cxn>
                <a:cxn ang="0">
                  <a:pos x="2484" y="332"/>
                </a:cxn>
                <a:cxn ang="0">
                  <a:pos x="2490" y="2808"/>
                </a:cxn>
              </a:cxnLst>
              <a:rect l="0" t="0" r="r" b="b"/>
              <a:pathLst>
                <a:path w="2672" h="3656">
                  <a:moveTo>
                    <a:pt x="2504" y="0"/>
                  </a:moveTo>
                  <a:lnTo>
                    <a:pt x="168" y="0"/>
                  </a:lnTo>
                  <a:lnTo>
                    <a:pt x="168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18" y="8"/>
                  </a:lnTo>
                  <a:lnTo>
                    <a:pt x="102" y="14"/>
                  </a:lnTo>
                  <a:lnTo>
                    <a:pt x="88" y="22"/>
                  </a:lnTo>
                  <a:lnTo>
                    <a:pt x="74" y="30"/>
                  </a:lnTo>
                  <a:lnTo>
                    <a:pt x="60" y="42"/>
                  </a:lnTo>
                  <a:lnTo>
                    <a:pt x="48" y="54"/>
                  </a:lnTo>
                  <a:lnTo>
                    <a:pt x="38" y="66"/>
                  </a:lnTo>
                  <a:lnTo>
                    <a:pt x="28" y="80"/>
                  </a:lnTo>
                  <a:lnTo>
                    <a:pt x="20" y="94"/>
                  </a:lnTo>
                  <a:lnTo>
                    <a:pt x="12" y="110"/>
                  </a:lnTo>
                  <a:lnTo>
                    <a:pt x="6" y="128"/>
                  </a:lnTo>
                  <a:lnTo>
                    <a:pt x="2" y="144"/>
                  </a:lnTo>
                  <a:lnTo>
                    <a:pt x="0" y="162"/>
                  </a:lnTo>
                  <a:lnTo>
                    <a:pt x="0" y="182"/>
                  </a:lnTo>
                  <a:lnTo>
                    <a:pt x="0" y="3474"/>
                  </a:lnTo>
                  <a:lnTo>
                    <a:pt x="0" y="3474"/>
                  </a:lnTo>
                  <a:lnTo>
                    <a:pt x="0" y="3494"/>
                  </a:lnTo>
                  <a:lnTo>
                    <a:pt x="2" y="3512"/>
                  </a:lnTo>
                  <a:lnTo>
                    <a:pt x="6" y="3528"/>
                  </a:lnTo>
                  <a:lnTo>
                    <a:pt x="12" y="3546"/>
                  </a:lnTo>
                  <a:lnTo>
                    <a:pt x="20" y="3562"/>
                  </a:lnTo>
                  <a:lnTo>
                    <a:pt x="28" y="3576"/>
                  </a:lnTo>
                  <a:lnTo>
                    <a:pt x="38" y="3590"/>
                  </a:lnTo>
                  <a:lnTo>
                    <a:pt x="48" y="3602"/>
                  </a:lnTo>
                  <a:lnTo>
                    <a:pt x="60" y="3614"/>
                  </a:lnTo>
                  <a:lnTo>
                    <a:pt x="74" y="3626"/>
                  </a:lnTo>
                  <a:lnTo>
                    <a:pt x="88" y="3634"/>
                  </a:lnTo>
                  <a:lnTo>
                    <a:pt x="102" y="3642"/>
                  </a:lnTo>
                  <a:lnTo>
                    <a:pt x="118" y="3648"/>
                  </a:lnTo>
                  <a:lnTo>
                    <a:pt x="134" y="3652"/>
                  </a:lnTo>
                  <a:lnTo>
                    <a:pt x="150" y="3656"/>
                  </a:lnTo>
                  <a:lnTo>
                    <a:pt x="168" y="3656"/>
                  </a:lnTo>
                  <a:lnTo>
                    <a:pt x="2504" y="3656"/>
                  </a:lnTo>
                  <a:lnTo>
                    <a:pt x="2504" y="3656"/>
                  </a:lnTo>
                  <a:lnTo>
                    <a:pt x="2522" y="3656"/>
                  </a:lnTo>
                  <a:lnTo>
                    <a:pt x="2538" y="3652"/>
                  </a:lnTo>
                  <a:lnTo>
                    <a:pt x="2554" y="3648"/>
                  </a:lnTo>
                  <a:lnTo>
                    <a:pt x="2570" y="3642"/>
                  </a:lnTo>
                  <a:lnTo>
                    <a:pt x="2584" y="3634"/>
                  </a:lnTo>
                  <a:lnTo>
                    <a:pt x="2598" y="3626"/>
                  </a:lnTo>
                  <a:lnTo>
                    <a:pt x="2610" y="3614"/>
                  </a:lnTo>
                  <a:lnTo>
                    <a:pt x="2622" y="3602"/>
                  </a:lnTo>
                  <a:lnTo>
                    <a:pt x="2634" y="3590"/>
                  </a:lnTo>
                  <a:lnTo>
                    <a:pt x="2644" y="3576"/>
                  </a:lnTo>
                  <a:lnTo>
                    <a:pt x="2652" y="3562"/>
                  </a:lnTo>
                  <a:lnTo>
                    <a:pt x="2658" y="3546"/>
                  </a:lnTo>
                  <a:lnTo>
                    <a:pt x="2664" y="3528"/>
                  </a:lnTo>
                  <a:lnTo>
                    <a:pt x="2668" y="3512"/>
                  </a:lnTo>
                  <a:lnTo>
                    <a:pt x="2672" y="3494"/>
                  </a:lnTo>
                  <a:lnTo>
                    <a:pt x="2672" y="3474"/>
                  </a:lnTo>
                  <a:lnTo>
                    <a:pt x="2672" y="182"/>
                  </a:lnTo>
                  <a:lnTo>
                    <a:pt x="2672" y="182"/>
                  </a:lnTo>
                  <a:lnTo>
                    <a:pt x="2672" y="162"/>
                  </a:lnTo>
                  <a:lnTo>
                    <a:pt x="2668" y="144"/>
                  </a:lnTo>
                  <a:lnTo>
                    <a:pt x="2664" y="128"/>
                  </a:lnTo>
                  <a:lnTo>
                    <a:pt x="2658" y="110"/>
                  </a:lnTo>
                  <a:lnTo>
                    <a:pt x="2652" y="94"/>
                  </a:lnTo>
                  <a:lnTo>
                    <a:pt x="2644" y="80"/>
                  </a:lnTo>
                  <a:lnTo>
                    <a:pt x="2634" y="66"/>
                  </a:lnTo>
                  <a:lnTo>
                    <a:pt x="2622" y="54"/>
                  </a:lnTo>
                  <a:lnTo>
                    <a:pt x="2610" y="42"/>
                  </a:lnTo>
                  <a:lnTo>
                    <a:pt x="2598" y="30"/>
                  </a:lnTo>
                  <a:lnTo>
                    <a:pt x="2584" y="22"/>
                  </a:lnTo>
                  <a:lnTo>
                    <a:pt x="2570" y="14"/>
                  </a:lnTo>
                  <a:lnTo>
                    <a:pt x="2554" y="8"/>
                  </a:lnTo>
                  <a:lnTo>
                    <a:pt x="2538" y="4"/>
                  </a:lnTo>
                  <a:lnTo>
                    <a:pt x="2522" y="0"/>
                  </a:lnTo>
                  <a:lnTo>
                    <a:pt x="2504" y="0"/>
                  </a:lnTo>
                  <a:lnTo>
                    <a:pt x="2504" y="0"/>
                  </a:lnTo>
                  <a:close/>
                  <a:moveTo>
                    <a:pt x="1476" y="3332"/>
                  </a:moveTo>
                  <a:lnTo>
                    <a:pt x="1474" y="3346"/>
                  </a:lnTo>
                  <a:lnTo>
                    <a:pt x="1472" y="3358"/>
                  </a:lnTo>
                  <a:lnTo>
                    <a:pt x="1466" y="3372"/>
                  </a:lnTo>
                  <a:lnTo>
                    <a:pt x="1460" y="3382"/>
                  </a:lnTo>
                  <a:lnTo>
                    <a:pt x="1454" y="3394"/>
                  </a:lnTo>
                  <a:lnTo>
                    <a:pt x="1444" y="3406"/>
                  </a:lnTo>
                  <a:lnTo>
                    <a:pt x="1436" y="3414"/>
                  </a:lnTo>
                  <a:lnTo>
                    <a:pt x="1426" y="3424"/>
                  </a:lnTo>
                  <a:lnTo>
                    <a:pt x="1414" y="3432"/>
                  </a:lnTo>
                  <a:lnTo>
                    <a:pt x="1404" y="3438"/>
                  </a:lnTo>
                  <a:lnTo>
                    <a:pt x="1390" y="3444"/>
                  </a:lnTo>
                  <a:lnTo>
                    <a:pt x="1378" y="3448"/>
                  </a:lnTo>
                  <a:lnTo>
                    <a:pt x="1364" y="3452"/>
                  </a:lnTo>
                  <a:lnTo>
                    <a:pt x="1350" y="3454"/>
                  </a:lnTo>
                  <a:lnTo>
                    <a:pt x="1336" y="3454"/>
                  </a:lnTo>
                  <a:lnTo>
                    <a:pt x="1322" y="3454"/>
                  </a:lnTo>
                  <a:lnTo>
                    <a:pt x="1308" y="3452"/>
                  </a:lnTo>
                  <a:lnTo>
                    <a:pt x="1294" y="3448"/>
                  </a:lnTo>
                  <a:lnTo>
                    <a:pt x="1280" y="3444"/>
                  </a:lnTo>
                  <a:lnTo>
                    <a:pt x="1268" y="3438"/>
                  </a:lnTo>
                  <a:lnTo>
                    <a:pt x="1256" y="3432"/>
                  </a:lnTo>
                  <a:lnTo>
                    <a:pt x="1246" y="3424"/>
                  </a:lnTo>
                  <a:lnTo>
                    <a:pt x="1236" y="3414"/>
                  </a:lnTo>
                  <a:lnTo>
                    <a:pt x="1228" y="3406"/>
                  </a:lnTo>
                  <a:lnTo>
                    <a:pt x="1218" y="3394"/>
                  </a:lnTo>
                  <a:lnTo>
                    <a:pt x="1212" y="3382"/>
                  </a:lnTo>
                  <a:lnTo>
                    <a:pt x="1206" y="3372"/>
                  </a:lnTo>
                  <a:lnTo>
                    <a:pt x="1200" y="3358"/>
                  </a:lnTo>
                  <a:lnTo>
                    <a:pt x="1198" y="3346"/>
                  </a:lnTo>
                  <a:lnTo>
                    <a:pt x="1196" y="3332"/>
                  </a:lnTo>
                  <a:lnTo>
                    <a:pt x="1194" y="3318"/>
                  </a:lnTo>
                  <a:lnTo>
                    <a:pt x="1196" y="3304"/>
                  </a:lnTo>
                  <a:lnTo>
                    <a:pt x="1198" y="3290"/>
                  </a:lnTo>
                  <a:lnTo>
                    <a:pt x="1200" y="3278"/>
                  </a:lnTo>
                  <a:lnTo>
                    <a:pt x="1206" y="3266"/>
                  </a:lnTo>
                  <a:lnTo>
                    <a:pt x="1212" y="3252"/>
                  </a:lnTo>
                  <a:lnTo>
                    <a:pt x="1218" y="3242"/>
                  </a:lnTo>
                  <a:lnTo>
                    <a:pt x="1228" y="3230"/>
                  </a:lnTo>
                  <a:lnTo>
                    <a:pt x="1236" y="3220"/>
                  </a:lnTo>
                  <a:lnTo>
                    <a:pt x="1246" y="3212"/>
                  </a:lnTo>
                  <a:lnTo>
                    <a:pt x="1256" y="3204"/>
                  </a:lnTo>
                  <a:lnTo>
                    <a:pt x="1268" y="3196"/>
                  </a:lnTo>
                  <a:lnTo>
                    <a:pt x="1280" y="3192"/>
                  </a:lnTo>
                  <a:lnTo>
                    <a:pt x="1294" y="3186"/>
                  </a:lnTo>
                  <a:lnTo>
                    <a:pt x="1308" y="3184"/>
                  </a:lnTo>
                  <a:lnTo>
                    <a:pt x="1322" y="3182"/>
                  </a:lnTo>
                  <a:lnTo>
                    <a:pt x="1336" y="3180"/>
                  </a:lnTo>
                  <a:lnTo>
                    <a:pt x="1350" y="3182"/>
                  </a:lnTo>
                  <a:lnTo>
                    <a:pt x="1364" y="3184"/>
                  </a:lnTo>
                  <a:lnTo>
                    <a:pt x="1378" y="3186"/>
                  </a:lnTo>
                  <a:lnTo>
                    <a:pt x="1390" y="3192"/>
                  </a:lnTo>
                  <a:lnTo>
                    <a:pt x="1404" y="3196"/>
                  </a:lnTo>
                  <a:lnTo>
                    <a:pt x="1414" y="3204"/>
                  </a:lnTo>
                  <a:lnTo>
                    <a:pt x="1426" y="3212"/>
                  </a:lnTo>
                  <a:lnTo>
                    <a:pt x="1436" y="3220"/>
                  </a:lnTo>
                  <a:lnTo>
                    <a:pt x="1444" y="3230"/>
                  </a:lnTo>
                  <a:lnTo>
                    <a:pt x="1454" y="3242"/>
                  </a:lnTo>
                  <a:lnTo>
                    <a:pt x="1460" y="3252"/>
                  </a:lnTo>
                  <a:lnTo>
                    <a:pt x="1466" y="3266"/>
                  </a:lnTo>
                  <a:lnTo>
                    <a:pt x="1472" y="3278"/>
                  </a:lnTo>
                  <a:lnTo>
                    <a:pt x="1474" y="3290"/>
                  </a:lnTo>
                  <a:lnTo>
                    <a:pt x="1476" y="3304"/>
                  </a:lnTo>
                  <a:lnTo>
                    <a:pt x="1478" y="3318"/>
                  </a:lnTo>
                  <a:lnTo>
                    <a:pt x="1476" y="3332"/>
                  </a:lnTo>
                  <a:close/>
                  <a:moveTo>
                    <a:pt x="2490" y="2808"/>
                  </a:moveTo>
                  <a:lnTo>
                    <a:pt x="2490" y="2808"/>
                  </a:lnTo>
                  <a:lnTo>
                    <a:pt x="2490" y="2826"/>
                  </a:lnTo>
                  <a:lnTo>
                    <a:pt x="2488" y="2844"/>
                  </a:lnTo>
                  <a:lnTo>
                    <a:pt x="2484" y="2862"/>
                  </a:lnTo>
                  <a:lnTo>
                    <a:pt x="2478" y="2878"/>
                  </a:lnTo>
                  <a:lnTo>
                    <a:pt x="2470" y="2894"/>
                  </a:lnTo>
                  <a:lnTo>
                    <a:pt x="2462" y="2910"/>
                  </a:lnTo>
                  <a:lnTo>
                    <a:pt x="2452" y="2924"/>
                  </a:lnTo>
                  <a:lnTo>
                    <a:pt x="2442" y="2936"/>
                  </a:lnTo>
                  <a:lnTo>
                    <a:pt x="2430" y="2948"/>
                  </a:lnTo>
                  <a:lnTo>
                    <a:pt x="2416" y="2958"/>
                  </a:lnTo>
                  <a:lnTo>
                    <a:pt x="2402" y="2968"/>
                  </a:lnTo>
                  <a:lnTo>
                    <a:pt x="2388" y="2976"/>
                  </a:lnTo>
                  <a:lnTo>
                    <a:pt x="2372" y="2982"/>
                  </a:lnTo>
                  <a:lnTo>
                    <a:pt x="2356" y="2986"/>
                  </a:lnTo>
                  <a:lnTo>
                    <a:pt x="2340" y="2988"/>
                  </a:lnTo>
                  <a:lnTo>
                    <a:pt x="2322" y="2990"/>
                  </a:lnTo>
                  <a:lnTo>
                    <a:pt x="348" y="2990"/>
                  </a:lnTo>
                  <a:lnTo>
                    <a:pt x="348" y="2990"/>
                  </a:lnTo>
                  <a:lnTo>
                    <a:pt x="332" y="2988"/>
                  </a:lnTo>
                  <a:lnTo>
                    <a:pt x="314" y="2986"/>
                  </a:lnTo>
                  <a:lnTo>
                    <a:pt x="298" y="2982"/>
                  </a:lnTo>
                  <a:lnTo>
                    <a:pt x="284" y="2976"/>
                  </a:lnTo>
                  <a:lnTo>
                    <a:pt x="268" y="2968"/>
                  </a:lnTo>
                  <a:lnTo>
                    <a:pt x="254" y="2958"/>
                  </a:lnTo>
                  <a:lnTo>
                    <a:pt x="242" y="2948"/>
                  </a:lnTo>
                  <a:lnTo>
                    <a:pt x="230" y="2936"/>
                  </a:lnTo>
                  <a:lnTo>
                    <a:pt x="220" y="2924"/>
                  </a:lnTo>
                  <a:lnTo>
                    <a:pt x="210" y="2910"/>
                  </a:lnTo>
                  <a:lnTo>
                    <a:pt x="202" y="2894"/>
                  </a:lnTo>
                  <a:lnTo>
                    <a:pt x="194" y="2878"/>
                  </a:lnTo>
                  <a:lnTo>
                    <a:pt x="188" y="2862"/>
                  </a:lnTo>
                  <a:lnTo>
                    <a:pt x="184" y="2844"/>
                  </a:lnTo>
                  <a:lnTo>
                    <a:pt x="182" y="2826"/>
                  </a:lnTo>
                  <a:lnTo>
                    <a:pt x="180" y="2808"/>
                  </a:lnTo>
                  <a:lnTo>
                    <a:pt x="180" y="386"/>
                  </a:lnTo>
                  <a:lnTo>
                    <a:pt x="180" y="386"/>
                  </a:lnTo>
                  <a:lnTo>
                    <a:pt x="182" y="368"/>
                  </a:lnTo>
                  <a:lnTo>
                    <a:pt x="184" y="350"/>
                  </a:lnTo>
                  <a:lnTo>
                    <a:pt x="188" y="332"/>
                  </a:lnTo>
                  <a:lnTo>
                    <a:pt x="194" y="316"/>
                  </a:lnTo>
                  <a:lnTo>
                    <a:pt x="202" y="300"/>
                  </a:lnTo>
                  <a:lnTo>
                    <a:pt x="210" y="286"/>
                  </a:lnTo>
                  <a:lnTo>
                    <a:pt x="220" y="272"/>
                  </a:lnTo>
                  <a:lnTo>
                    <a:pt x="230" y="258"/>
                  </a:lnTo>
                  <a:lnTo>
                    <a:pt x="242" y="246"/>
                  </a:lnTo>
                  <a:lnTo>
                    <a:pt x="254" y="236"/>
                  </a:lnTo>
                  <a:lnTo>
                    <a:pt x="268" y="228"/>
                  </a:lnTo>
                  <a:lnTo>
                    <a:pt x="284" y="220"/>
                  </a:lnTo>
                  <a:lnTo>
                    <a:pt x="298" y="214"/>
                  </a:lnTo>
                  <a:lnTo>
                    <a:pt x="314" y="210"/>
                  </a:lnTo>
                  <a:lnTo>
                    <a:pt x="332" y="206"/>
                  </a:lnTo>
                  <a:lnTo>
                    <a:pt x="348" y="206"/>
                  </a:lnTo>
                  <a:lnTo>
                    <a:pt x="2322" y="206"/>
                  </a:lnTo>
                  <a:lnTo>
                    <a:pt x="2322" y="206"/>
                  </a:lnTo>
                  <a:lnTo>
                    <a:pt x="2340" y="206"/>
                  </a:lnTo>
                  <a:lnTo>
                    <a:pt x="2356" y="210"/>
                  </a:lnTo>
                  <a:lnTo>
                    <a:pt x="2372" y="214"/>
                  </a:lnTo>
                  <a:lnTo>
                    <a:pt x="2388" y="220"/>
                  </a:lnTo>
                  <a:lnTo>
                    <a:pt x="2402" y="228"/>
                  </a:lnTo>
                  <a:lnTo>
                    <a:pt x="2416" y="236"/>
                  </a:lnTo>
                  <a:lnTo>
                    <a:pt x="2430" y="246"/>
                  </a:lnTo>
                  <a:lnTo>
                    <a:pt x="2442" y="258"/>
                  </a:lnTo>
                  <a:lnTo>
                    <a:pt x="2452" y="272"/>
                  </a:lnTo>
                  <a:lnTo>
                    <a:pt x="2462" y="286"/>
                  </a:lnTo>
                  <a:lnTo>
                    <a:pt x="2470" y="300"/>
                  </a:lnTo>
                  <a:lnTo>
                    <a:pt x="2478" y="316"/>
                  </a:lnTo>
                  <a:lnTo>
                    <a:pt x="2484" y="332"/>
                  </a:lnTo>
                  <a:lnTo>
                    <a:pt x="2488" y="350"/>
                  </a:lnTo>
                  <a:lnTo>
                    <a:pt x="2490" y="368"/>
                  </a:lnTo>
                  <a:lnTo>
                    <a:pt x="2490" y="386"/>
                  </a:lnTo>
                  <a:lnTo>
                    <a:pt x="2490" y="28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948077" y="5416431"/>
            <a:ext cx="557817" cy="404772"/>
            <a:chOff x="-1602076" y="4826852"/>
            <a:chExt cx="867266" cy="518983"/>
          </a:xfrm>
        </p:grpSpPr>
        <p:pic>
          <p:nvPicPr>
            <p:cNvPr id="90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-1602076" y="4911555"/>
              <a:ext cx="239011" cy="333653"/>
            </a:xfrm>
            <a:prstGeom prst="rect">
              <a:avLst/>
            </a:prstGeom>
          </p:spPr>
        </p:pic>
        <p:pic>
          <p:nvPicPr>
            <p:cNvPr id="91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-1106581" y="4826852"/>
              <a:ext cx="371771" cy="518983"/>
            </a:xfrm>
            <a:prstGeom prst="rect">
              <a:avLst/>
            </a:prstGeom>
          </p:spPr>
        </p:pic>
        <p:sp>
          <p:nvSpPr>
            <p:cNvPr id="92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-1344975" y="4946549"/>
              <a:ext cx="206775" cy="266312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5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3299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582005" y="1508431"/>
            <a:ext cx="5094450" cy="853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53975" lvl="2" indent="-53975" algn="l"/>
            <a:r>
              <a:rPr lang="en-US" sz="1200" b="1" dirty="0" smtClean="0"/>
              <a:t>Enhance process </a:t>
            </a:r>
            <a:r>
              <a:rPr lang="en-US" sz="1200" b="1" dirty="0"/>
              <a:t>efficiency </a:t>
            </a:r>
            <a:r>
              <a:rPr lang="en-US" sz="1200" dirty="0" smtClean="0"/>
              <a:t>through automation and digitalization: 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credit granting workflow optimization as a </a:t>
            </a:r>
            <a:r>
              <a:rPr lang="en-US" sz="1200" dirty="0" smtClean="0"/>
              <a:t>priority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process optimization and automation to reduce time to yes and make efficiency gains</a:t>
            </a:r>
            <a:endParaRPr lang="en-US" sz="120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P.4</a:t>
            </a:r>
            <a:endParaRPr lang="en-GB" sz="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7" y="2743189"/>
            <a:ext cx="5094450" cy="8013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lvl="0" algn="l"/>
            <a:r>
              <a:rPr lang="en-US" sz="1200" b="1" dirty="0" smtClean="0"/>
              <a:t>Increase loan origination </a:t>
            </a:r>
            <a:r>
              <a:rPr lang="en-US" sz="1200" dirty="0" smtClean="0"/>
              <a:t>based on: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refined sectorial approach for an in-depth understanding of clients’ business and risk profiles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streamlined, simplified and industrialized process for SMEs.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582004" y="4040409"/>
            <a:ext cx="5078857" cy="727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creation </a:t>
            </a:r>
            <a:r>
              <a:rPr lang="en-US" sz="1200" dirty="0"/>
              <a:t>of a specialized structure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development of the necessary expertise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conclusion of first significant transactions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5" y="5160940"/>
            <a:ext cx="5094452" cy="862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lvl="0" algn="l"/>
            <a:r>
              <a:rPr lang="en-US" sz="1200" b="1" dirty="0" smtClean="0"/>
              <a:t>Especially synergies with: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Retail, local subsidiaries, and SG Group business lines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Capital market department capabilities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GTB activities</a:t>
            </a:r>
          </a:p>
        </p:txBody>
      </p:sp>
      <p:sp>
        <p:nvSpPr>
          <p:cNvPr id="25" name="Titre 31"/>
          <p:cNvSpPr>
            <a:spLocks noGrp="1"/>
          </p:cNvSpPr>
          <p:nvPr>
            <p:ph type="title"/>
          </p:nvPr>
        </p:nvSpPr>
        <p:spPr>
          <a:xfrm>
            <a:off x="325439" y="396533"/>
            <a:ext cx="8497887" cy="276999"/>
          </a:xfrm>
        </p:spPr>
        <p:txBody>
          <a:bodyPr vert="horz"/>
          <a:lstStyle/>
          <a:p>
            <a:r>
              <a:rPr lang="fr-FR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transformING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OUR BUSINESS MODEL | CORPORATE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3029010" y="5448216"/>
            <a:ext cx="360040" cy="288032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rgbClr val="00000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srgbClr val="E6002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58" name="Group 4"/>
          <p:cNvGrpSpPr>
            <a:grpSpLocks noChangeAspect="1"/>
          </p:cNvGrpSpPr>
          <p:nvPr/>
        </p:nvGrpSpPr>
        <p:grpSpPr bwMode="auto">
          <a:xfrm>
            <a:off x="2941253" y="3088767"/>
            <a:ext cx="482662" cy="308613"/>
            <a:chOff x="1944" y="1626"/>
            <a:chExt cx="330" cy="211"/>
          </a:xfrm>
          <a:solidFill>
            <a:schemeClr val="bg1">
              <a:lumMod val="50000"/>
            </a:schemeClr>
          </a:solidFill>
        </p:grpSpPr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894129" y="1783422"/>
            <a:ext cx="547657" cy="404772"/>
            <a:chOff x="-1602076" y="4826852"/>
            <a:chExt cx="867266" cy="518983"/>
          </a:xfrm>
        </p:grpSpPr>
        <p:pic>
          <p:nvPicPr>
            <p:cNvPr id="70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-1602076" y="4911555"/>
              <a:ext cx="239011" cy="333653"/>
            </a:xfrm>
            <a:prstGeom prst="rect">
              <a:avLst/>
            </a:prstGeom>
          </p:spPr>
        </p:pic>
        <p:pic>
          <p:nvPicPr>
            <p:cNvPr id="71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-1106581" y="4826852"/>
              <a:ext cx="371771" cy="518983"/>
            </a:xfrm>
            <a:prstGeom prst="rect">
              <a:avLst/>
            </a:prstGeom>
          </p:spPr>
        </p:pic>
        <p:sp>
          <p:nvSpPr>
            <p:cNvPr id="72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-1344975" y="4946549"/>
              <a:ext cx="206775" cy="266312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40" y="4185708"/>
            <a:ext cx="548875" cy="5043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76894" y="845826"/>
            <a:ext cx="2490458" cy="465997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algn="l"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err="1" smtClean="0">
                <a:solidFill>
                  <a:prstClr val="white"/>
                </a:solidFill>
              </a:rPr>
              <a:t>STrategic</a:t>
            </a:r>
            <a:r>
              <a:rPr lang="en-US" sz="1600" b="1" cap="all" dirty="0" smtClean="0">
                <a:solidFill>
                  <a:prstClr val="white"/>
                </a:solidFill>
              </a:rPr>
              <a:t> GOALS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8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3582003" y="870640"/>
            <a:ext cx="5094452" cy="423218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AMBITIONS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76894" y="1484117"/>
            <a:ext cx="2490458" cy="90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marL="0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 smtClean="0"/>
              <a:t>Process </a:t>
            </a:r>
            <a:r>
              <a:rPr lang="en-US" sz="1600" b="1" dirty="0"/>
              <a:t>efficiency enhancement</a:t>
            </a:r>
            <a:endParaRPr lang="en-US" sz="1600" kern="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63764" y="2743188"/>
            <a:ext cx="2490458" cy="90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marL="0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/>
              <a:t>Growth of loan origination volumes</a:t>
            </a:r>
            <a:endParaRPr lang="en-US" sz="1600" kern="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33878" y="4040409"/>
            <a:ext cx="2490458" cy="814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lvl="0"/>
            <a:r>
              <a:rPr lang="en-US" sz="1600" b="1" dirty="0"/>
              <a:t>Development of Sustainable Positive Impact </a:t>
            </a:r>
            <a:r>
              <a:rPr lang="en-US" sz="1600" b="1" dirty="0" smtClean="0"/>
              <a:t>Financing</a:t>
            </a:r>
            <a:endParaRPr lang="en-US" sz="16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76894" y="5161507"/>
            <a:ext cx="2490458" cy="814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lvl="0"/>
            <a:r>
              <a:rPr lang="en-US" sz="1600" b="1" dirty="0"/>
              <a:t>Further leverage </a:t>
            </a:r>
            <a:endParaRPr lang="en-US" sz="1600" b="1" dirty="0" smtClean="0"/>
          </a:p>
          <a:p>
            <a:pPr lvl="0"/>
            <a:r>
              <a:rPr lang="en-US" sz="1600" b="1" dirty="0" smtClean="0"/>
              <a:t>on synergies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28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03719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641651"/>
              </p:ext>
            </p:extLst>
          </p:nvPr>
        </p:nvGraphicFramePr>
        <p:xfrm>
          <a:off x="-1" y="1467714"/>
          <a:ext cx="4797714" cy="224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" name="Worksheet" r:id="rId8" imgW="5137212" imgH="2171700" progId="Excel.Sheet.12">
                  <p:link updateAutomatic="1"/>
                </p:oleObj>
              </mc:Choice>
              <mc:Fallback>
                <p:oleObj name="Worksheet" r:id="rId8" imgW="5137212" imgH="21717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" y="1467714"/>
                        <a:ext cx="4797714" cy="2245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3555"/>
              </p:ext>
            </p:extLst>
          </p:nvPr>
        </p:nvGraphicFramePr>
        <p:xfrm>
          <a:off x="4552919" y="1023239"/>
          <a:ext cx="4591081" cy="307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2" name="Worksheet" r:id="rId10" imgW="5137212" imgH="2762119" progId="Excel.Sheet.12">
                  <p:link updateAutomatic="1"/>
                </p:oleObj>
              </mc:Choice>
              <mc:Fallback>
                <p:oleObj name="Worksheet" r:id="rId10" imgW="5137212" imgH="276211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2919" y="1023239"/>
                        <a:ext cx="4591081" cy="3073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b="1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59529"/>
            <a:ext cx="8424381" cy="276999"/>
          </a:xfrm>
        </p:spPr>
        <p:txBody>
          <a:bodyPr vert="horz"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2021 BUDGET -  KEY INDICATORS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P.5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05866" y="5805264"/>
            <a:ext cx="2088232" cy="336876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* Variation at constant exchange rate</a:t>
            </a:r>
            <a:endParaRPr lang="en-US" sz="900" i="1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216812" y="3904097"/>
            <a:ext cx="4065361" cy="156966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b="1" dirty="0"/>
              <a:t>Net loans to customers</a:t>
            </a:r>
            <a:r>
              <a:rPr lang="en-US" sz="1200" dirty="0"/>
              <a:t> </a:t>
            </a:r>
            <a:r>
              <a:rPr lang="en-US" sz="1200" dirty="0" smtClean="0"/>
              <a:t>expected </a:t>
            </a:r>
            <a:r>
              <a:rPr lang="en-US" sz="1200" dirty="0"/>
              <a:t>to restart growth in </a:t>
            </a:r>
            <a:r>
              <a:rPr lang="en-US" sz="1200" dirty="0" smtClean="0"/>
              <a:t>2021.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Retail </a:t>
            </a:r>
            <a:r>
              <a:rPr lang="en-US" sz="1200" dirty="0"/>
              <a:t>loans’ </a:t>
            </a:r>
            <a:r>
              <a:rPr lang="en-US" sz="1200" dirty="0" smtClean="0"/>
              <a:t>outstanding </a:t>
            </a:r>
            <a:r>
              <a:rPr lang="en-US" sz="1200" dirty="0"/>
              <a:t>expected to remain flat despite the rebound in production. </a:t>
            </a:r>
            <a:endParaRPr lang="en-US" sz="1200" dirty="0" smtClean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Significant advance of corporate financing, building on a strong push on TCC, but also SME financing, thanks </a:t>
            </a:r>
            <a:r>
              <a:rPr lang="en-US" sz="1200" dirty="0" smtClean="0"/>
              <a:t>notably to IMM </a:t>
            </a:r>
            <a:r>
              <a:rPr lang="en-US" sz="1200" dirty="0"/>
              <a:t>Invest </a:t>
            </a:r>
            <a:r>
              <a:rPr lang="en-US" sz="1200" dirty="0" smtClean="0"/>
              <a:t>program. </a:t>
            </a:r>
            <a:endParaRPr lang="en-US" sz="1200" dirty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759249" y="3919979"/>
            <a:ext cx="4060901" cy="2308324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b="1" dirty="0"/>
              <a:t>D</a:t>
            </a:r>
            <a:r>
              <a:rPr lang="en-US" sz="1200" b="1" dirty="0" smtClean="0"/>
              <a:t>eposit </a:t>
            </a:r>
            <a:r>
              <a:rPr lang="en-US" sz="1200" b="1" dirty="0"/>
              <a:t>base </a:t>
            </a:r>
            <a:r>
              <a:rPr lang="en-US" sz="1200" dirty="0" smtClean="0"/>
              <a:t>expected </a:t>
            </a:r>
            <a:r>
              <a:rPr lang="en-US" sz="1200" dirty="0"/>
              <a:t>to </a:t>
            </a:r>
            <a:r>
              <a:rPr lang="en-US" sz="1200" dirty="0" smtClean="0"/>
              <a:t>slightly decrease in </a:t>
            </a:r>
            <a:r>
              <a:rPr lang="en-US" sz="1200" dirty="0"/>
              <a:t>2021 </a:t>
            </a:r>
            <a:r>
              <a:rPr lang="en-US" sz="1200" dirty="0" smtClean="0"/>
              <a:t>considering :</a:t>
            </a:r>
          </a:p>
          <a:p>
            <a:pPr lvl="1" algn="l">
              <a:buClr>
                <a:srgbClr val="C00000"/>
              </a:buClr>
            </a:pPr>
            <a:r>
              <a:rPr lang="en-US" sz="1200" dirty="0" smtClean="0"/>
              <a:t>- </a:t>
            </a:r>
            <a:r>
              <a:rPr lang="en-US" sz="1200" dirty="0"/>
              <a:t>a</a:t>
            </a:r>
            <a:r>
              <a:rPr lang="en-US" sz="1200" dirty="0" smtClean="0"/>
              <a:t> push on diversification, enabling our clients to chose the saving solutions fitting the best their objectives</a:t>
            </a:r>
          </a:p>
          <a:p>
            <a:pPr lvl="1" algn="l">
              <a:buClr>
                <a:srgbClr val="C00000"/>
              </a:buClr>
            </a:pPr>
            <a:r>
              <a:rPr lang="en-US" sz="1200" dirty="0" smtClean="0"/>
              <a:t> - a fading </a:t>
            </a:r>
            <a:r>
              <a:rPr lang="en-US" sz="1200" dirty="0"/>
              <a:t>propensity to </a:t>
            </a:r>
            <a:r>
              <a:rPr lang="en-US" sz="1200" dirty="0" smtClean="0"/>
              <a:t>save, as the </a:t>
            </a:r>
            <a:r>
              <a:rPr lang="en-US" sz="1200" dirty="0"/>
              <a:t>spending behavior will regain pace, once the economic activity is </a:t>
            </a:r>
            <a:r>
              <a:rPr lang="en-US" sz="1200" dirty="0" smtClean="0"/>
              <a:t>recovering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Overall  </a:t>
            </a:r>
            <a:r>
              <a:rPr lang="en-US" sz="1200" b="1" dirty="0"/>
              <a:t>loan to deposit ratio </a:t>
            </a:r>
            <a:r>
              <a:rPr lang="en-US" sz="1200" dirty="0"/>
              <a:t>to increase by 4 </a:t>
            </a:r>
            <a:r>
              <a:rPr lang="en-US" sz="1200" dirty="0" err="1"/>
              <a:t>ppts</a:t>
            </a:r>
            <a:r>
              <a:rPr lang="en-US" sz="1200" dirty="0"/>
              <a:t> in </a:t>
            </a:r>
            <a:r>
              <a:rPr lang="en-US" sz="1200" dirty="0" smtClean="0"/>
              <a:t>2021, from 61% at 2020 end to 65% at 2021 end.</a:t>
            </a:r>
            <a:endParaRPr lang="en-US" sz="1200" dirty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algn="l">
              <a:buClr>
                <a:srgbClr val="C00000"/>
              </a:buClr>
            </a:pP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59736" y="817047"/>
            <a:ext cx="4022437" cy="351625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 algn="l"/>
            <a:r>
              <a:rPr lang="en-US" sz="1600" b="1" dirty="0" smtClean="0">
                <a:solidFill>
                  <a:schemeClr val="bg1"/>
                </a:solidFill>
              </a:rPr>
              <a:t>Net loans| RON </a:t>
            </a:r>
            <a:r>
              <a:rPr lang="en-US" sz="1600" b="1" dirty="0" err="1" smtClean="0">
                <a:solidFill>
                  <a:schemeClr val="bg1"/>
                </a:solidFill>
              </a:rPr>
              <a:t>bn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7713" y="801205"/>
            <a:ext cx="402243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 algn="l"/>
            <a:r>
              <a:rPr lang="en-US" sz="1600" b="1" dirty="0">
                <a:solidFill>
                  <a:schemeClr val="bg1"/>
                </a:solidFill>
              </a:rPr>
              <a:t>Deposits | </a:t>
            </a:r>
            <a:r>
              <a:rPr lang="en-US" sz="1600" b="1" dirty="0" smtClean="0">
                <a:solidFill>
                  <a:schemeClr val="bg1"/>
                </a:solidFill>
              </a:rPr>
              <a:t> RON </a:t>
            </a:r>
            <a:r>
              <a:rPr lang="en-US" sz="1600" b="1" dirty="0" err="1" smtClean="0">
                <a:solidFill>
                  <a:schemeClr val="bg1"/>
                </a:solidFill>
              </a:rPr>
              <a:t>bn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70308" y="1334191"/>
            <a:ext cx="806719" cy="2789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64850" y="1328236"/>
            <a:ext cx="806719" cy="2789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034337" y="1162736"/>
            <a:ext cx="589763" cy="2768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50206" y="1139759"/>
            <a:ext cx="589763" cy="2768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</p:spTree>
    <p:extLst>
      <p:ext uri="{BB962C8B-B14F-4D97-AF65-F5344CB8AC3E}">
        <p14:creationId xmlns:p14="http://schemas.microsoft.com/office/powerpoint/2010/main" val="3536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55576" y="3306982"/>
            <a:ext cx="8064574" cy="15194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96875" lvl="0" indent="-171450" algn="l"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significant </a:t>
            </a:r>
            <a:r>
              <a:rPr lang="en-US" sz="1200" dirty="0"/>
              <a:t>influence of “</a:t>
            </a:r>
            <a:r>
              <a:rPr lang="en-US" sz="1200" b="1" dirty="0"/>
              <a:t>constrained expenditures</a:t>
            </a:r>
            <a:r>
              <a:rPr lang="en-US" sz="1200" dirty="0"/>
              <a:t>” </a:t>
            </a:r>
            <a:endParaRPr lang="en-US" sz="1200" dirty="0" smtClean="0"/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dirty="0" smtClean="0"/>
              <a:t>continued pressures on salary costs </a:t>
            </a:r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dirty="0" smtClean="0"/>
              <a:t>sanitary </a:t>
            </a:r>
            <a:r>
              <a:rPr lang="en-US" sz="1200" dirty="0"/>
              <a:t>costs</a:t>
            </a:r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dirty="0" smtClean="0"/>
              <a:t>mechanical impact of </a:t>
            </a:r>
            <a:r>
              <a:rPr lang="en-US" sz="1200" dirty="0"/>
              <a:t>exchange rate </a:t>
            </a:r>
            <a:r>
              <a:rPr lang="en-US" sz="1200" dirty="0" smtClean="0"/>
              <a:t>depreciation assumption</a:t>
            </a:r>
            <a:endParaRPr lang="en-US" sz="1200" dirty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b="1" kern="0" dirty="0" smtClean="0"/>
              <a:t>necessity to increase IT investments </a:t>
            </a:r>
            <a:r>
              <a:rPr lang="en-US" sz="1200" kern="0" dirty="0" smtClean="0"/>
              <a:t>in order to accelerate </a:t>
            </a:r>
            <a:r>
              <a:rPr lang="en-US" sz="1200" dirty="0">
                <a:ea typeface="ＭＳ Ｐゴシック" pitchFamily="34" charset="-128"/>
              </a:rPr>
              <a:t>bank’s </a:t>
            </a:r>
            <a:r>
              <a:rPr lang="en-US" sz="1200" dirty="0" smtClean="0">
                <a:ea typeface="ＭＳ Ｐゴシック" pitchFamily="34" charset="-128"/>
              </a:rPr>
              <a:t>transformation</a:t>
            </a:r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ea typeface="ＭＳ Ｐゴシック" pitchFamily="34" charset="-128"/>
              </a:rPr>
              <a:t>But costs to be kept </a:t>
            </a:r>
            <a:r>
              <a:rPr lang="en-US" sz="1200" b="1" dirty="0" smtClean="0">
                <a:ea typeface="ＭＳ Ｐゴシック" pitchFamily="34" charset="-128"/>
              </a:rPr>
              <a:t>under strict control </a:t>
            </a:r>
            <a:r>
              <a:rPr lang="en-US" sz="1200" dirty="0" smtClean="0">
                <a:ea typeface="ＭＳ Ｐゴシック" pitchFamily="34" charset="-128"/>
              </a:rPr>
              <a:t>overall, </a:t>
            </a:r>
            <a:r>
              <a:rPr lang="en-US" sz="1200" dirty="0">
                <a:ea typeface="ＭＳ Ｐゴシック" pitchFamily="34" charset="-128"/>
              </a:rPr>
              <a:t>thanks </a:t>
            </a:r>
            <a:r>
              <a:rPr lang="en-US" sz="1200" dirty="0" smtClean="0">
                <a:ea typeface="ＭＳ Ｐゴシック" pitchFamily="34" charset="-128"/>
              </a:rPr>
              <a:t>to structural optimizations (automation, continuation of network resizing, productivity gains in back office)</a:t>
            </a:r>
            <a:endParaRPr lang="en-US" sz="1200" dirty="0"/>
          </a:p>
        </p:txBody>
      </p:sp>
      <p:cxnSp>
        <p:nvCxnSpPr>
          <p:cNvPr id="10" name="Straight Connector 12"/>
          <p:cNvCxnSpPr/>
          <p:nvPr/>
        </p:nvCxnSpPr>
        <p:spPr bwMode="auto">
          <a:xfrm>
            <a:off x="360487" y="6165304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PROFITABILITY EVOLUTION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546" y="2933439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Operating expenses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7254" y="5077767"/>
            <a:ext cx="1943162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Cost of Risk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5576" y="5476636"/>
            <a:ext cx="7977095" cy="5429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 smtClean="0"/>
              <a:t>2020 </a:t>
            </a:r>
            <a:r>
              <a:rPr lang="en-US" sz="1200" b="1" dirty="0"/>
              <a:t>Cost of Risk </a:t>
            </a:r>
            <a:r>
              <a:rPr lang="en-US" sz="1200" dirty="0" smtClean="0"/>
              <a:t>was significantly influenced by forward looking component of IFRS 9 with increasing level of</a:t>
            </a:r>
          </a:p>
          <a:p>
            <a:pPr algn="l"/>
            <a:r>
              <a:rPr lang="en-US" sz="1200" dirty="0" smtClean="0"/>
              <a:t> provisions on sound portfolios. In 2021, we might see an increase  of NPLs (after end of moratorium), </a:t>
            </a:r>
            <a:r>
              <a:rPr lang="en-US" sz="1200" dirty="0"/>
              <a:t>but also </a:t>
            </a:r>
            <a:r>
              <a:rPr lang="en-US" sz="1200" dirty="0" smtClean="0"/>
              <a:t>an</a:t>
            </a:r>
          </a:p>
          <a:p>
            <a:pPr algn="l"/>
            <a:r>
              <a:rPr lang="en-US" sz="1200" dirty="0" smtClean="0"/>
              <a:t> </a:t>
            </a:r>
            <a:r>
              <a:rPr lang="en-US" sz="1200" dirty="0"/>
              <a:t>improvement in forward looking </a:t>
            </a:r>
            <a:r>
              <a:rPr lang="en-US" sz="1200" dirty="0" smtClean="0"/>
              <a:t>component.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942" y="816967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Net banking income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55576" y="1192161"/>
            <a:ext cx="8049128" cy="16583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/>
              <a:t> Net interest income </a:t>
            </a:r>
            <a:r>
              <a:rPr lang="en-US" sz="1200" dirty="0"/>
              <a:t>is expected to benefit from higher lending volume (EOP net outstanding amount of </a:t>
            </a:r>
            <a:r>
              <a:rPr lang="en-US" sz="1200" dirty="0" smtClean="0"/>
              <a:t>loans’ growth budgeted </a:t>
            </a:r>
            <a:r>
              <a:rPr lang="en-US" sz="1200" dirty="0"/>
              <a:t>at </a:t>
            </a:r>
            <a:r>
              <a:rPr lang="en-US" sz="1200" dirty="0" smtClean="0"/>
              <a:t>+3.2%)  </a:t>
            </a:r>
            <a:r>
              <a:rPr lang="en-US" sz="1200" dirty="0"/>
              <a:t>and </a:t>
            </a:r>
            <a:r>
              <a:rPr lang="en-US" sz="1200" dirty="0" smtClean="0"/>
              <a:t>positive structure effects, while interest rate decrease will have a negative impact.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b="1" dirty="0" smtClean="0"/>
              <a:t> Fee </a:t>
            </a:r>
            <a:r>
              <a:rPr lang="en-US" sz="1200" b="1" dirty="0"/>
              <a:t>and </a:t>
            </a:r>
            <a:r>
              <a:rPr lang="en-US" sz="1200" b="1" dirty="0" smtClean="0"/>
              <a:t>commission </a:t>
            </a:r>
            <a:r>
              <a:rPr lang="en-US" sz="1200" dirty="0"/>
              <a:t>income </a:t>
            </a:r>
            <a:r>
              <a:rPr lang="en-US" sz="1200" dirty="0" smtClean="0"/>
              <a:t>to </a:t>
            </a:r>
            <a:r>
              <a:rPr lang="en-US" sz="1200" dirty="0"/>
              <a:t>be </a:t>
            </a:r>
            <a:r>
              <a:rPr lang="en-US" sz="1200" dirty="0" smtClean="0"/>
              <a:t>driven </a:t>
            </a:r>
            <a:r>
              <a:rPr lang="en-US" sz="1200" dirty="0"/>
              <a:t>by opposite forces: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price </a:t>
            </a:r>
            <a:r>
              <a:rPr lang="en-US" sz="1200" dirty="0"/>
              <a:t>pressure, with regulatory </a:t>
            </a:r>
            <a:r>
              <a:rPr lang="en-US" sz="1200" dirty="0" smtClean="0"/>
              <a:t>and </a:t>
            </a:r>
            <a:r>
              <a:rPr lang="en-US" sz="1200" dirty="0"/>
              <a:t>competitive </a:t>
            </a:r>
            <a:r>
              <a:rPr lang="en-US" sz="1200" dirty="0" smtClean="0"/>
              <a:t>constraints </a:t>
            </a:r>
            <a:r>
              <a:rPr lang="en-US" sz="1200" dirty="0"/>
              <a:t>negatively impacting daily and </a:t>
            </a:r>
            <a:r>
              <a:rPr lang="en-US" sz="1200" dirty="0" smtClean="0"/>
              <a:t>transactional </a:t>
            </a:r>
          </a:p>
          <a:p>
            <a:pPr marL="346075" algn="l">
              <a:buClr>
                <a:srgbClr val="E60028"/>
              </a:buClr>
            </a:pPr>
            <a:r>
              <a:rPr lang="en-US" sz="1200" dirty="0"/>
              <a:t> </a:t>
            </a:r>
            <a:r>
              <a:rPr lang="en-US" sz="1200" dirty="0" smtClean="0"/>
              <a:t>     banking revenues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growing volume of transactions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smtClean="0"/>
              <a:t>development </a:t>
            </a:r>
            <a:r>
              <a:rPr lang="en-US" sz="1200" dirty="0"/>
              <a:t>of new growth drivers (insurance, a</a:t>
            </a:r>
            <a:r>
              <a:rPr lang="en-US" sz="1200" dirty="0" smtClean="0"/>
              <a:t>sset management)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8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86020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6559430" y="2050015"/>
            <a:ext cx="2313578" cy="663559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100" b="1" i="1" dirty="0" smtClean="0"/>
              <a:t>NBI </a:t>
            </a:r>
            <a:r>
              <a:rPr lang="en-US" sz="1100" b="1" i="1" dirty="0"/>
              <a:t>flattish in 2021</a:t>
            </a:r>
          </a:p>
          <a:p>
            <a:pPr algn="l">
              <a:lnSpc>
                <a:spcPct val="70000"/>
              </a:lnSpc>
            </a:pPr>
            <a:r>
              <a:rPr lang="en-US" sz="1100" i="1" dirty="0"/>
              <a:t> </a:t>
            </a:r>
          </a:p>
          <a:p>
            <a:pPr algn="l">
              <a:lnSpc>
                <a:spcPct val="70000"/>
              </a:lnSpc>
            </a:pPr>
            <a:r>
              <a:rPr lang="en-US" sz="1000" i="1" dirty="0"/>
              <a:t>Net interest income influenced </a:t>
            </a:r>
            <a:r>
              <a:rPr lang="en-US" sz="1000" i="1" dirty="0" smtClean="0"/>
              <a:t> by </a:t>
            </a:r>
          </a:p>
          <a:p>
            <a:pPr algn="l">
              <a:lnSpc>
                <a:spcPct val="70000"/>
              </a:lnSpc>
            </a:pPr>
            <a:r>
              <a:rPr lang="en-US" sz="1000" i="1" dirty="0"/>
              <a:t>n</a:t>
            </a:r>
            <a:r>
              <a:rPr lang="en-US" sz="1000" i="1" dirty="0" smtClean="0"/>
              <a:t>egative interest </a:t>
            </a:r>
            <a:r>
              <a:rPr lang="en-US" sz="1000" i="1" dirty="0"/>
              <a:t>rate </a:t>
            </a:r>
            <a:r>
              <a:rPr lang="en-US" sz="1000" i="1" dirty="0" smtClean="0"/>
              <a:t>and positive </a:t>
            </a:r>
          </a:p>
          <a:p>
            <a:pPr algn="l">
              <a:lnSpc>
                <a:spcPct val="70000"/>
              </a:lnSpc>
            </a:pPr>
            <a:r>
              <a:rPr lang="en-US" sz="1000" i="1" dirty="0" smtClean="0"/>
              <a:t>volume </a:t>
            </a:r>
            <a:r>
              <a:rPr lang="en-US" sz="1000" i="1" dirty="0"/>
              <a:t>effects</a:t>
            </a: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671840" y="5489575"/>
            <a:ext cx="2201167" cy="675728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endParaRPr lang="en-US" sz="900" i="1" baseline="30000" dirty="0"/>
          </a:p>
          <a:p>
            <a:pPr algn="l">
              <a:lnSpc>
                <a:spcPct val="70000"/>
              </a:lnSpc>
            </a:pPr>
            <a:r>
              <a:rPr lang="en-US" sz="1100" b="1" i="1" baseline="30000" dirty="0"/>
              <a:t>         </a:t>
            </a:r>
            <a:endParaRPr lang="en-US" sz="1100" b="1" i="1" baseline="30000" dirty="0" smtClean="0"/>
          </a:p>
          <a:p>
            <a:pPr algn="l">
              <a:lnSpc>
                <a:spcPct val="70000"/>
              </a:lnSpc>
            </a:pPr>
            <a:endParaRPr lang="en-US" sz="1600" b="1" i="1" baseline="30000" dirty="0" smtClean="0"/>
          </a:p>
          <a:p>
            <a:pPr algn="l">
              <a:lnSpc>
                <a:spcPct val="70000"/>
              </a:lnSpc>
            </a:pPr>
            <a:endParaRPr lang="en-US" sz="1600" b="1" i="1" baseline="30000" dirty="0"/>
          </a:p>
          <a:p>
            <a:pPr algn="l">
              <a:lnSpc>
                <a:spcPct val="70000"/>
              </a:lnSpc>
            </a:pPr>
            <a:r>
              <a:rPr lang="en-US" sz="1600" b="1" i="1" baseline="30000" dirty="0" smtClean="0"/>
              <a:t>ROE around</a:t>
            </a:r>
            <a:r>
              <a:rPr lang="en-US" sz="1600" b="1" i="1" dirty="0" smtClean="0"/>
              <a:t> </a:t>
            </a:r>
            <a:r>
              <a:rPr lang="en-US" sz="1600" b="1" i="1" baseline="30000" dirty="0" smtClean="0"/>
              <a:t>10</a:t>
            </a:r>
            <a:r>
              <a:rPr lang="en-US" sz="1600" b="1" i="1" baseline="30000" dirty="0"/>
              <a:t>% </a:t>
            </a:r>
            <a:endParaRPr lang="en-US" sz="1600" b="1" i="1" baseline="30000" dirty="0" smtClean="0"/>
          </a:p>
          <a:p>
            <a:pPr algn="l">
              <a:lnSpc>
                <a:spcPct val="70000"/>
              </a:lnSpc>
            </a:pPr>
            <a:r>
              <a:rPr lang="en-US" sz="1600" b="1" i="1" baseline="30000" dirty="0" smtClean="0">
                <a:solidFill>
                  <a:srgbClr val="FF0000"/>
                </a:solidFill>
              </a:rPr>
              <a:t> </a:t>
            </a:r>
            <a:r>
              <a:rPr lang="en-US" sz="1000" i="1" dirty="0" smtClean="0"/>
              <a:t>minimized by overcapitalization </a:t>
            </a:r>
          </a:p>
          <a:p>
            <a:pPr algn="l">
              <a:lnSpc>
                <a:spcPct val="70000"/>
              </a:lnSpc>
            </a:pPr>
            <a:r>
              <a:rPr lang="en-US" sz="1000" i="1" dirty="0"/>
              <a:t>s</a:t>
            </a:r>
            <a:r>
              <a:rPr lang="en-US" sz="1000" i="1" dirty="0" smtClean="0"/>
              <a:t>ituation in 2021</a:t>
            </a:r>
          </a:p>
          <a:p>
            <a:pPr algn="l">
              <a:lnSpc>
                <a:spcPct val="70000"/>
              </a:lnSpc>
            </a:pPr>
            <a:endParaRPr lang="en-US" sz="1000" dirty="0"/>
          </a:p>
          <a:p>
            <a:pPr algn="l">
              <a:lnSpc>
                <a:spcPct val="70000"/>
              </a:lnSpc>
            </a:pPr>
            <a:endParaRPr lang="en-US" sz="1600" b="1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6559430" y="2924996"/>
            <a:ext cx="2313578" cy="339803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400" i="1" dirty="0"/>
              <a:t> </a:t>
            </a:r>
            <a:r>
              <a:rPr lang="en-US" sz="1100" b="1" i="1" dirty="0"/>
              <a:t>OPEX  under strict control </a:t>
            </a:r>
            <a:endParaRPr lang="en-US" sz="1100" b="1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P.7</a:t>
            </a:r>
            <a:endParaRPr lang="en-GB" sz="800" b="1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 vert="horz"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2021 BUDGET -  PROFITABILITY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9252520" y="5489575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655206"/>
              </p:ext>
            </p:extLst>
          </p:nvPr>
        </p:nvGraphicFramePr>
        <p:xfrm>
          <a:off x="355708" y="980728"/>
          <a:ext cx="6151456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Worksheet" r:id="rId7" imgW="6533965" imgH="3892506" progId="Excel.Sheet.12">
                  <p:link updateAutomatic="1"/>
                </p:oleObj>
              </mc:Choice>
              <mc:Fallback>
                <p:oleObj name="Worksheet" r:id="rId7" imgW="6533965" imgH="389250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5708" y="980728"/>
                        <a:ext cx="6151456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820150" y="5298243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i="1" baseline="30000" dirty="0"/>
              <a:t> </a:t>
            </a:r>
          </a:p>
          <a:p>
            <a:pPr algn="l">
              <a:lnSpc>
                <a:spcPct val="70000"/>
              </a:lnSpc>
            </a:pPr>
            <a:r>
              <a:rPr lang="en-US" i="1" dirty="0"/>
              <a:t>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616486" y="980728"/>
            <a:ext cx="2239828" cy="576064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b="1" i="1" dirty="0" smtClean="0">
                <a:solidFill>
                  <a:schemeClr val="bg1"/>
                </a:solidFill>
              </a:rPr>
              <a:t>  Perspectives </a:t>
            </a:r>
            <a:r>
              <a:rPr lang="en-US" sz="1400" b="1" i="1" dirty="0">
                <a:solidFill>
                  <a:schemeClr val="bg1"/>
                </a:solidFill>
              </a:rPr>
              <a:t>for 2021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579611" y="4015954"/>
            <a:ext cx="2313578" cy="339803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100" b="1" i="1" dirty="0" smtClean="0"/>
              <a:t>    NCR  ~100 bps </a:t>
            </a:r>
            <a:endParaRPr lang="en-US" sz="1100" b="1" i="1" dirty="0"/>
          </a:p>
        </p:txBody>
      </p:sp>
    </p:spTree>
    <p:extLst>
      <p:ext uri="{BB962C8B-B14F-4D97-AF65-F5344CB8AC3E}">
        <p14:creationId xmlns:p14="http://schemas.microsoft.com/office/powerpoint/2010/main" val="2945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z7N8YsWwHN2jcf82zf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_H78gsxg7d8oXms3Xo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fusj.O2tjXwTkcaBAO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joJwIHUry05z1Q_83SR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dele BHFM 20110704">
  <a:themeElements>
    <a:clrScheme name="Modele BHFM 20110704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Modele BHFM 2011070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odele BHFM 20110704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G_FR_Sommaire_1">
  <a:themeElements>
    <a:clrScheme name="1_SG_FR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G_FR_Sommaire_2">
  <a:themeElements>
    <a:clrScheme name="1_SG_FR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G_FR_Chapitre_1">
  <a:themeElements>
    <a:clrScheme name="1_SG_FR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BHFM 20110704</Template>
  <TotalTime>25493</TotalTime>
  <Words>1163</Words>
  <Application>Microsoft Office PowerPoint</Application>
  <PresentationFormat>On-screen Show (4:3)</PresentationFormat>
  <Paragraphs>130</Paragraphs>
  <Slides>7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Links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ＭＳ Ｐゴシック</vt:lpstr>
      <vt:lpstr>Arial</vt:lpstr>
      <vt:lpstr>Arial Narrow</vt:lpstr>
      <vt:lpstr>Helvetica</vt:lpstr>
      <vt:lpstr>Wingdings</vt:lpstr>
      <vt:lpstr>Modele BHFM 20110704</vt:lpstr>
      <vt:lpstr>1_SG_FR_Sommaire_1</vt:lpstr>
      <vt:lpstr>1_SG_FR_Sommaire_2</vt:lpstr>
      <vt:lpstr>1_SG_FR_Chapitre_1</vt:lpstr>
      <vt:lpstr>file:///\\xfs07\Sinteza%20Lunara\Budget%202021\AGA\AGA%202021%20new.xlsx!Sheet1!R21C5:R31C12</vt:lpstr>
      <vt:lpstr>file:///\\xfs07\Sinteza%20Lunara\Budget%202021\AGA\AGA%202021%20new.xlsx!Sheet1!R20C15:R33C22</vt:lpstr>
      <vt:lpstr>file:///\\xfs07\Sinteza%20Lunara\Budget%202021\AGA\AGA%202021%20PL.xlsx!rezultate%20engl!R3C1:R15C10</vt:lpstr>
      <vt:lpstr>think-cell Slide</vt:lpstr>
      <vt:lpstr>BRD GROUP Budget 2021</vt:lpstr>
      <vt:lpstr>PowerPoint Presentation</vt:lpstr>
      <vt:lpstr>transformING OUR BUSINESS MODEL | RETAIL</vt:lpstr>
      <vt:lpstr>transformING OUR BUSINESS MODEL | CORPORATE</vt:lpstr>
      <vt:lpstr>2021 BUDGET -  KEY INDICATORS</vt:lpstr>
      <vt:lpstr>PowerPoint Presentation</vt:lpstr>
      <vt:lpstr>2021 BUDGET -  PROFITABILITY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filiale XXX</dc:title>
  <dc:creator>adina.rosu</dc:creator>
  <cp:lastModifiedBy>ROSU Adina</cp:lastModifiedBy>
  <cp:revision>1745</cp:revision>
  <cp:lastPrinted>2021-03-16T11:05:14Z</cp:lastPrinted>
  <dcterms:created xsi:type="dcterms:W3CDTF">2011-07-27T08:58:46Z</dcterms:created>
  <dcterms:modified xsi:type="dcterms:W3CDTF">2021-04-02T12:51:50Z</dcterms:modified>
</cp:coreProperties>
</file>