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</p:sldMasterIdLst>
  <p:notesMasterIdLst>
    <p:notesMasterId r:id="rId10"/>
  </p:notesMasterIdLst>
  <p:sldIdLst>
    <p:sldId id="2147377171" r:id="rId3"/>
    <p:sldId id="2147377173" r:id="rId4"/>
    <p:sldId id="2147377175" r:id="rId5"/>
    <p:sldId id="2147377176" r:id="rId6"/>
    <p:sldId id="2147377177" r:id="rId7"/>
    <p:sldId id="2147377179" r:id="rId8"/>
    <p:sldId id="2147377180" r:id="rId9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CM PRESENTATION" id="{2FA34328-D1BF-420B-908D-3224440B7B42}">
          <p14:sldIdLst>
            <p14:sldId id="2147377171"/>
            <p14:sldId id="2147377173"/>
            <p14:sldId id="2147377175"/>
            <p14:sldId id="2147377176"/>
            <p14:sldId id="2147377177"/>
            <p14:sldId id="2147377179"/>
            <p14:sldId id="21473771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4660"/>
  </p:normalViewPr>
  <p:slideViewPr>
    <p:cSldViewPr snapToGrid="0">
      <p:cViewPr>
        <p:scale>
          <a:sx n="100" d="100"/>
          <a:sy n="100" d="100"/>
        </p:scale>
        <p:origin x="3235" y="13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590AC-BD16-455C-9B72-0EB3BB008B08}" type="doc">
      <dgm:prSet loTypeId="urn:microsoft.com/office/officeart/2005/8/layout/vProcess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4435998-E91D-4C36-BAB1-5EE55BDBD090}">
      <dgm:prSet phldrT="[Text]" custT="1"/>
      <dgm:spPr>
        <a:solidFill>
          <a:srgbClr val="E9041E"/>
        </a:solidFill>
        <a:ln>
          <a:noFill/>
        </a:ln>
      </dgm:spPr>
      <dgm:t>
        <a:bodyPr/>
        <a:lstStyle/>
        <a:p>
          <a:r>
            <a:rPr lang="en-US" sz="1200" b="1" dirty="0" err="1">
              <a:latin typeface="Arial" pitchFamily="34" charset="0"/>
              <a:cs typeface="Arial" pitchFamily="34" charset="0"/>
            </a:rPr>
            <a:t>Semnare</a:t>
          </a:r>
          <a:r>
            <a:rPr lang="en-US" sz="1200" b="1" dirty="0"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>
              <a:latin typeface="Arial" pitchFamily="34" charset="0"/>
              <a:cs typeface="Arial" pitchFamily="34" charset="0"/>
            </a:rPr>
            <a:t>Conventie</a:t>
          </a:r>
          <a:endParaRPr lang="en-US" sz="1200" dirty="0">
            <a:latin typeface="Arial" pitchFamily="34" charset="0"/>
            <a:cs typeface="Arial" pitchFamily="34" charset="0"/>
          </a:endParaRPr>
        </a:p>
        <a:p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personalizeaza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documentatia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furnizata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banca</a:t>
          </a:r>
          <a:endParaRPr lang="en-US" sz="1200" dirty="0">
            <a:solidFill>
              <a:schemeClr val="bg1"/>
            </a:solidFill>
          </a:endParaRPr>
        </a:p>
      </dgm:t>
    </dgm:pt>
    <dgm:pt modelId="{58BBA9C4-7945-4739-BC55-57A4345C0663}" type="parTrans" cxnId="{CA46A58B-7B7E-4108-A05A-6E842D89E952}">
      <dgm:prSet/>
      <dgm:spPr/>
      <dgm:t>
        <a:bodyPr/>
        <a:lstStyle/>
        <a:p>
          <a:endParaRPr lang="en-US" sz="1600"/>
        </a:p>
      </dgm:t>
    </dgm:pt>
    <dgm:pt modelId="{19B34DC7-D571-4E7C-9F07-BB7713F347D3}" type="sibTrans" cxnId="{CA46A58B-7B7E-4108-A05A-6E842D89E952}">
      <dgm:prSet custT="1"/>
      <dgm:spPr/>
      <dgm:t>
        <a:bodyPr/>
        <a:lstStyle/>
        <a:p>
          <a:endParaRPr lang="en-US" sz="2000"/>
        </a:p>
      </dgm:t>
    </dgm:pt>
    <dgm:pt modelId="{37C097B6-66F7-49A9-9629-0292503C608C}">
      <dgm:prSet phldrT="[Text]" custT="1"/>
      <dgm:spPr>
        <a:solidFill>
          <a:srgbClr val="E9041E"/>
        </a:solidFill>
        <a:ln>
          <a:noFill/>
        </a:ln>
      </dgm:spPr>
      <dgm:t>
        <a:bodyPr/>
        <a:lstStyle/>
        <a:p>
          <a:pPr algn="just"/>
          <a:r>
            <a:rPr lang="en-US" sz="1200" b="1" dirty="0" err="1">
              <a:latin typeface="Arial" pitchFamily="34" charset="0"/>
              <a:cs typeface="Arial" pitchFamily="34" charset="0"/>
            </a:rPr>
            <a:t>Receptionare</a:t>
          </a:r>
          <a:r>
            <a:rPr lang="en-US" sz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>
              <a:latin typeface="Arial" pitchFamily="34" charset="0"/>
              <a:cs typeface="Arial" pitchFamily="34" charset="0"/>
            </a:rPr>
            <a:t>coduri</a:t>
          </a:r>
          <a:r>
            <a:rPr lang="en-US" sz="1200" b="1" dirty="0">
              <a:latin typeface="Arial" pitchFamily="34" charset="0"/>
              <a:cs typeface="Arial" pitchFamily="34" charset="0"/>
            </a:rPr>
            <a:t> QR </a:t>
          </a:r>
          <a:r>
            <a:rPr lang="en-US" sz="1200" b="0" dirty="0">
              <a:latin typeface="Arial" pitchFamily="34" charset="0"/>
              <a:cs typeface="Arial" pitchFamily="34" charset="0"/>
            </a:rPr>
            <a:t>si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repartizarea</a:t>
          </a:r>
          <a:r>
            <a:rPr lang="en-US" sz="1200" b="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acestora</a:t>
          </a:r>
          <a:r>
            <a:rPr lang="en-US" sz="1200" b="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catre</a:t>
          </a:r>
          <a:r>
            <a:rPr lang="en-US" sz="1200" b="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utilizatorii</a:t>
          </a:r>
          <a:r>
            <a:rPr lang="en-US" sz="1200" b="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proprii</a:t>
          </a:r>
          <a:r>
            <a:rPr lang="en-US" sz="1200" b="0" dirty="0">
              <a:latin typeface="Arial" pitchFamily="34" charset="0"/>
              <a:cs typeface="Arial" pitchFamily="34" charset="0"/>
            </a:rPr>
            <a:t> (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pentru</a:t>
          </a:r>
          <a:r>
            <a:rPr lang="en-US" sz="1200" b="0" dirty="0">
              <a:latin typeface="Arial" pitchFamily="34" charset="0"/>
              <a:cs typeface="Arial" pitchFamily="34" charset="0"/>
            </a:rPr>
            <a:t> 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scanare</a:t>
          </a:r>
          <a:r>
            <a:rPr lang="en-US" sz="1200" b="0" dirty="0">
              <a:latin typeface="Arial" pitchFamily="34" charset="0"/>
              <a:cs typeface="Arial" pitchFamily="34" charset="0"/>
            </a:rPr>
            <a:t>,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codul</a:t>
          </a:r>
          <a:r>
            <a:rPr lang="en-US" sz="1200" b="0" dirty="0">
              <a:latin typeface="Arial" pitchFamily="34" charset="0"/>
              <a:cs typeface="Arial" pitchFamily="34" charset="0"/>
            </a:rPr>
            <a:t> QR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primit</a:t>
          </a:r>
          <a:r>
            <a:rPr lang="en-US" sz="1200" b="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poate</a:t>
          </a:r>
          <a:r>
            <a:rPr lang="en-US" sz="1200" b="0" dirty="0">
              <a:latin typeface="Arial" pitchFamily="34" charset="0"/>
              <a:cs typeface="Arial" pitchFamily="34" charset="0"/>
            </a:rPr>
            <a:t> fi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pastrat</a:t>
          </a:r>
          <a:r>
            <a:rPr lang="en-US" sz="1200" b="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pe</a:t>
          </a:r>
          <a:r>
            <a:rPr lang="en-US" sz="1200" b="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suport</a:t>
          </a:r>
          <a:r>
            <a:rPr lang="en-US" sz="1200" b="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fizic</a:t>
          </a:r>
          <a:r>
            <a:rPr lang="en-US" sz="1200" b="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dirty="0" err="1">
              <a:latin typeface="Arial" pitchFamily="34" charset="0"/>
              <a:cs typeface="Arial" pitchFamily="34" charset="0"/>
            </a:rPr>
            <a:t>sau</a:t>
          </a:r>
          <a:r>
            <a:rPr lang="en-US" sz="1200" b="0" dirty="0">
              <a:latin typeface="Arial" pitchFamily="34" charset="0"/>
              <a:cs typeface="Arial" pitchFamily="34" charset="0"/>
            </a:rPr>
            <a:t> electronic)</a:t>
          </a:r>
        </a:p>
      </dgm:t>
    </dgm:pt>
    <dgm:pt modelId="{ADB41509-410E-462F-93D8-8E4C8BCF097F}" type="parTrans" cxnId="{16E013D5-2458-4A18-BB68-6479B928986D}">
      <dgm:prSet/>
      <dgm:spPr/>
      <dgm:t>
        <a:bodyPr/>
        <a:lstStyle/>
        <a:p>
          <a:endParaRPr lang="en-US" sz="1600"/>
        </a:p>
      </dgm:t>
    </dgm:pt>
    <dgm:pt modelId="{5E7B122E-3420-4098-8B95-1740A7BAD800}" type="sibTrans" cxnId="{16E013D5-2458-4A18-BB68-6479B928986D}">
      <dgm:prSet custT="1"/>
      <dgm:spPr/>
      <dgm:t>
        <a:bodyPr/>
        <a:lstStyle/>
        <a:p>
          <a:endParaRPr lang="en-US" sz="2000"/>
        </a:p>
      </dgm:t>
    </dgm:pt>
    <dgm:pt modelId="{B89F24EB-C265-420C-AC10-BEA2CEB398A5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algn="just"/>
          <a:r>
            <a:rPr lang="en-US" sz="1200" b="1" dirty="0" err="1">
              <a:latin typeface="Arial" pitchFamily="34" charset="0"/>
              <a:cs typeface="Arial" pitchFamily="34" charset="0"/>
            </a:rPr>
            <a:t>Depunerea</a:t>
          </a:r>
          <a:r>
            <a:rPr lang="en-US" sz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>
              <a:latin typeface="Arial" pitchFamily="34" charset="0"/>
              <a:cs typeface="Arial" pitchFamily="34" charset="0"/>
            </a:rPr>
            <a:t>numerarului</a:t>
          </a:r>
          <a:r>
            <a:rPr lang="en-US" sz="1200" dirty="0">
              <a:latin typeface="Arial" pitchFamily="34" charset="0"/>
              <a:cs typeface="Arial" pitchFamily="34" charset="0"/>
            </a:rPr>
            <a:t> -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depunerile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numerar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prin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care se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utilizeaza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aceasta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metoda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autentificare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se pot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efectua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in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orice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unitate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a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bancii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prevazuta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cu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astfel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echipamente</a:t>
          </a:r>
          <a:endParaRPr lang="en-US" sz="1200" dirty="0">
            <a:solidFill>
              <a:schemeClr val="bg1"/>
            </a:solidFill>
          </a:endParaRPr>
        </a:p>
      </dgm:t>
    </dgm:pt>
    <dgm:pt modelId="{5C22D157-01A6-45DE-81A7-FA91608EA397}" type="parTrans" cxnId="{6602AC3E-2C49-4559-9547-B89017558DC3}">
      <dgm:prSet/>
      <dgm:spPr/>
      <dgm:t>
        <a:bodyPr/>
        <a:lstStyle/>
        <a:p>
          <a:endParaRPr lang="en-US" sz="1600"/>
        </a:p>
      </dgm:t>
    </dgm:pt>
    <dgm:pt modelId="{D85B2A86-D390-40AE-846E-C2322600EE88}" type="sibTrans" cxnId="{6602AC3E-2C49-4559-9547-B89017558DC3}">
      <dgm:prSet/>
      <dgm:spPr/>
      <dgm:t>
        <a:bodyPr/>
        <a:lstStyle/>
        <a:p>
          <a:endParaRPr lang="en-US" sz="1600"/>
        </a:p>
      </dgm:t>
    </dgm:pt>
    <dgm:pt modelId="{4BF31EDC-6D76-4AB3-BF1C-782AAA3D011F}">
      <dgm:prSet phldrT="[Text]" custT="1"/>
      <dgm:spPr>
        <a:solidFill>
          <a:schemeClr val="tx1"/>
        </a:solidFill>
        <a:ln>
          <a:noFill/>
        </a:ln>
      </dgm:spPr>
      <dgm:t>
        <a:bodyPr/>
        <a:lstStyle/>
        <a:p>
          <a:pPr algn="l"/>
          <a:r>
            <a:rPr lang="en-US" sz="1200" b="1" dirty="0" err="1">
              <a:latin typeface="Arial" pitchFamily="34" charset="0"/>
              <a:cs typeface="Arial" pitchFamily="34" charset="0"/>
            </a:rPr>
            <a:t>Inrolare</a:t>
          </a:r>
          <a:r>
            <a:rPr lang="en-US" sz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>
              <a:latin typeface="Arial" pitchFamily="34" charset="0"/>
              <a:cs typeface="Arial" pitchFamily="34" charset="0"/>
            </a:rPr>
            <a:t>Utilizatori</a:t>
          </a:r>
          <a:endParaRPr lang="en-US" sz="1200" b="1" dirty="0">
            <a:latin typeface="Arial" pitchFamily="34" charset="0"/>
            <a:cs typeface="Arial" pitchFamily="34" charset="0"/>
          </a:endParaRPr>
        </a:p>
        <a:p>
          <a:pPr algn="just"/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 transmit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bancii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datele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necesare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generarii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codurilor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acces</a:t>
          </a:r>
          <a:r>
            <a: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la </a:t>
          </a:r>
          <a:r>
            <a:rPr lang="en-US" sz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echipament</a:t>
          </a:r>
          <a:endParaRPr lang="en-US" sz="12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/>
          <a:r>
            <a:rPr lang="en-US" sz="1200" dirty="0">
              <a:latin typeface="Arial" pitchFamily="34" charset="0"/>
              <a:cs typeface="Arial" pitchFamily="34" charset="0"/>
            </a:rPr>
            <a:t>(</a:t>
          </a:r>
          <a:r>
            <a:rPr lang="en-US" sz="1200" dirty="0" err="1">
              <a:latin typeface="Arial" pitchFamily="34" charset="0"/>
              <a:cs typeface="Arial" pitchFamily="34" charset="0"/>
            </a:rPr>
            <a:t>Nume</a:t>
          </a:r>
          <a:r>
            <a:rPr lang="en-US" sz="1200" dirty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latin typeface="Arial" pitchFamily="34" charset="0"/>
              <a:cs typeface="Arial" pitchFamily="34" charset="0"/>
            </a:rPr>
            <a:t>companie</a:t>
          </a:r>
          <a:r>
            <a:rPr lang="en-US" sz="1200" dirty="0">
              <a:latin typeface="Arial" pitchFamily="34" charset="0"/>
              <a:cs typeface="Arial" pitchFamily="34" charset="0"/>
            </a:rPr>
            <a:t> + CUI  + </a:t>
          </a:r>
          <a:r>
            <a:rPr lang="en-US" sz="1200" dirty="0" err="1">
              <a:latin typeface="Arial" pitchFamily="34" charset="0"/>
              <a:cs typeface="Arial" pitchFamily="34" charset="0"/>
            </a:rPr>
            <a:t>denumire</a:t>
          </a:r>
          <a:r>
            <a:rPr lang="en-US" sz="1200" dirty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>
              <a:latin typeface="Arial" pitchFamily="34" charset="0"/>
              <a:cs typeface="Arial" pitchFamily="34" charset="0"/>
            </a:rPr>
            <a:t>utilizator</a:t>
          </a:r>
          <a:r>
            <a:rPr lang="en-US" sz="1200" dirty="0">
              <a:latin typeface="Arial" pitchFamily="34" charset="0"/>
              <a:cs typeface="Arial" pitchFamily="34" charset="0"/>
            </a:rPr>
            <a:t> + IBAN + E-mail)</a:t>
          </a:r>
        </a:p>
      </dgm:t>
    </dgm:pt>
    <dgm:pt modelId="{50A2E1DE-653E-452F-84A4-393B43125B0A}" type="parTrans" cxnId="{FBEE1D0E-FA19-4993-9E1F-5CCC69EA66CE}">
      <dgm:prSet/>
      <dgm:spPr/>
      <dgm:t>
        <a:bodyPr/>
        <a:lstStyle/>
        <a:p>
          <a:endParaRPr lang="en-US" sz="1600"/>
        </a:p>
      </dgm:t>
    </dgm:pt>
    <dgm:pt modelId="{4CEF8DD7-F069-4E13-B886-EB697DA65C91}" type="sibTrans" cxnId="{FBEE1D0E-FA19-4993-9E1F-5CCC69EA66CE}">
      <dgm:prSet custT="1"/>
      <dgm:spPr/>
      <dgm:t>
        <a:bodyPr/>
        <a:lstStyle/>
        <a:p>
          <a:endParaRPr lang="en-US" sz="2000"/>
        </a:p>
      </dgm:t>
    </dgm:pt>
    <dgm:pt modelId="{CC1796A2-4B0F-410B-A522-740014A558A4}" type="pres">
      <dgm:prSet presAssocID="{5CE590AC-BD16-455C-9B72-0EB3BB008B08}" presName="outerComposite" presStyleCnt="0">
        <dgm:presLayoutVars>
          <dgm:chMax val="5"/>
          <dgm:dir/>
          <dgm:resizeHandles val="exact"/>
        </dgm:presLayoutVars>
      </dgm:prSet>
      <dgm:spPr/>
    </dgm:pt>
    <dgm:pt modelId="{984844FE-3F43-4E68-9533-E2EFB146FA70}" type="pres">
      <dgm:prSet presAssocID="{5CE590AC-BD16-455C-9B72-0EB3BB008B08}" presName="dummyMaxCanvas" presStyleCnt="0">
        <dgm:presLayoutVars/>
      </dgm:prSet>
      <dgm:spPr/>
    </dgm:pt>
    <dgm:pt modelId="{F7A6415A-A692-4670-9718-78448FEC3B79}" type="pres">
      <dgm:prSet presAssocID="{5CE590AC-BD16-455C-9B72-0EB3BB008B08}" presName="FourNodes_1" presStyleLbl="node1" presStyleIdx="0" presStyleCnt="4">
        <dgm:presLayoutVars>
          <dgm:bulletEnabled val="1"/>
        </dgm:presLayoutVars>
      </dgm:prSet>
      <dgm:spPr/>
    </dgm:pt>
    <dgm:pt modelId="{5E8FA560-E6FD-40B5-894A-85FDB1B6C467}" type="pres">
      <dgm:prSet presAssocID="{5CE590AC-BD16-455C-9B72-0EB3BB008B08}" presName="FourNodes_2" presStyleLbl="node1" presStyleIdx="1" presStyleCnt="4">
        <dgm:presLayoutVars>
          <dgm:bulletEnabled val="1"/>
        </dgm:presLayoutVars>
      </dgm:prSet>
      <dgm:spPr/>
    </dgm:pt>
    <dgm:pt modelId="{A01CBDFD-C0B8-4B67-A57B-5C949DB6AFEC}" type="pres">
      <dgm:prSet presAssocID="{5CE590AC-BD16-455C-9B72-0EB3BB008B08}" presName="FourNodes_3" presStyleLbl="node1" presStyleIdx="2" presStyleCnt="4">
        <dgm:presLayoutVars>
          <dgm:bulletEnabled val="1"/>
        </dgm:presLayoutVars>
      </dgm:prSet>
      <dgm:spPr/>
    </dgm:pt>
    <dgm:pt modelId="{B1213B13-20E0-4747-AD02-8DD839EC8D88}" type="pres">
      <dgm:prSet presAssocID="{5CE590AC-BD16-455C-9B72-0EB3BB008B08}" presName="FourNodes_4" presStyleLbl="node1" presStyleIdx="3" presStyleCnt="4">
        <dgm:presLayoutVars>
          <dgm:bulletEnabled val="1"/>
        </dgm:presLayoutVars>
      </dgm:prSet>
      <dgm:spPr/>
    </dgm:pt>
    <dgm:pt modelId="{FDFDD184-709F-455A-B849-D3EA0486CF5A}" type="pres">
      <dgm:prSet presAssocID="{5CE590AC-BD16-455C-9B72-0EB3BB008B08}" presName="FourConn_1-2" presStyleLbl="fgAccFollowNode1" presStyleIdx="0" presStyleCnt="3">
        <dgm:presLayoutVars>
          <dgm:bulletEnabled val="1"/>
        </dgm:presLayoutVars>
      </dgm:prSet>
      <dgm:spPr/>
    </dgm:pt>
    <dgm:pt modelId="{EEB35EBD-7BA0-432F-A246-556D8AA99EFB}" type="pres">
      <dgm:prSet presAssocID="{5CE590AC-BD16-455C-9B72-0EB3BB008B08}" presName="FourConn_2-3" presStyleLbl="fgAccFollowNode1" presStyleIdx="1" presStyleCnt="3">
        <dgm:presLayoutVars>
          <dgm:bulletEnabled val="1"/>
        </dgm:presLayoutVars>
      </dgm:prSet>
      <dgm:spPr/>
    </dgm:pt>
    <dgm:pt modelId="{E49C570D-19A7-40D9-ABB4-7F87B1C994A7}" type="pres">
      <dgm:prSet presAssocID="{5CE590AC-BD16-455C-9B72-0EB3BB008B08}" presName="FourConn_3-4" presStyleLbl="fgAccFollowNode1" presStyleIdx="2" presStyleCnt="3">
        <dgm:presLayoutVars>
          <dgm:bulletEnabled val="1"/>
        </dgm:presLayoutVars>
      </dgm:prSet>
      <dgm:spPr/>
    </dgm:pt>
    <dgm:pt modelId="{EAD19EAA-E4D8-4652-A2A9-14E21649E2D9}" type="pres">
      <dgm:prSet presAssocID="{5CE590AC-BD16-455C-9B72-0EB3BB008B08}" presName="FourNodes_1_text" presStyleLbl="node1" presStyleIdx="3" presStyleCnt="4">
        <dgm:presLayoutVars>
          <dgm:bulletEnabled val="1"/>
        </dgm:presLayoutVars>
      </dgm:prSet>
      <dgm:spPr/>
    </dgm:pt>
    <dgm:pt modelId="{8C8A520B-664B-4786-A80A-B0355D5DE807}" type="pres">
      <dgm:prSet presAssocID="{5CE590AC-BD16-455C-9B72-0EB3BB008B08}" presName="FourNodes_2_text" presStyleLbl="node1" presStyleIdx="3" presStyleCnt="4">
        <dgm:presLayoutVars>
          <dgm:bulletEnabled val="1"/>
        </dgm:presLayoutVars>
      </dgm:prSet>
      <dgm:spPr/>
    </dgm:pt>
    <dgm:pt modelId="{99BD11A3-32AA-4C64-AA32-1D5413445B6C}" type="pres">
      <dgm:prSet presAssocID="{5CE590AC-BD16-455C-9B72-0EB3BB008B08}" presName="FourNodes_3_text" presStyleLbl="node1" presStyleIdx="3" presStyleCnt="4">
        <dgm:presLayoutVars>
          <dgm:bulletEnabled val="1"/>
        </dgm:presLayoutVars>
      </dgm:prSet>
      <dgm:spPr/>
    </dgm:pt>
    <dgm:pt modelId="{520D1773-F718-45D3-A6F3-00253ED2146D}" type="pres">
      <dgm:prSet presAssocID="{5CE590AC-BD16-455C-9B72-0EB3BB008B0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18E6606-0BE6-497F-B23A-4E2A86D65D1D}" type="presOf" srcId="{4BF31EDC-6D76-4AB3-BF1C-782AAA3D011F}" destId="{8C8A520B-664B-4786-A80A-B0355D5DE807}" srcOrd="1" destOrd="0" presId="urn:microsoft.com/office/officeart/2005/8/layout/vProcess5"/>
    <dgm:cxn modelId="{FBEE1D0E-FA19-4993-9E1F-5CCC69EA66CE}" srcId="{5CE590AC-BD16-455C-9B72-0EB3BB008B08}" destId="{4BF31EDC-6D76-4AB3-BF1C-782AAA3D011F}" srcOrd="1" destOrd="0" parTransId="{50A2E1DE-653E-452F-84A4-393B43125B0A}" sibTransId="{4CEF8DD7-F069-4E13-B886-EB697DA65C91}"/>
    <dgm:cxn modelId="{6602AC3E-2C49-4559-9547-B89017558DC3}" srcId="{5CE590AC-BD16-455C-9B72-0EB3BB008B08}" destId="{B89F24EB-C265-420C-AC10-BEA2CEB398A5}" srcOrd="3" destOrd="0" parTransId="{5C22D157-01A6-45DE-81A7-FA91608EA397}" sibTransId="{D85B2A86-D390-40AE-846E-C2322600EE88}"/>
    <dgm:cxn modelId="{485B6E5B-C545-47A5-9337-664BD8AFBE4E}" type="presOf" srcId="{B89F24EB-C265-420C-AC10-BEA2CEB398A5}" destId="{520D1773-F718-45D3-A6F3-00253ED2146D}" srcOrd="1" destOrd="0" presId="urn:microsoft.com/office/officeart/2005/8/layout/vProcess5"/>
    <dgm:cxn modelId="{A94A6B62-EAD3-4ED0-8682-726F47FAC002}" type="presOf" srcId="{19B34DC7-D571-4E7C-9F07-BB7713F347D3}" destId="{FDFDD184-709F-455A-B849-D3EA0486CF5A}" srcOrd="0" destOrd="0" presId="urn:microsoft.com/office/officeart/2005/8/layout/vProcess5"/>
    <dgm:cxn modelId="{09A39362-F9C7-416B-BE9D-C93B4114B1E0}" type="presOf" srcId="{24435998-E91D-4C36-BAB1-5EE55BDBD090}" destId="{F7A6415A-A692-4670-9718-78448FEC3B79}" srcOrd="0" destOrd="0" presId="urn:microsoft.com/office/officeart/2005/8/layout/vProcess5"/>
    <dgm:cxn modelId="{32E89D4D-2323-4448-BCE6-420DE187DD0C}" type="presOf" srcId="{24435998-E91D-4C36-BAB1-5EE55BDBD090}" destId="{EAD19EAA-E4D8-4652-A2A9-14E21649E2D9}" srcOrd="1" destOrd="0" presId="urn:microsoft.com/office/officeart/2005/8/layout/vProcess5"/>
    <dgm:cxn modelId="{59AB6186-933B-4DBB-ACB4-43ADE216CB12}" type="presOf" srcId="{4BF31EDC-6D76-4AB3-BF1C-782AAA3D011F}" destId="{5E8FA560-E6FD-40B5-894A-85FDB1B6C467}" srcOrd="0" destOrd="0" presId="urn:microsoft.com/office/officeart/2005/8/layout/vProcess5"/>
    <dgm:cxn modelId="{CA46A58B-7B7E-4108-A05A-6E842D89E952}" srcId="{5CE590AC-BD16-455C-9B72-0EB3BB008B08}" destId="{24435998-E91D-4C36-BAB1-5EE55BDBD090}" srcOrd="0" destOrd="0" parTransId="{58BBA9C4-7945-4739-BC55-57A4345C0663}" sibTransId="{19B34DC7-D571-4E7C-9F07-BB7713F347D3}"/>
    <dgm:cxn modelId="{5D469A94-DA41-407A-B7C8-09BD995B619B}" type="presOf" srcId="{B89F24EB-C265-420C-AC10-BEA2CEB398A5}" destId="{B1213B13-20E0-4747-AD02-8DD839EC8D88}" srcOrd="0" destOrd="0" presId="urn:microsoft.com/office/officeart/2005/8/layout/vProcess5"/>
    <dgm:cxn modelId="{32DAD199-D393-463C-956F-1E8F6770E4BE}" type="presOf" srcId="{37C097B6-66F7-49A9-9629-0292503C608C}" destId="{99BD11A3-32AA-4C64-AA32-1D5413445B6C}" srcOrd="1" destOrd="0" presId="urn:microsoft.com/office/officeart/2005/8/layout/vProcess5"/>
    <dgm:cxn modelId="{081C0B9B-98BC-499E-A0C7-30CCC792F849}" type="presOf" srcId="{5E7B122E-3420-4098-8B95-1740A7BAD800}" destId="{E49C570D-19A7-40D9-ABB4-7F87B1C994A7}" srcOrd="0" destOrd="0" presId="urn:microsoft.com/office/officeart/2005/8/layout/vProcess5"/>
    <dgm:cxn modelId="{15419FA1-A803-4369-A3E1-0A8A46FCC31D}" type="presOf" srcId="{37C097B6-66F7-49A9-9629-0292503C608C}" destId="{A01CBDFD-C0B8-4B67-A57B-5C949DB6AFEC}" srcOrd="0" destOrd="0" presId="urn:microsoft.com/office/officeart/2005/8/layout/vProcess5"/>
    <dgm:cxn modelId="{784E6BA8-7F48-4C33-9FE0-A8C685C97626}" type="presOf" srcId="{5CE590AC-BD16-455C-9B72-0EB3BB008B08}" destId="{CC1796A2-4B0F-410B-A522-740014A558A4}" srcOrd="0" destOrd="0" presId="urn:microsoft.com/office/officeart/2005/8/layout/vProcess5"/>
    <dgm:cxn modelId="{16E013D5-2458-4A18-BB68-6479B928986D}" srcId="{5CE590AC-BD16-455C-9B72-0EB3BB008B08}" destId="{37C097B6-66F7-49A9-9629-0292503C608C}" srcOrd="2" destOrd="0" parTransId="{ADB41509-410E-462F-93D8-8E4C8BCF097F}" sibTransId="{5E7B122E-3420-4098-8B95-1740A7BAD800}"/>
    <dgm:cxn modelId="{4DD350DC-42B9-4FFE-BB0C-A0B3AF43E978}" type="presOf" srcId="{4CEF8DD7-F069-4E13-B886-EB697DA65C91}" destId="{EEB35EBD-7BA0-432F-A246-556D8AA99EFB}" srcOrd="0" destOrd="0" presId="urn:microsoft.com/office/officeart/2005/8/layout/vProcess5"/>
    <dgm:cxn modelId="{8D6BE02D-D13E-409B-AC00-C92A556BF85C}" type="presParOf" srcId="{CC1796A2-4B0F-410B-A522-740014A558A4}" destId="{984844FE-3F43-4E68-9533-E2EFB146FA70}" srcOrd="0" destOrd="0" presId="urn:microsoft.com/office/officeart/2005/8/layout/vProcess5"/>
    <dgm:cxn modelId="{2FCB97D3-5748-4619-895E-2BBF30C53245}" type="presParOf" srcId="{CC1796A2-4B0F-410B-A522-740014A558A4}" destId="{F7A6415A-A692-4670-9718-78448FEC3B79}" srcOrd="1" destOrd="0" presId="urn:microsoft.com/office/officeart/2005/8/layout/vProcess5"/>
    <dgm:cxn modelId="{DF40365D-FEC9-419C-A784-CB964BF219D3}" type="presParOf" srcId="{CC1796A2-4B0F-410B-A522-740014A558A4}" destId="{5E8FA560-E6FD-40B5-894A-85FDB1B6C467}" srcOrd="2" destOrd="0" presId="urn:microsoft.com/office/officeart/2005/8/layout/vProcess5"/>
    <dgm:cxn modelId="{C9308796-745B-45C0-BDB8-8E581623C246}" type="presParOf" srcId="{CC1796A2-4B0F-410B-A522-740014A558A4}" destId="{A01CBDFD-C0B8-4B67-A57B-5C949DB6AFEC}" srcOrd="3" destOrd="0" presId="urn:microsoft.com/office/officeart/2005/8/layout/vProcess5"/>
    <dgm:cxn modelId="{567FA182-E1BD-480B-8B19-8A5036108176}" type="presParOf" srcId="{CC1796A2-4B0F-410B-A522-740014A558A4}" destId="{B1213B13-20E0-4747-AD02-8DD839EC8D88}" srcOrd="4" destOrd="0" presId="urn:microsoft.com/office/officeart/2005/8/layout/vProcess5"/>
    <dgm:cxn modelId="{6F3E080F-4092-48F2-A7E0-85B4F38A5104}" type="presParOf" srcId="{CC1796A2-4B0F-410B-A522-740014A558A4}" destId="{FDFDD184-709F-455A-B849-D3EA0486CF5A}" srcOrd="5" destOrd="0" presId="urn:microsoft.com/office/officeart/2005/8/layout/vProcess5"/>
    <dgm:cxn modelId="{8A88B07D-E0AB-4305-A23F-70B0F8FF0259}" type="presParOf" srcId="{CC1796A2-4B0F-410B-A522-740014A558A4}" destId="{EEB35EBD-7BA0-432F-A246-556D8AA99EFB}" srcOrd="6" destOrd="0" presId="urn:microsoft.com/office/officeart/2005/8/layout/vProcess5"/>
    <dgm:cxn modelId="{3A32DA79-9F2F-4418-B484-DC413BC36C27}" type="presParOf" srcId="{CC1796A2-4B0F-410B-A522-740014A558A4}" destId="{E49C570D-19A7-40D9-ABB4-7F87B1C994A7}" srcOrd="7" destOrd="0" presId="urn:microsoft.com/office/officeart/2005/8/layout/vProcess5"/>
    <dgm:cxn modelId="{6444C52D-C174-4950-8C85-1CE8D029BDAE}" type="presParOf" srcId="{CC1796A2-4B0F-410B-A522-740014A558A4}" destId="{EAD19EAA-E4D8-4652-A2A9-14E21649E2D9}" srcOrd="8" destOrd="0" presId="urn:microsoft.com/office/officeart/2005/8/layout/vProcess5"/>
    <dgm:cxn modelId="{0BDA7F51-E0FF-46CD-B8D4-B06EE8A24DCA}" type="presParOf" srcId="{CC1796A2-4B0F-410B-A522-740014A558A4}" destId="{8C8A520B-664B-4786-A80A-B0355D5DE807}" srcOrd="9" destOrd="0" presId="urn:microsoft.com/office/officeart/2005/8/layout/vProcess5"/>
    <dgm:cxn modelId="{582E6853-942D-4DFB-8536-152722E26D1D}" type="presParOf" srcId="{CC1796A2-4B0F-410B-A522-740014A558A4}" destId="{99BD11A3-32AA-4C64-AA32-1D5413445B6C}" srcOrd="10" destOrd="0" presId="urn:microsoft.com/office/officeart/2005/8/layout/vProcess5"/>
    <dgm:cxn modelId="{9B0C9B14-29D6-41C9-89F7-BF0E1FBFA22D}" type="presParOf" srcId="{CC1796A2-4B0F-410B-A522-740014A558A4}" destId="{520D1773-F718-45D3-A6F3-00253ED2146D}" srcOrd="11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6415A-A692-4670-9718-78448FEC3B79}">
      <dsp:nvSpPr>
        <dsp:cNvPr id="0" name=""/>
        <dsp:cNvSpPr/>
      </dsp:nvSpPr>
      <dsp:spPr>
        <a:xfrm>
          <a:off x="0" y="0"/>
          <a:ext cx="6495392" cy="760305"/>
        </a:xfrm>
        <a:prstGeom prst="roundRect">
          <a:avLst>
            <a:gd name="adj" fmla="val 10000"/>
          </a:avLst>
        </a:prstGeom>
        <a:solidFill>
          <a:srgbClr val="E9041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Arial" pitchFamily="34" charset="0"/>
              <a:cs typeface="Arial" pitchFamily="34" charset="0"/>
            </a:rPr>
            <a:t>Semnare</a:t>
          </a:r>
          <a:r>
            <a:rPr lang="en-US" sz="12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>
              <a:latin typeface="Arial" pitchFamily="34" charset="0"/>
              <a:cs typeface="Arial" pitchFamily="34" charset="0"/>
            </a:rPr>
            <a:t>Conventie</a:t>
          </a:r>
          <a:endParaRPr lang="en-US" sz="1200" kern="1200" dirty="0">
            <a:latin typeface="Arial" pitchFamily="34" charset="0"/>
            <a:cs typeface="Arial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personalizeaza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documentatia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furnizata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banca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2269" y="22269"/>
        <a:ext cx="5610717" cy="715767"/>
      </dsp:txXfrm>
    </dsp:sp>
    <dsp:sp modelId="{5E8FA560-E6FD-40B5-894A-85FDB1B6C467}">
      <dsp:nvSpPr>
        <dsp:cNvPr id="0" name=""/>
        <dsp:cNvSpPr/>
      </dsp:nvSpPr>
      <dsp:spPr>
        <a:xfrm>
          <a:off x="543989" y="898542"/>
          <a:ext cx="6495392" cy="760305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Arial" pitchFamily="34" charset="0"/>
              <a:cs typeface="Arial" pitchFamily="34" charset="0"/>
            </a:rPr>
            <a:t>Inrolare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>
              <a:latin typeface="Arial" pitchFamily="34" charset="0"/>
              <a:cs typeface="Arial" pitchFamily="34" charset="0"/>
            </a:rPr>
            <a:t>Utilizatori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 transmit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bancii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datele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necesare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generarii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codurilor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acces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la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echipament</a:t>
          </a:r>
          <a:endParaRPr lang="en-US" sz="1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 pitchFamily="34" charset="0"/>
              <a:cs typeface="Arial" pitchFamily="34" charset="0"/>
            </a:rPr>
            <a:t>(</a:t>
          </a:r>
          <a:r>
            <a:rPr lang="en-US" sz="1200" kern="1200" dirty="0" err="1">
              <a:latin typeface="Arial" pitchFamily="34" charset="0"/>
              <a:cs typeface="Arial" pitchFamily="34" charset="0"/>
            </a:rPr>
            <a:t>Nume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latin typeface="Arial" pitchFamily="34" charset="0"/>
              <a:cs typeface="Arial" pitchFamily="34" charset="0"/>
            </a:rPr>
            <a:t>companie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+ CUI  + </a:t>
          </a:r>
          <a:r>
            <a:rPr lang="en-US" sz="1200" kern="1200" dirty="0" err="1">
              <a:latin typeface="Arial" pitchFamily="34" charset="0"/>
              <a:cs typeface="Arial" pitchFamily="34" charset="0"/>
            </a:rPr>
            <a:t>denumire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latin typeface="Arial" pitchFamily="34" charset="0"/>
              <a:cs typeface="Arial" pitchFamily="34" charset="0"/>
            </a:rPr>
            <a:t>utilizator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+ IBAN + E-mail)</a:t>
          </a:r>
        </a:p>
      </dsp:txBody>
      <dsp:txXfrm>
        <a:off x="566258" y="920811"/>
        <a:ext cx="5412667" cy="715767"/>
      </dsp:txXfrm>
    </dsp:sp>
    <dsp:sp modelId="{A01CBDFD-C0B8-4B67-A57B-5C949DB6AFEC}">
      <dsp:nvSpPr>
        <dsp:cNvPr id="0" name=""/>
        <dsp:cNvSpPr/>
      </dsp:nvSpPr>
      <dsp:spPr>
        <a:xfrm>
          <a:off x="1079859" y="1797085"/>
          <a:ext cx="6495392" cy="760305"/>
        </a:xfrm>
        <a:prstGeom prst="roundRect">
          <a:avLst>
            <a:gd name="adj" fmla="val 10000"/>
          </a:avLst>
        </a:prstGeom>
        <a:solidFill>
          <a:srgbClr val="E9041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Arial" pitchFamily="34" charset="0"/>
              <a:cs typeface="Arial" pitchFamily="34" charset="0"/>
            </a:rPr>
            <a:t>Receptionare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>
              <a:latin typeface="Arial" pitchFamily="34" charset="0"/>
              <a:cs typeface="Arial" pitchFamily="34" charset="0"/>
            </a:rPr>
            <a:t>coduri</a:t>
          </a:r>
          <a:r>
            <a:rPr lang="en-US" sz="1200" b="1" kern="1200" dirty="0">
              <a:latin typeface="Arial" pitchFamily="34" charset="0"/>
              <a:cs typeface="Arial" pitchFamily="34" charset="0"/>
            </a:rPr>
            <a:t> QR 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si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repartizarea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acestora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catre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utilizatorii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proprii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(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pentru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scanare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,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codul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QR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primit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poate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fi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pastrat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pe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suport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fizic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0" kern="1200" dirty="0" err="1">
              <a:latin typeface="Arial" pitchFamily="34" charset="0"/>
              <a:cs typeface="Arial" pitchFamily="34" charset="0"/>
            </a:rPr>
            <a:t>sau</a:t>
          </a:r>
          <a:r>
            <a:rPr lang="en-US" sz="1200" b="0" kern="1200" dirty="0">
              <a:latin typeface="Arial" pitchFamily="34" charset="0"/>
              <a:cs typeface="Arial" pitchFamily="34" charset="0"/>
            </a:rPr>
            <a:t> electronic)</a:t>
          </a:r>
        </a:p>
      </dsp:txBody>
      <dsp:txXfrm>
        <a:off x="1102128" y="1819354"/>
        <a:ext cx="5420786" cy="715767"/>
      </dsp:txXfrm>
    </dsp:sp>
    <dsp:sp modelId="{B1213B13-20E0-4747-AD02-8DD839EC8D88}">
      <dsp:nvSpPr>
        <dsp:cNvPr id="0" name=""/>
        <dsp:cNvSpPr/>
      </dsp:nvSpPr>
      <dsp:spPr>
        <a:xfrm>
          <a:off x="1623848" y="2695627"/>
          <a:ext cx="6495392" cy="760305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latin typeface="Arial" pitchFamily="34" charset="0"/>
              <a:cs typeface="Arial" pitchFamily="34" charset="0"/>
            </a:rPr>
            <a:t>Depunerea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>
              <a:latin typeface="Arial" pitchFamily="34" charset="0"/>
              <a:cs typeface="Arial" pitchFamily="34" charset="0"/>
            </a:rPr>
            <a:t>numerarului</a:t>
          </a:r>
          <a:r>
            <a:rPr lang="en-US" sz="1200" kern="1200" dirty="0">
              <a:latin typeface="Arial" pitchFamily="34" charset="0"/>
              <a:cs typeface="Arial" pitchFamily="34" charset="0"/>
            </a:rPr>
            <a:t> -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depunerile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numerar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prin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care se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utilizeaza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aceasta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metoda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autentificare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se pot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efectua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in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orice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unitate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a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bancii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prevazuta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cu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astfel</a:t>
          </a:r>
          <a:r>
            <a:rPr lang="en-US" sz="12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 </a:t>
          </a:r>
          <a:r>
            <a:rPr lang="en-US" sz="12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echipamente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646117" y="2717896"/>
        <a:ext cx="5412667" cy="715767"/>
      </dsp:txXfrm>
    </dsp:sp>
    <dsp:sp modelId="{FDFDD184-709F-455A-B849-D3EA0486CF5A}">
      <dsp:nvSpPr>
        <dsp:cNvPr id="0" name=""/>
        <dsp:cNvSpPr/>
      </dsp:nvSpPr>
      <dsp:spPr>
        <a:xfrm>
          <a:off x="6001194" y="582324"/>
          <a:ext cx="494198" cy="4941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112389" y="582324"/>
        <a:ext cx="271808" cy="371884"/>
      </dsp:txXfrm>
    </dsp:sp>
    <dsp:sp modelId="{EEB35EBD-7BA0-432F-A246-556D8AA99EFB}">
      <dsp:nvSpPr>
        <dsp:cNvPr id="0" name=""/>
        <dsp:cNvSpPr/>
      </dsp:nvSpPr>
      <dsp:spPr>
        <a:xfrm>
          <a:off x="6545183" y="1480867"/>
          <a:ext cx="494198" cy="4941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656378" y="1480867"/>
        <a:ext cx="271808" cy="371884"/>
      </dsp:txXfrm>
    </dsp:sp>
    <dsp:sp modelId="{E49C570D-19A7-40D9-ABB4-7F87B1C994A7}">
      <dsp:nvSpPr>
        <dsp:cNvPr id="0" name=""/>
        <dsp:cNvSpPr/>
      </dsp:nvSpPr>
      <dsp:spPr>
        <a:xfrm>
          <a:off x="7081053" y="2379409"/>
          <a:ext cx="494198" cy="49419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192248" y="2379409"/>
        <a:ext cx="271808" cy="371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D220A-3C1A-4931-9475-0BC7E0ED4A5A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87EE-8590-4070-B5EE-7176CA5A35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9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887EE-8590-4070-B5EE-7176CA5A35C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0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06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1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86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08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05EA31-1F26-44D6-99A8-702D0F52951F}"/>
              </a:ext>
            </a:extLst>
          </p:cNvPr>
          <p:cNvSpPr/>
          <p:nvPr/>
        </p:nvSpPr>
        <p:spPr>
          <a:xfrm>
            <a:off x="0" y="0"/>
            <a:ext cx="360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3816000" y="3240000"/>
            <a:ext cx="5005738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1800" b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subtitle</a:t>
            </a:r>
          </a:p>
        </p:txBody>
      </p:sp>
      <p:sp>
        <p:nvSpPr>
          <p:cNvPr id="16" name="Cover Title"/>
          <p:cNvSpPr>
            <a:spLocks noGrp="1"/>
          </p:cNvSpPr>
          <p:nvPr>
            <p:ph type="ctrTitle" hasCustomPrompt="1"/>
          </p:nvPr>
        </p:nvSpPr>
        <p:spPr>
          <a:xfrm>
            <a:off x="3816000" y="2040956"/>
            <a:ext cx="5005738" cy="8371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marL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GB" sz="3200" b="1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103AA-93E6-4C23-9DA4-9FEBE6A55434}"/>
              </a:ext>
            </a:extLst>
          </p:cNvPr>
          <p:cNvSpPr/>
          <p:nvPr/>
        </p:nvSpPr>
        <p:spPr>
          <a:xfrm>
            <a:off x="2125786" y="2980800"/>
            <a:ext cx="3672000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F5509E-AB7B-4E07-8BA2-2B03EE1F2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/>
          <a:stretch/>
        </p:blipFill>
        <p:spPr>
          <a:xfrm>
            <a:off x="3816000" y="4494214"/>
            <a:ext cx="3045797" cy="5307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4438FC9-9981-4524-A5C9-03FD2B3CD1B7}"/>
              </a:ext>
            </a:extLst>
          </p:cNvPr>
          <p:cNvSpPr/>
          <p:nvPr/>
        </p:nvSpPr>
        <p:spPr>
          <a:xfrm>
            <a:off x="0" y="0"/>
            <a:ext cx="360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506E0-1209-46BA-9EDE-6BC9B684B870}"/>
              </a:ext>
            </a:extLst>
          </p:cNvPr>
          <p:cNvSpPr/>
          <p:nvPr/>
        </p:nvSpPr>
        <p:spPr>
          <a:xfrm>
            <a:off x="2125786" y="2980800"/>
            <a:ext cx="3672000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39B15F-F0B1-4172-837B-5D86D466E3E4}"/>
              </a:ext>
            </a:extLst>
          </p:cNvPr>
          <p:cNvSpPr/>
          <p:nvPr/>
        </p:nvSpPr>
        <p:spPr>
          <a:xfrm>
            <a:off x="0" y="0"/>
            <a:ext cx="360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55B1F1-0EB2-4FCD-9923-465C1B122BB4}"/>
              </a:ext>
            </a:extLst>
          </p:cNvPr>
          <p:cNvSpPr/>
          <p:nvPr/>
        </p:nvSpPr>
        <p:spPr>
          <a:xfrm>
            <a:off x="2125786" y="2980800"/>
            <a:ext cx="3672000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9B9B72-393B-4FF6-BEC1-EDF4C47835D9}"/>
              </a:ext>
            </a:extLst>
          </p:cNvPr>
          <p:cNvSpPr/>
          <p:nvPr/>
        </p:nvSpPr>
        <p:spPr>
          <a:xfrm>
            <a:off x="0" y="0"/>
            <a:ext cx="360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2EC8CA-88C0-421A-92C5-A85A89534F5F}"/>
              </a:ext>
            </a:extLst>
          </p:cNvPr>
          <p:cNvSpPr/>
          <p:nvPr/>
        </p:nvSpPr>
        <p:spPr>
          <a:xfrm>
            <a:off x="2125786" y="2980800"/>
            <a:ext cx="3672000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06D26-E1FE-4008-B1AE-00FC95AE2C8C}"/>
              </a:ext>
            </a:extLst>
          </p:cNvPr>
          <p:cNvSpPr/>
          <p:nvPr/>
        </p:nvSpPr>
        <p:spPr>
          <a:xfrm>
            <a:off x="0" y="0"/>
            <a:ext cx="360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7F59E0-18CE-4A9C-9D79-2DB13AD1BB81}"/>
              </a:ext>
            </a:extLst>
          </p:cNvPr>
          <p:cNvSpPr/>
          <p:nvPr/>
        </p:nvSpPr>
        <p:spPr>
          <a:xfrm>
            <a:off x="2125786" y="2980800"/>
            <a:ext cx="3672000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sp>
        <p:nvSpPr>
          <p:cNvPr id="27" name="DatePresentation">
            <a:extLst>
              <a:ext uri="{FF2B5EF4-FFF2-40B4-BE49-F238E27FC236}">
                <a16:creationId xmlns:a16="http://schemas.microsoft.com/office/drawing/2014/main" id="{916DE565-CB89-407F-AB5F-7D6A6569214E}"/>
              </a:ext>
            </a:extLst>
          </p:cNvPr>
          <p:cNvSpPr txBox="1"/>
          <p:nvPr/>
        </p:nvSpPr>
        <p:spPr>
          <a:xfrm>
            <a:off x="3816000" y="156532"/>
            <a:ext cx="1659109" cy="15388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algn="l" defTabSz="914400" rtl="0" eaLnBrk="1" latinLnBrk="0" hangingPunct="1"/>
            <a:r>
              <a:rPr lang="en-GB" sz="1000" kern="1200" cap="all" spc="10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PRESENTATION PCM 2023</a:t>
            </a:r>
          </a:p>
        </p:txBody>
      </p:sp>
      <p:sp>
        <p:nvSpPr>
          <p:cNvPr id="28" name="PrivacyLevel">
            <a:extLst>
              <a:ext uri="{FF2B5EF4-FFF2-40B4-BE49-F238E27FC236}">
                <a16:creationId xmlns:a16="http://schemas.microsoft.com/office/drawing/2014/main" id="{C3C9903B-9CCF-422D-AA71-3C78477EF11E}"/>
              </a:ext>
            </a:extLst>
          </p:cNvPr>
          <p:cNvSpPr txBox="1"/>
          <p:nvPr/>
        </p:nvSpPr>
        <p:spPr>
          <a:xfrm>
            <a:off x="8658232" y="156532"/>
            <a:ext cx="163506" cy="15388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algn="r" defTabSz="914400" rtl="0" eaLnBrk="1" latinLnBrk="0" hangingPunct="1"/>
            <a:r>
              <a:rPr lang="en-GB" sz="1000" kern="1200" cap="all" spc="10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38592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Righ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6" y="364617"/>
            <a:ext cx="5578475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4510772"/>
            <a:ext cx="5579911" cy="133301"/>
          </a:xfrm>
          <a:prstGeom prst="rect">
            <a:avLst/>
          </a:prstGeom>
        </p:spPr>
        <p:txBody>
          <a:bodyPr tIns="0" rIns="0" bIns="36000" anchor="b" anchorCtr="0">
            <a:spAutoFit/>
          </a:bodyPr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/>
              <a:t>Click to add sources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45554-7D16-47DF-A0A5-E6986D7FF91A}"/>
              </a:ext>
            </a:extLst>
          </p:cNvPr>
          <p:cNvSpPr/>
          <p:nvPr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5580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lang="fr-FR" sz="1400" b="1" i="0" kern="1200" baseline="0" noProof="0" dirty="0">
                <a:solidFill>
                  <a:schemeClr val="bg2"/>
                </a:solidFill>
                <a:latin typeface="+mn-lt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en-US" noProof="0"/>
              <a:t>Click to add sub-title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4D5E082-19E9-4D8D-9F6C-D1503B0154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50" y="1150938"/>
            <a:ext cx="5580000" cy="131112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US" dirty="0"/>
            </a:lvl1pPr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Lef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2925" y="4510772"/>
            <a:ext cx="5270400" cy="133301"/>
          </a:xfrm>
          <a:prstGeom prst="rect">
            <a:avLst/>
          </a:prstGeom>
        </p:spPr>
        <p:txBody>
          <a:bodyPr tIns="0" rIns="0" bIns="36000" anchor="b" anchorCtr="0">
            <a:spAutoFit/>
          </a:bodyPr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/>
              <a:t>Click to add sources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B620084-3877-4EDA-8E7A-9F6B0576B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338" y="1150938"/>
            <a:ext cx="52704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6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3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E48C6226-DF57-4E6D-99BC-5B364F57E2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23" y="0"/>
            <a:ext cx="3048000" cy="51435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ToC Title">
            <a:extLst>
              <a:ext uri="{FF2B5EF4-FFF2-40B4-BE49-F238E27FC236}">
                <a16:creationId xmlns:a16="http://schemas.microsoft.com/office/drawing/2014/main" id="{85F20596-74ED-4535-8CC6-EBB379E71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6154" y="382649"/>
            <a:ext cx="5175584" cy="23647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9059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5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Espace réservé pour une image  4">
            <a:extLst>
              <a:ext uri="{FF2B5EF4-FFF2-40B4-BE49-F238E27FC236}">
                <a16:creationId xmlns:a16="http://schemas.microsoft.com/office/drawing/2014/main" id="{E48C6226-DF57-4E6D-99BC-5B364F57E2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23" y="0"/>
            <a:ext cx="1681200" cy="51435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ToC Title">
            <a:extLst>
              <a:ext uri="{FF2B5EF4-FFF2-40B4-BE49-F238E27FC236}">
                <a16:creationId xmlns:a16="http://schemas.microsoft.com/office/drawing/2014/main" id="{85F20596-74ED-4535-8CC6-EBB379E71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7610" y="382649"/>
            <a:ext cx="6752540" cy="23647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0FDB4D-3ACF-4581-B809-ADE0425E4392}"/>
              </a:ext>
            </a:extLst>
          </p:cNvPr>
          <p:cNvSpPr/>
          <p:nvPr/>
        </p:nvSpPr>
        <p:spPr>
          <a:xfrm>
            <a:off x="1886172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2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oC Title"/>
          <p:cNvSpPr>
            <a:spLocks noGrp="1"/>
          </p:cNvSpPr>
          <p:nvPr>
            <p:ph type="title" hasCustomPrompt="1"/>
          </p:nvPr>
        </p:nvSpPr>
        <p:spPr>
          <a:xfrm>
            <a:off x="325438" y="364617"/>
            <a:ext cx="8496000" cy="23083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" name="ToC Content"/>
          <p:cNvSpPr>
            <a:spLocks noGrp="1"/>
          </p:cNvSpPr>
          <p:nvPr>
            <p:ph idx="1" hasCustomPrompt="1"/>
          </p:nvPr>
        </p:nvSpPr>
        <p:spPr>
          <a:xfrm>
            <a:off x="325438" y="1152000"/>
            <a:ext cx="8497887" cy="494494"/>
          </a:xfrm>
          <a:prstGeom prst="rect">
            <a:avLst/>
          </a:prstGeom>
        </p:spPr>
        <p:txBody>
          <a:bodyPr rIns="0">
            <a:spAutoFit/>
          </a:bodyPr>
          <a:lstStyle>
            <a:lvl1pPr marL="360000" indent="-360000"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sz="1800" b="1" cap="all" baseline="0">
                <a:solidFill>
                  <a:srgbClr val="E60028"/>
                </a:solidFill>
                <a:latin typeface="+mn-lt"/>
              </a:defRPr>
            </a:lvl1pPr>
            <a:lvl2pPr marL="720000" indent="-360000"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sz="1400" cap="none" baseline="0">
                <a:latin typeface="+mn-lt"/>
              </a:defRPr>
            </a:lvl2pPr>
            <a:lvl3pPr marL="360000" indent="0">
              <a:spcBef>
                <a:spcPts val="2800"/>
              </a:spcBef>
              <a:buNone/>
              <a:tabLst>
                <a:tab pos="8429625" algn="r"/>
              </a:tabLst>
              <a:defRPr sz="1400" b="0" cap="all" baseline="0">
                <a:solidFill>
                  <a:srgbClr val="E60028"/>
                </a:solidFill>
              </a:defRPr>
            </a:lvl3pPr>
            <a:lvl4pPr marL="720000" indent="-360000"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sz="1200" cap="none" baseline="0"/>
            </a:lvl4pPr>
            <a:lvl5pPr marL="540000" indent="0">
              <a:buNone/>
              <a:tabLst>
                <a:tab pos="7988300" algn="r"/>
              </a:tabLst>
              <a:defRPr sz="800" cap="all" baseline="0"/>
            </a:lvl5pPr>
          </a:lstStyle>
          <a:p>
            <a:pPr lvl="0"/>
            <a:r>
              <a:rPr lang="en-US" noProof="0"/>
              <a:t>CLICK TO add section title</a:t>
            </a:r>
          </a:p>
          <a:p>
            <a:pPr lvl="1"/>
            <a:r>
              <a:rPr lang="en-US" noProof="0"/>
              <a:t>Increase level to add subsection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E0767-2C7B-4A8B-88C1-F85FEC17A762}"/>
              </a:ext>
            </a:extLst>
          </p:cNvPr>
          <p:cNvSpPr/>
          <p:nvPr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6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Disclaim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25438" y="1150938"/>
            <a:ext cx="8497887" cy="131574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900" b="0" i="0">
                <a:solidFill>
                  <a:schemeClr val="tx1"/>
                </a:solidFill>
                <a:latin typeface="+mn-lt"/>
                <a:ea typeface="Source Sans Pro" pitchFamily="34" charset="0"/>
              </a:defRPr>
            </a:lvl1pPr>
            <a:lvl2pPr marL="180000" indent="-18000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-"/>
              <a:defRPr sz="1100" b="0" i="1">
                <a:solidFill>
                  <a:schemeClr val="tx1"/>
                </a:solidFill>
              </a:defRPr>
            </a:lvl2pPr>
            <a:lvl3pPr marL="360000" indent="-180000"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-"/>
              <a:defRPr sz="1100" i="1"/>
            </a:lvl3pPr>
            <a:lvl4pPr marL="252000" indent="-108000">
              <a:spcBef>
                <a:spcPts val="100"/>
              </a:spcBef>
              <a:buClr>
                <a:schemeClr val="tx2"/>
              </a:buClr>
              <a:buSzPct val="90000"/>
              <a:buFont typeface="Arial" pitchFamily="34" charset="0"/>
              <a:buChar char="●"/>
              <a:defRPr sz="1100" i="1"/>
            </a:lvl4pPr>
            <a:lvl5pPr marL="360000" indent="-108000">
              <a:spcBef>
                <a:spcPts val="100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1100" i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isclaimer Title"/>
          <p:cNvSpPr>
            <a:spLocks noGrp="1"/>
          </p:cNvSpPr>
          <p:nvPr>
            <p:ph type="title" hasCustomPrompt="1"/>
          </p:nvPr>
        </p:nvSpPr>
        <p:spPr>
          <a:xfrm>
            <a:off x="325438" y="364617"/>
            <a:ext cx="8496000" cy="23083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9" name="Sources">
            <a:extLst>
              <a:ext uri="{FF2B5EF4-FFF2-40B4-BE49-F238E27FC236}">
                <a16:creationId xmlns:a16="http://schemas.microsoft.com/office/drawing/2014/main" id="{66CDEB1D-B8F5-47BA-8571-0C6D5BB9D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10772"/>
            <a:ext cx="8496000" cy="133301"/>
          </a:xfrm>
          <a:prstGeom prst="rect">
            <a:avLst/>
          </a:prstGeom>
        </p:spPr>
        <p:txBody>
          <a:bodyPr tIns="0" rIns="0" bIns="36000" anchor="b" anchorCtr="0">
            <a:spAutoFit/>
          </a:bodyPr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/>
              <a:t>Click to add sources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1BBD5-C468-4B07-AEDC-B9D783237610}"/>
              </a:ext>
            </a:extLst>
          </p:cNvPr>
          <p:cNvSpPr/>
          <p:nvPr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8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502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038D98-9ABA-4C1E-8749-C8A9E34973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01" y="2186130"/>
            <a:ext cx="5536800" cy="7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92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 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038D98-9ABA-4C1E-8749-C8A9E34973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01" y="2186130"/>
            <a:ext cx="5536800" cy="7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72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_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038D98-9ABA-4C1E-8749-C8A9E34973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01" y="2186130"/>
            <a:ext cx="5536800" cy="7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0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73EC37-AD7B-4ED2-8DBF-BAD7D02E0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/>
          <a:stretch/>
        </p:blipFill>
        <p:spPr>
          <a:xfrm>
            <a:off x="3816000" y="4511600"/>
            <a:ext cx="2408693" cy="419713"/>
          </a:xfrm>
          <a:prstGeom prst="rect">
            <a:avLst/>
          </a:prstGeom>
        </p:spPr>
      </p:pic>
      <p:sp>
        <p:nvSpPr>
          <p:cNvPr id="22" name="Picture Placeholder">
            <a:extLst>
              <a:ext uri="{FF2B5EF4-FFF2-40B4-BE49-F238E27FC236}">
                <a16:creationId xmlns:a16="http://schemas.microsoft.com/office/drawing/2014/main" id="{2EF15FF5-02DC-489F-B615-26E2489731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/>
              <a:t>Click to insert </a:t>
            </a:r>
            <a:r>
              <a:rPr lang="fr-FR" err="1"/>
              <a:t>picture</a:t>
            </a:r>
            <a:endParaRPr lang="en-US"/>
          </a:p>
        </p:txBody>
      </p:sp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3816000" y="3240000"/>
            <a:ext cx="5005738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1800" b="0" kern="1200" cap="none" spc="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subtitle</a:t>
            </a:r>
          </a:p>
        </p:txBody>
      </p:sp>
      <p:sp>
        <p:nvSpPr>
          <p:cNvPr id="16" name="Cover Title"/>
          <p:cNvSpPr>
            <a:spLocks noGrp="1"/>
          </p:cNvSpPr>
          <p:nvPr>
            <p:ph type="ctrTitle" hasCustomPrompt="1"/>
          </p:nvPr>
        </p:nvSpPr>
        <p:spPr>
          <a:xfrm>
            <a:off x="3816000" y="2040956"/>
            <a:ext cx="5005738" cy="8371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marL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GB" sz="3200" b="1" kern="1200" spc="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presentation title</a:t>
            </a:r>
          </a:p>
        </p:txBody>
      </p:sp>
      <p:sp>
        <p:nvSpPr>
          <p:cNvPr id="9" name="Moving Line">
            <a:extLst>
              <a:ext uri="{FF2B5EF4-FFF2-40B4-BE49-F238E27FC236}">
                <a16:creationId xmlns:a16="http://schemas.microsoft.com/office/drawing/2014/main" id="{A6D05754-A199-4742-94DA-E266774A376D}"/>
              </a:ext>
            </a:extLst>
          </p:cNvPr>
          <p:cNvSpPr/>
          <p:nvPr/>
        </p:nvSpPr>
        <p:spPr>
          <a:xfrm>
            <a:off x="5073126" y="2986154"/>
            <a:ext cx="2990769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1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3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317989" y="2617839"/>
            <a:ext cx="8502161" cy="24929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en-US" sz="1800" b="0" cap="none" spc="0" noProof="0" dirty="0">
                <a:latin typeface="+mn-lt"/>
                <a:cs typeface="+mn-cs"/>
              </a:defRPr>
            </a:lvl1pPr>
          </a:lstStyle>
          <a:p>
            <a:pPr marL="135000" lvl="0" indent="-135000" defTabSz="742923">
              <a:spcBef>
                <a:spcPts val="731"/>
              </a:spcBef>
              <a:buClr>
                <a:schemeClr val="tx2"/>
              </a:buClr>
            </a:pPr>
            <a:r>
              <a:rPr lang="en-US" noProof="0"/>
              <a:t>Click to edit subtitle</a:t>
            </a:r>
          </a:p>
        </p:txBody>
      </p:sp>
      <p:sp>
        <p:nvSpPr>
          <p:cNvPr id="16" name="Cover Title"/>
          <p:cNvSpPr>
            <a:spLocks noGrp="1"/>
          </p:cNvSpPr>
          <p:nvPr>
            <p:ph type="ctrTitle" hasCustomPrompt="1"/>
          </p:nvPr>
        </p:nvSpPr>
        <p:spPr>
          <a:xfrm>
            <a:off x="317989" y="1999589"/>
            <a:ext cx="8503749" cy="418576"/>
          </a:xfrm>
          <a:noFill/>
        </p:spPr>
        <p:txBody>
          <a:bodyPr vert="horz" wrap="square" lIns="0" tIns="0" rIns="0" bIns="0" rtlCol="0" anchor="b">
            <a:spAutoFit/>
          </a:bodyPr>
          <a:lstStyle>
            <a:lvl1pPr algn="l">
              <a:defRPr lang="en-GB" sz="3200" spc="0" noProof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algn="l" defTabSz="742923">
              <a:lnSpc>
                <a:spcPct val="85000"/>
              </a:lnSpc>
            </a:pPr>
            <a:r>
              <a:rPr lang="en-US"/>
              <a:t>CLICK TO edit presentation title</a:t>
            </a:r>
            <a:endParaRPr lang="en-GB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2E1EC3-1E6E-43D2-88C9-9AC1FA1CE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/>
          <a:stretch/>
        </p:blipFill>
        <p:spPr>
          <a:xfrm>
            <a:off x="317989" y="4494214"/>
            <a:ext cx="3045797" cy="5307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FF37E3-F988-4774-837F-B36F749CD7B8}"/>
              </a:ext>
            </a:extLst>
          </p:cNvPr>
          <p:cNvSpPr/>
          <p:nvPr/>
        </p:nvSpPr>
        <p:spPr>
          <a:xfrm>
            <a:off x="883041" y="2435661"/>
            <a:ext cx="4068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87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92FE1E90-E065-4F26-BC40-02F0B35BAE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0"/>
            <a:ext cx="396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/>
              <a:t>Click to insert </a:t>
            </a:r>
            <a:r>
              <a:rPr lang="fr-FR" err="1"/>
              <a:t>picture</a:t>
            </a:r>
            <a:endParaRPr lang="en-US"/>
          </a:p>
        </p:txBody>
      </p:sp>
      <p:pic>
        <p:nvPicPr>
          <p:cNvPr id="7" name="Picture 6" descr="logo_SG.wmf">
            <a:extLst>
              <a:ext uri="{FF2B5EF4-FFF2-40B4-BE49-F238E27FC236}">
                <a16:creationId xmlns:a16="http://schemas.microsoft.com/office/drawing/2014/main" id="{AE6C9EE2-C878-48AA-99F1-7C39908319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4616513"/>
            <a:ext cx="1798638" cy="351278"/>
          </a:xfrm>
          <a:prstGeom prst="rect">
            <a:avLst/>
          </a:prstGeom>
        </p:spPr>
      </p:pic>
      <p:sp>
        <p:nvSpPr>
          <p:cNvPr id="11" name="Divider Title">
            <a:extLst>
              <a:ext uri="{FF2B5EF4-FFF2-40B4-BE49-F238E27FC236}">
                <a16:creationId xmlns:a16="http://schemas.microsoft.com/office/drawing/2014/main" id="{A95125B1-7320-4440-9D54-F6686E1269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1284" y="1664898"/>
            <a:ext cx="3715352" cy="74770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fr-FR" sz="3200" b="1" spc="0" noProof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section title</a:t>
            </a:r>
          </a:p>
        </p:txBody>
      </p:sp>
      <p:sp>
        <p:nvSpPr>
          <p:cNvPr id="12" name="Divider Subtitle">
            <a:extLst>
              <a:ext uri="{FF2B5EF4-FFF2-40B4-BE49-F238E27FC236}">
                <a16:creationId xmlns:a16="http://schemas.microsoft.com/office/drawing/2014/main" id="{F6F49059-5F39-49B8-AF7E-7E7A909AEA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1284" y="2728016"/>
            <a:ext cx="3715352" cy="2492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b="1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subsection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3E44C6-611C-472C-A908-B751567E3471}"/>
              </a:ext>
            </a:extLst>
          </p:cNvPr>
          <p:cNvSpPr/>
          <p:nvPr/>
        </p:nvSpPr>
        <p:spPr>
          <a:xfrm>
            <a:off x="915358" y="2491988"/>
            <a:ext cx="3276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sp>
        <p:nvSpPr>
          <p:cNvPr id="16" name="Section Number">
            <a:extLst>
              <a:ext uri="{FF2B5EF4-FFF2-40B4-BE49-F238E27FC236}">
                <a16:creationId xmlns:a16="http://schemas.microsoft.com/office/drawing/2014/main" id="{85C44781-22A7-44B7-B382-F77D8DBA26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322" y="1609327"/>
            <a:ext cx="553036" cy="914096"/>
          </a:xfrm>
          <a:noFill/>
        </p:spPr>
        <p:txBody>
          <a:bodyPr vert="horz" wrap="none" lIns="0" tIns="0" rIns="0" bIns="0" rtlCol="0" anchor="ctr">
            <a:spAutoFit/>
          </a:bodyPr>
          <a:lstStyle>
            <a:lvl1pPr marL="0" indent="0" algn="l">
              <a:buNone/>
              <a:defRPr lang="en-US" sz="6600" b="1" spc="-500" baseline="0" dirty="0">
                <a:solidFill>
                  <a:schemeClr val="bg2"/>
                </a:solidFill>
                <a:latin typeface="+mj-lt"/>
                <a:cs typeface="+mn-cs"/>
              </a:defRPr>
            </a:lvl1pPr>
          </a:lstStyle>
          <a:p>
            <a:pPr marL="144000" lvl="0" indent="-144000" algn="ctr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4466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9BE19C-1469-4296-A028-12303FE1AB84}"/>
              </a:ext>
            </a:extLst>
          </p:cNvPr>
          <p:cNvSpPr/>
          <p:nvPr/>
        </p:nvSpPr>
        <p:spPr>
          <a:xfrm>
            <a:off x="5184000" y="0"/>
            <a:ext cx="396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7" name="Picture 6" descr="logo_SG.wmf">
            <a:extLst>
              <a:ext uri="{FF2B5EF4-FFF2-40B4-BE49-F238E27FC236}">
                <a16:creationId xmlns:a16="http://schemas.microsoft.com/office/drawing/2014/main" id="{103C150A-F55A-4DC8-9370-323A5931EA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4616513"/>
            <a:ext cx="1798638" cy="351278"/>
          </a:xfrm>
          <a:prstGeom prst="rect">
            <a:avLst/>
          </a:prstGeom>
        </p:spPr>
      </p:pic>
      <p:sp>
        <p:nvSpPr>
          <p:cNvPr id="10" name="Divider Title">
            <a:extLst>
              <a:ext uri="{FF2B5EF4-FFF2-40B4-BE49-F238E27FC236}">
                <a16:creationId xmlns:a16="http://schemas.microsoft.com/office/drawing/2014/main" id="{4DF96996-E410-46B3-BB71-0CAE5FD381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1284" y="1664898"/>
            <a:ext cx="3715352" cy="74770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fr-FR" sz="3200" b="1" spc="0" noProof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section title</a:t>
            </a:r>
          </a:p>
        </p:txBody>
      </p:sp>
      <p:sp>
        <p:nvSpPr>
          <p:cNvPr id="11" name="Divider Subtitle">
            <a:extLst>
              <a:ext uri="{FF2B5EF4-FFF2-40B4-BE49-F238E27FC236}">
                <a16:creationId xmlns:a16="http://schemas.microsoft.com/office/drawing/2014/main" id="{62D71ABE-9AC1-4154-B3B2-A4CFD71522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1284" y="2728016"/>
            <a:ext cx="3715352" cy="2492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b="1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subsection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A7081-1910-4F61-8B30-DC6092F1547E}"/>
              </a:ext>
            </a:extLst>
          </p:cNvPr>
          <p:cNvSpPr/>
          <p:nvPr/>
        </p:nvSpPr>
        <p:spPr>
          <a:xfrm>
            <a:off x="1812192" y="2491988"/>
            <a:ext cx="4068000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sp>
        <p:nvSpPr>
          <p:cNvPr id="15" name="Section Number">
            <a:extLst>
              <a:ext uri="{FF2B5EF4-FFF2-40B4-BE49-F238E27FC236}">
                <a16:creationId xmlns:a16="http://schemas.microsoft.com/office/drawing/2014/main" id="{D9E03A2A-7041-4381-8ED0-56C7BEAC4E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322" y="1609327"/>
            <a:ext cx="553036" cy="914096"/>
          </a:xfrm>
          <a:noFill/>
        </p:spPr>
        <p:txBody>
          <a:bodyPr vert="horz" wrap="none" lIns="0" tIns="0" rIns="0" bIns="0" rtlCol="0" anchor="ctr">
            <a:spAutoFit/>
          </a:bodyPr>
          <a:lstStyle>
            <a:lvl1pPr marL="0" indent="0" algn="l">
              <a:buNone/>
              <a:defRPr lang="en-US" sz="6600" b="1" spc="-500" baseline="0" dirty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 marL="144000" lvl="0" indent="-144000" algn="ctr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5734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_SG.wmf">
            <a:extLst>
              <a:ext uri="{FF2B5EF4-FFF2-40B4-BE49-F238E27FC236}">
                <a16:creationId xmlns:a16="http://schemas.microsoft.com/office/drawing/2014/main" id="{1CBFABFB-B317-4554-982B-55233D46C4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4616513"/>
            <a:ext cx="1798638" cy="351278"/>
          </a:xfrm>
          <a:prstGeom prst="rect">
            <a:avLst/>
          </a:prstGeom>
        </p:spPr>
      </p:pic>
      <p:sp>
        <p:nvSpPr>
          <p:cNvPr id="12" name="Divider Title">
            <a:extLst>
              <a:ext uri="{FF2B5EF4-FFF2-40B4-BE49-F238E27FC236}">
                <a16:creationId xmlns:a16="http://schemas.microsoft.com/office/drawing/2014/main" id="{276DC88E-0E1B-4019-9CC0-050767514E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1284" y="2034230"/>
            <a:ext cx="7568866" cy="37837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fr-FR" sz="3200" b="1" spc="0" noProof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section title</a:t>
            </a:r>
          </a:p>
        </p:txBody>
      </p:sp>
      <p:sp>
        <p:nvSpPr>
          <p:cNvPr id="13" name="Divider Subtitle">
            <a:extLst>
              <a:ext uri="{FF2B5EF4-FFF2-40B4-BE49-F238E27FC236}">
                <a16:creationId xmlns:a16="http://schemas.microsoft.com/office/drawing/2014/main" id="{6019097F-77A1-4667-B21E-8F781503A7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1284" y="2728016"/>
            <a:ext cx="7568866" cy="2492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b="1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subsection title</a:t>
            </a:r>
          </a:p>
        </p:txBody>
      </p:sp>
      <p:sp>
        <p:nvSpPr>
          <p:cNvPr id="16" name="Section Number">
            <a:extLst>
              <a:ext uri="{FF2B5EF4-FFF2-40B4-BE49-F238E27FC236}">
                <a16:creationId xmlns:a16="http://schemas.microsoft.com/office/drawing/2014/main" id="{1862332E-D3D6-4423-8864-63B558C18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322" y="1609327"/>
            <a:ext cx="553036" cy="914096"/>
          </a:xfrm>
          <a:noFill/>
        </p:spPr>
        <p:txBody>
          <a:bodyPr vert="horz" wrap="none" lIns="0" tIns="0" rIns="0" bIns="0" rtlCol="0" anchor="ctr">
            <a:spAutoFit/>
          </a:bodyPr>
          <a:lstStyle>
            <a:lvl1pPr marL="0" indent="0" algn="l">
              <a:buNone/>
              <a:defRPr lang="en-US" sz="6600" b="1" spc="-500" baseline="0" dirty="0">
                <a:solidFill>
                  <a:schemeClr val="bg2"/>
                </a:solidFill>
                <a:latin typeface="+mj-lt"/>
                <a:cs typeface="+mn-cs"/>
              </a:defRPr>
            </a:lvl1pPr>
          </a:lstStyle>
          <a:p>
            <a:pPr marL="144000" lvl="0" indent="-144000" algn="ctr">
              <a:spcBef>
                <a:spcPts val="0"/>
              </a:spcBef>
              <a:buClr>
                <a:schemeClr val="tx2"/>
              </a:buClr>
              <a:buSzPct val="90000"/>
            </a:pPr>
            <a:r>
              <a:rPr lang="en-US"/>
              <a:t>#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4769E-049A-4916-9D6D-04BCD637F354}"/>
              </a:ext>
            </a:extLst>
          </p:cNvPr>
          <p:cNvSpPr/>
          <p:nvPr/>
        </p:nvSpPr>
        <p:spPr>
          <a:xfrm>
            <a:off x="915358" y="2491988"/>
            <a:ext cx="3276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33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7" y="364617"/>
            <a:ext cx="8496000" cy="23083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10772"/>
            <a:ext cx="8496000" cy="133301"/>
          </a:xfrm>
          <a:prstGeom prst="rect">
            <a:avLst/>
          </a:prstGeom>
        </p:spPr>
        <p:txBody>
          <a:bodyPr tIns="0" rIns="0" bIns="36000" anchor="b" anchorCtr="0">
            <a:spAutoFit/>
          </a:bodyPr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/>
              <a:t>Click to add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8E765-7214-4A36-B32A-D18CCEC2BFC9}"/>
              </a:ext>
            </a:extLst>
          </p:cNvPr>
          <p:cNvSpPr/>
          <p:nvPr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49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4000" y="333839"/>
            <a:ext cx="8496000" cy="261610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6" name="Sources">
            <a:extLst>
              <a:ext uri="{FF2B5EF4-FFF2-40B4-BE49-F238E27FC236}">
                <a16:creationId xmlns:a16="http://schemas.microsoft.com/office/drawing/2014/main" id="{44691C9B-787E-48C1-BDA5-A310AD5E3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10772"/>
            <a:ext cx="8496000" cy="133301"/>
          </a:xfrm>
          <a:prstGeom prst="rect">
            <a:avLst/>
          </a:prstGeom>
        </p:spPr>
        <p:txBody>
          <a:bodyPr tIns="0" rIns="0" bIns="36000" anchor="b" anchorCtr="0">
            <a:spAutoFit/>
          </a:bodyPr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/>
              <a:t>Click to add sources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C0168931-F605-4E53-922E-B5DE707726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8496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lang="fr-FR" sz="1400" b="1" kern="1200" baseline="0" noProof="0" dirty="0">
                <a:solidFill>
                  <a:schemeClr val="bg2"/>
                </a:solidFill>
                <a:latin typeface="+mn-lt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en-US" noProof="0"/>
              <a:t>Click to add sub-title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88D0F-DDF7-4033-A15A-D24B8AE8FA21}"/>
              </a:ext>
            </a:extLst>
          </p:cNvPr>
          <p:cNvSpPr/>
          <p:nvPr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BAF0065-3D22-49D7-BC76-C1227846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0938"/>
            <a:ext cx="84960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2pPr marL="315450" indent="-171450">
              <a:buFont typeface="Wingdings" panose="05000000000000000000" pitchFamily="2" charset="2"/>
              <a:buChar char="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6" y="364617"/>
            <a:ext cx="8496302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4510772"/>
            <a:ext cx="8497439" cy="133301"/>
          </a:xfrm>
          <a:prstGeom prst="rect">
            <a:avLst/>
          </a:prstGeom>
        </p:spPr>
        <p:txBody>
          <a:bodyPr tIns="0" rIns="0" bIns="36000" anchor="b" anchorCtr="0">
            <a:spAutoFit/>
          </a:bodyPr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/>
              <a:t>Click to add sources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45554-7D16-47DF-A0A5-E6986D7FF91A}"/>
              </a:ext>
            </a:extLst>
          </p:cNvPr>
          <p:cNvSpPr/>
          <p:nvPr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8496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lang="fr-FR" sz="1400" b="1" kern="1200" baseline="0" noProof="0" dirty="0">
                <a:solidFill>
                  <a:schemeClr val="bg2"/>
                </a:solidFill>
                <a:latin typeface="+mn-lt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en-US" noProof="0"/>
              <a:t>Click to add sub-title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463BCE-CCCF-4B8F-8FB1-E4FA8101B5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9438" y="1159405"/>
            <a:ext cx="4032000" cy="307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wrap="square" lIns="36000" tIns="36000" rIns="36000" bIns="36000" rtlCol="0">
            <a:noAutofit/>
          </a:bodyPr>
          <a:lstStyle>
            <a:lvl1pPr marL="72000" indent="-72000" algn="l" defTabSz="914400" rtl="0" eaLnBrk="1" latinLnBrk="0" hangingPunct="1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Source Sans Pro" panose="020B0503030403020204" pitchFamily="34" charset="0"/>
              <a:buChar char="_"/>
              <a:defRPr lang="en-US" sz="11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100" dirty="0" smtClean="0"/>
            </a:lvl2pPr>
            <a:lvl3pPr>
              <a:defRPr lang="en-US" sz="1100" dirty="0" smtClean="0"/>
            </a:lvl3pPr>
            <a:lvl4pPr>
              <a:defRPr lang="en-US" sz="1100" dirty="0" smtClean="0"/>
            </a:lvl4pPr>
            <a:lvl5pPr>
              <a:defRPr lang="en-US" sz="1400" dirty="0"/>
            </a:lvl5pPr>
          </a:lstStyle>
          <a:p>
            <a:pPr marL="144000" lvl="0" indent="-144000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"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008761F-CD57-48A0-B67A-B7F82D1E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0938"/>
            <a:ext cx="41400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1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900065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95" imgH="396" progId="TCLayout.ActiveDocument.1">
                  <p:embed/>
                </p:oleObj>
              </mc:Choice>
              <mc:Fallback>
                <p:oleObj name="think-cell Slide" r:id="rId22" imgW="395" imgH="39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"/>
          <p:cNvSpPr txBox="1"/>
          <p:nvPr userDrawn="1"/>
        </p:nvSpPr>
        <p:spPr>
          <a:xfrm>
            <a:off x="3913168" y="4831000"/>
            <a:ext cx="1317668" cy="107722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algn="ctr" defTabSz="914400" rtl="0" eaLnBrk="1" latinLnBrk="0" hangingPunct="1"/>
            <a:r>
              <a:rPr lang="en-US" sz="700" b="0" kern="1200" cap="all" normalizeH="0" baseline="0" noProof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ource Sans Pro" pitchFamily="34" charset="0"/>
                <a:ea typeface="Source Sans Pro" pitchFamily="34" charset="0"/>
                <a:cs typeface="+mn-cs"/>
              </a:rPr>
              <a:t>C1 | PCM PRESENTATION 2023 | </a:t>
            </a:r>
            <a:fld id="{5E44D6BC-856E-4BA4-9B1D-8350B91D092C}" type="slidenum">
              <a:rPr lang="en-US" sz="700" b="0" kern="1200" cap="all" normalizeH="0" baseline="0" noProof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ource Sans Pro" pitchFamily="34" charset="0"/>
                <a:ea typeface="Source Sans Pro" pitchFamily="34" charset="0"/>
                <a:cs typeface="+mn-cs"/>
              </a:rPr>
              <a:t>‹#›</a:t>
            </a:fld>
            <a:endParaRPr lang="en-US" sz="700" b="1" kern="1200" cap="all" normalizeH="0" baseline="0" noProof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Source Sans Pro" pitchFamily="34" charset="0"/>
              <a:ea typeface="Source Sans Pro" pitchFamily="34" charset="0"/>
              <a:cs typeface="+mn-cs"/>
            </a:endParaRPr>
          </a:p>
        </p:txBody>
      </p:sp>
      <p:pic>
        <p:nvPicPr>
          <p:cNvPr id="12" name="Logo SG">
            <a:extLst>
              <a:ext uri="{FF2B5EF4-FFF2-40B4-BE49-F238E27FC236}">
                <a16:creationId xmlns:a16="http://schemas.microsoft.com/office/drawing/2014/main" id="{0D4B289A-E6DD-43CB-B81A-D39B8675B6FD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4698423"/>
            <a:ext cx="1100931" cy="224400"/>
          </a:xfrm>
          <a:prstGeom prst="rect">
            <a:avLst/>
          </a:prstGeom>
        </p:spPr>
      </p:pic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24000" y="364617"/>
            <a:ext cx="8496000" cy="23083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r>
              <a:rPr lang="en-US" noProof="0"/>
              <a:t>Click to add title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9F76B3-F79E-4FEA-864E-A44B5ACD2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0939"/>
            <a:ext cx="8496000" cy="13997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0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1" r:id="rId3"/>
    <p:sldLayoutId id="2147483665" r:id="rId4"/>
    <p:sldLayoutId id="2147483666" r:id="rId5"/>
    <p:sldLayoutId id="2147483682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sldNum="0" hdr="0" ftr="0"/>
  <p:txStyles>
    <p:titleStyle>
      <a:lvl1pPr algn="l" defTabSz="914400" rtl="0" eaLnBrk="1" fontAlgn="base" latinLnBrk="0" hangingPunct="1">
        <a:lnSpc>
          <a:spcPct val="75000"/>
        </a:lnSpc>
        <a:spcBef>
          <a:spcPct val="0"/>
        </a:spcBef>
        <a:spcAft>
          <a:spcPct val="0"/>
        </a:spcAft>
        <a:buNone/>
        <a:defRPr lang="fr-FR" sz="2000" b="0" kern="1200" cap="all" baseline="0" noProof="0" dirty="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90000"/>
        <a:buFont typeface="Arial" pitchFamily="34" charset="0"/>
        <a:buNone/>
        <a:defRPr lang="en-US" sz="1200" b="1" kern="1200" baseline="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288000" indent="-144000" algn="l" defTabSz="914400" rtl="0" eaLnBrk="1" latinLnBrk="0" hangingPunct="1">
        <a:lnSpc>
          <a:spcPct val="90000"/>
        </a:lnSpc>
        <a:spcBef>
          <a:spcPts val="600"/>
        </a:spcBef>
        <a:buClrTx/>
        <a:buSzPct val="100000"/>
        <a:buFont typeface="Wingdings" panose="05000000000000000000" pitchFamily="2" charset="2"/>
        <a:buChar char=""/>
        <a:defRPr lang="en-US" sz="12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432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Source Sans Pro" panose="020B0503030403020204" pitchFamily="34" charset="0"/>
        <a:buChar char="–"/>
        <a:defRPr lang="en-US" sz="12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76000" indent="-144000" algn="l" defTabSz="914400" rtl="0" eaLnBrk="1" latinLnBrk="0" hangingPunct="1">
        <a:lnSpc>
          <a:spcPct val="90000"/>
        </a:lnSpc>
        <a:spcBef>
          <a:spcPts val="400"/>
        </a:spcBef>
        <a:buClrTx/>
        <a:buFont typeface="Source Sans Pro" panose="020B0503030403020204" pitchFamily="34" charset="0"/>
        <a:buChar char="-"/>
        <a:defRPr lang="en-US" sz="12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ts val="2000"/>
        </a:spcBef>
        <a:buClr>
          <a:schemeClr val="tx2"/>
        </a:buClr>
        <a:buFontTx/>
        <a:buNone/>
        <a:defRPr lang="en-US" sz="1200" b="1" kern="1200" cap="all" baseline="0" noProof="0" dirty="0">
          <a:solidFill>
            <a:schemeClr val="bg2"/>
          </a:solidFill>
          <a:latin typeface="+mn-lt"/>
          <a:ea typeface="Source Sans Pro Black" panose="020B0803030403020204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31">
          <p15:clr>
            <a:srgbClr val="000000"/>
          </p15:clr>
        </p15:guide>
        <p15:guide id="2" pos="204">
          <p15:clr>
            <a:srgbClr val="000000"/>
          </p15:clr>
        </p15:guide>
        <p15:guide id="3" pos="5556">
          <p15:clr>
            <a:srgbClr val="000000"/>
          </p15:clr>
        </p15:guide>
        <p15:guide id="4" orient="horz" pos="725">
          <p15:clr>
            <a:srgbClr val="000000"/>
          </p15:clr>
        </p15:guide>
        <p15:guide id="5" pos="2880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7.xml"/><Relationship Id="rId7" Type="http://schemas.openxmlformats.org/officeDocument/2006/relationships/diagramData" Target="../diagrams/data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4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3.xm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7.xml"/><Relationship Id="rId7" Type="http://schemas.openxmlformats.org/officeDocument/2006/relationships/package" Target="../embeddings/Microsoft_Excel_Worksheet.xlsx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7.xml"/><Relationship Id="rId7" Type="http://schemas.openxmlformats.org/officeDocument/2006/relationships/package" Target="../embeddings/Microsoft_Excel_Worksheet1.xlsx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4" descr="Vue aérienne des gratte-ciel face au soleil">
            <a:extLst>
              <a:ext uri="{FF2B5EF4-FFF2-40B4-BE49-F238E27FC236}">
                <a16:creationId xmlns:a16="http://schemas.microsoft.com/office/drawing/2014/main" id="{717B5DFA-B5D7-4C01-9A16-C809340A18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9143980" cy="514349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DE9EA6B-933E-44D8-A44E-70DF4793E862}"/>
              </a:ext>
            </a:extLst>
          </p:cNvPr>
          <p:cNvSpPr txBox="1"/>
          <p:nvPr/>
        </p:nvSpPr>
        <p:spPr>
          <a:xfrm>
            <a:off x="3836811" y="3057434"/>
            <a:ext cx="5134194" cy="113453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Masini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cu capacitate mare de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depozitare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(HCM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)</a:t>
            </a:r>
            <a:endParaRPr lang="fr-FR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fr-FR" sz="1600" b="1" dirty="0">
                <a:solidFill>
                  <a:srgbClr val="FF0000"/>
                </a:solidFill>
                <a:cs typeface="Arial" pitchFamily="34" charset="0"/>
              </a:rPr>
              <a:t>BRD</a:t>
            </a:r>
            <a:r>
              <a:rPr lang="fr-FR" sz="1600" dirty="0">
                <a:solidFill>
                  <a:schemeClr val="bg1"/>
                </a:solidFill>
                <a:cs typeface="Arial" pitchFamily="34" charset="0"/>
              </a:rPr>
              <a:t> – PARTNERUL TAU IN CASH MANAGEMENT</a:t>
            </a:r>
            <a:endParaRPr lang="fr-FR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2C64A2-A890-4380-9BE1-9EC1CB3C98D6}"/>
              </a:ext>
            </a:extLst>
          </p:cNvPr>
          <p:cNvSpPr/>
          <p:nvPr/>
        </p:nvSpPr>
        <p:spPr>
          <a:xfrm>
            <a:off x="3564010" y="3807796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chemeClr val="bg1"/>
              </a:solidFill>
              <a:latin typeface="Quicksand Light" pitchFamily="2" charset="0"/>
            </a:endParaRPr>
          </a:p>
        </p:txBody>
      </p:sp>
      <p:pic>
        <p:nvPicPr>
          <p:cNvPr id="5" name="Logo SG">
            <a:extLst>
              <a:ext uri="{FF2B5EF4-FFF2-40B4-BE49-F238E27FC236}">
                <a16:creationId xmlns:a16="http://schemas.microsoft.com/office/drawing/2014/main" id="{6824861B-D921-4904-BBD8-60A5AF9117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4698423"/>
            <a:ext cx="1100931" cy="2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1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4235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6080" r="6080"/>
          <a:stretch>
            <a:fillRect/>
          </a:stretch>
        </p:blipFill>
        <p:spPr>
          <a:xfrm>
            <a:off x="117220" y="0"/>
            <a:ext cx="2447925" cy="514350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A8AC4FE-D415-4FFE-B6B9-EB11C6386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0956" y="-52081"/>
            <a:ext cx="5834900" cy="692497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br>
              <a:rPr lang="fr-FR" sz="1500" b="1" dirty="0">
                <a:solidFill>
                  <a:schemeClr val="tx1"/>
                </a:solidFill>
                <a:latin typeface="+mn-lt"/>
              </a:rPr>
            </a:br>
            <a:r>
              <a:rPr lang="fr-FR" sz="1500" b="1" dirty="0" err="1">
                <a:solidFill>
                  <a:schemeClr val="tx1"/>
                </a:solidFill>
                <a:latin typeface="+mn-lt"/>
              </a:rPr>
              <a:t>Masini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 de </a:t>
            </a:r>
            <a:r>
              <a:rPr lang="fr-FR" sz="1500" b="1" dirty="0" err="1">
                <a:solidFill>
                  <a:schemeClr val="tx1"/>
                </a:solidFill>
                <a:latin typeface="+mn-lt"/>
              </a:rPr>
              <a:t>capacitate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 mare </a:t>
            </a:r>
            <a:r>
              <a:rPr lang="en-US" sz="1500" b="1" dirty="0">
                <a:solidFill>
                  <a:schemeClr val="tx1"/>
                </a:solidFill>
                <a:latin typeface="+mn-lt"/>
              </a:rPr>
              <a:t>(HCM) - </a:t>
            </a:r>
            <a:r>
              <a:rPr lang="en-US" sz="1500" b="1" dirty="0" err="1">
                <a:solidFill>
                  <a:schemeClr val="tx1"/>
                </a:solidFill>
                <a:latin typeface="+mn-lt"/>
              </a:rPr>
              <a:t>destinate</a:t>
            </a:r>
            <a:r>
              <a:rPr lang="en-US" sz="1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+mn-lt"/>
              </a:rPr>
              <a:t>clientilor</a:t>
            </a:r>
            <a:r>
              <a:rPr lang="en-US" sz="1500" b="1" dirty="0">
                <a:solidFill>
                  <a:schemeClr val="tx1"/>
                </a:solidFill>
                <a:latin typeface="+mn-lt"/>
              </a:rPr>
              <a:t> corporate cu </a:t>
            </a:r>
            <a:r>
              <a:rPr lang="en-US" sz="1500" b="1" dirty="0" err="1">
                <a:solidFill>
                  <a:schemeClr val="tx1"/>
                </a:solidFill>
                <a:latin typeface="+mn-lt"/>
              </a:rPr>
              <a:t>depuneri</a:t>
            </a:r>
            <a:r>
              <a:rPr lang="en-US" sz="15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+mn-lt"/>
              </a:rPr>
              <a:t>semnificative</a:t>
            </a:r>
            <a:r>
              <a:rPr lang="en-US" sz="1500" b="1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US" sz="1500" b="1" dirty="0" err="1">
                <a:solidFill>
                  <a:schemeClr val="tx1"/>
                </a:solidFill>
                <a:latin typeface="+mn-lt"/>
              </a:rPr>
              <a:t>numerar</a:t>
            </a:r>
            <a:r>
              <a:rPr lang="en-US" sz="1500" b="1" dirty="0">
                <a:solidFill>
                  <a:schemeClr val="tx1"/>
                </a:solidFill>
                <a:latin typeface="+mn-lt"/>
              </a:rPr>
              <a:t> </a:t>
            </a:r>
            <a:endParaRPr lang="fr-F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9">
            <a:extLst>
              <a:ext uri="{FF2B5EF4-FFF2-40B4-BE49-F238E27FC236}">
                <a16:creationId xmlns:a16="http://schemas.microsoft.com/office/drawing/2014/main" id="{B2C9A0D2-2912-4629-86F8-3E37D09CAB56}"/>
              </a:ext>
            </a:extLst>
          </p:cNvPr>
          <p:cNvSpPr txBox="1"/>
          <p:nvPr/>
        </p:nvSpPr>
        <p:spPr>
          <a:xfrm>
            <a:off x="5856374" y="1063177"/>
            <a:ext cx="2834640" cy="3611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72000" rIns="72000" bIns="72000" rtlCol="0">
            <a:noAutofit/>
          </a:bodyPr>
          <a:lstStyle/>
          <a:p>
            <a:pPr>
              <a:spcAft>
                <a:spcPts val="488"/>
              </a:spcAft>
            </a:pPr>
            <a:r>
              <a:rPr lang="en-US" altLang="ro-RO" sz="1100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Beneficii</a:t>
            </a:r>
            <a:r>
              <a:rPr lang="en-US" altLang="ro-RO" sz="11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o-RO" sz="1100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Noi</a:t>
            </a:r>
            <a:r>
              <a:rPr lang="en-US" altLang="ro-RO" sz="11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o-RO" sz="1100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pentru</a:t>
            </a:r>
            <a:r>
              <a:rPr lang="en-US" altLang="ro-RO" sz="11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ro-RO" sz="1100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Clienti</a:t>
            </a:r>
            <a:endParaRPr lang="en-US" altLang="ro-RO" sz="1100" b="1" dirty="0">
              <a:solidFill>
                <a:schemeClr val="bg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endParaRPr lang="en-US" sz="1100" b="1" dirty="0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1100" b="1" dirty="0" err="1">
                <a:solidFill>
                  <a:srgbClr val="000000"/>
                </a:solidFill>
                <a:ea typeface="+mn-lt"/>
                <a:cs typeface="+mn-lt"/>
              </a:rPr>
              <a:t>Timp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100" b="1" dirty="0" err="1">
                <a:solidFill>
                  <a:srgbClr val="000000"/>
                </a:solidFill>
                <a:ea typeface="+mn-lt"/>
                <a:cs typeface="+mn-lt"/>
              </a:rPr>
              <a:t>asteptare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ea typeface="+mn-lt"/>
                <a:cs typeface="+mn-lt"/>
              </a:rPr>
              <a:t>redus</a:t>
            </a:r>
            <a:endParaRPr lang="en-US" sz="1100" b="1" dirty="0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Contul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este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ea typeface="+mn-lt"/>
                <a:cs typeface="+mn-lt"/>
              </a:rPr>
              <a:t>creditat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1100" b="1" dirty="0" err="1">
                <a:solidFill>
                  <a:srgbClr val="000000"/>
                </a:solidFill>
                <a:ea typeface="+mn-lt"/>
                <a:cs typeface="+mn-lt"/>
              </a:rPr>
              <a:t>cateva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 minute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Rapiditate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preluarea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numerarului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(min 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600 – max </a:t>
            </a:r>
            <a:r>
              <a:rPr lang="fr-FR" sz="1100" b="1" dirty="0">
                <a:solidFill>
                  <a:srgbClr val="000000"/>
                </a:solidFill>
                <a:ea typeface="+mn-lt"/>
                <a:cs typeface="+mn-lt"/>
              </a:rPr>
              <a:t>1200 </a:t>
            </a:r>
            <a:r>
              <a:rPr lang="fr-FR" sz="1100" b="1" dirty="0" err="1">
                <a:solidFill>
                  <a:srgbClr val="000000"/>
                </a:solidFill>
                <a:ea typeface="+mn-lt"/>
                <a:cs typeface="+mn-lt"/>
              </a:rPr>
              <a:t>bancnote</a:t>
            </a:r>
            <a:r>
              <a:rPr lang="fr-FR" sz="11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fr-FR" sz="1100" b="1" dirty="0" err="1">
                <a:solidFill>
                  <a:srgbClr val="000000"/>
                </a:solidFill>
                <a:ea typeface="+mn-lt"/>
                <a:cs typeface="+mn-lt"/>
              </a:rPr>
              <a:t>minut</a:t>
            </a:r>
            <a:r>
              <a:rPr lang="fr-FR" sz="1100" b="1" dirty="0">
                <a:solidFill>
                  <a:srgbClr val="000000"/>
                </a:solidFill>
                <a:ea typeface="+mn-lt"/>
                <a:cs typeface="+mn-lt"/>
              </a:rPr>
              <a:t> la </a:t>
            </a:r>
            <a:r>
              <a:rPr lang="fr-FR" sz="1100" b="1" dirty="0" err="1">
                <a:solidFill>
                  <a:srgbClr val="000000"/>
                </a:solidFill>
                <a:ea typeface="+mn-lt"/>
                <a:cs typeface="+mn-lt"/>
              </a:rPr>
              <a:t>unele</a:t>
            </a:r>
            <a:r>
              <a:rPr lang="fr-FR" sz="11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fr-FR" sz="1100" b="1" dirty="0" err="1">
                <a:solidFill>
                  <a:srgbClr val="000000"/>
                </a:solidFill>
                <a:ea typeface="+mn-lt"/>
                <a:cs typeface="+mn-lt"/>
              </a:rPr>
              <a:t>modele</a:t>
            </a:r>
            <a:r>
              <a:rPr lang="fr-FR" sz="1100" dirty="0">
                <a:solidFill>
                  <a:srgbClr val="000000"/>
                </a:solidFill>
                <a:ea typeface="+mn-lt"/>
                <a:cs typeface="+mn-lt"/>
              </a:rPr>
              <a:t>)</a:t>
            </a:r>
            <a:endParaRPr lang="en-US" sz="11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Canal </a:t>
            </a:r>
            <a:r>
              <a:rPr lang="en-US" sz="1100" b="1" dirty="0" err="1">
                <a:solidFill>
                  <a:srgbClr val="000000"/>
                </a:solidFill>
                <a:ea typeface="+mn-lt"/>
                <a:cs typeface="+mn-lt"/>
              </a:rPr>
              <a:t>exclusiv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oferit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clientilor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persoane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juridice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care au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semnat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un contract cu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banca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Mod de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autentifcare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simplificat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(cod QR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)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Numar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crescut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utilizatori</a:t>
            </a:r>
            <a:endParaRPr lang="en-US" sz="11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Reconciliere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usoara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(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codul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deponentului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este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afisat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extrasul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emis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banca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) </a:t>
            </a: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id="{42CBE9DD-D6E1-4820-9AD4-B2E375A6F118}"/>
              </a:ext>
            </a:extLst>
          </p:cNvPr>
          <p:cNvSpPr txBox="1"/>
          <p:nvPr/>
        </p:nvSpPr>
        <p:spPr>
          <a:xfrm>
            <a:off x="2780955" y="1063177"/>
            <a:ext cx="2834640" cy="3611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2000" tIns="72000" rIns="274320" bIns="72000" rtlCol="0" anchor="t">
            <a:noAutofit/>
          </a:bodyPr>
          <a:lstStyle/>
          <a:p>
            <a:pPr>
              <a:spcAft>
                <a:spcPts val="488"/>
              </a:spcAft>
            </a:pPr>
            <a:r>
              <a:rPr lang="en-US" sz="1100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Caracteristici</a:t>
            </a:r>
            <a:r>
              <a:rPr lang="en-US" sz="11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Generale</a:t>
            </a:r>
            <a:endParaRPr lang="en-US" sz="1100" b="1" dirty="0">
              <a:ea typeface="+mn-lt"/>
              <a:cs typeface="+mn-lt"/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endParaRPr lang="it-IT" sz="1100" dirty="0">
              <a:ea typeface="+mn-lt"/>
              <a:cs typeface="+mn-lt"/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it-IT" sz="1100" dirty="0">
                <a:ea typeface="+mn-lt"/>
                <a:cs typeface="+mn-lt"/>
              </a:rPr>
              <a:t>Terminale cu capacitatea mare de depozitare a numerarului </a:t>
            </a:r>
            <a:r>
              <a:rPr lang="it-IT" sz="1100" b="1" dirty="0">
                <a:ea typeface="+mn-lt"/>
                <a:cs typeface="+mn-lt"/>
              </a:rPr>
              <a:t> 20.000 bancnote</a:t>
            </a:r>
            <a:r>
              <a:rPr lang="it-IT" sz="1100" dirty="0">
                <a:ea typeface="+mn-lt"/>
                <a:cs typeface="+mn-lt"/>
              </a:rPr>
              <a:t>, instalate in locatiile BRD </a:t>
            </a:r>
            <a:endParaRPr lang="en-US" sz="1100" dirty="0">
              <a:ea typeface="+mn-lt"/>
              <a:cs typeface="+mn-lt"/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Numar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ridicat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bancnote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acceptate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la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nivelul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unei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singure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tranzactii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: (min 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300 </a:t>
            </a:r>
            <a:r>
              <a:rPr lang="en-US" sz="1100" b="1" dirty="0" err="1">
                <a:solidFill>
                  <a:srgbClr val="000000"/>
                </a:solidFill>
                <a:ea typeface="+mn-lt"/>
                <a:cs typeface="+mn-lt"/>
              </a:rPr>
              <a:t>bancnote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/</a:t>
            </a:r>
            <a:r>
              <a:rPr lang="en-US" sz="1100" b="1" dirty="0" err="1">
                <a:solidFill>
                  <a:srgbClr val="000000"/>
                </a:solidFill>
                <a:ea typeface="+mn-lt"/>
                <a:cs typeface="+mn-lt"/>
              </a:rPr>
              <a:t>tranzactie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  - </a:t>
            </a:r>
            <a:r>
              <a:rPr lang="en-US" sz="1100" b="1" dirty="0" err="1">
                <a:solidFill>
                  <a:srgbClr val="000000"/>
                </a:solidFill>
                <a:ea typeface="+mn-lt"/>
                <a:cs typeface="+mn-lt"/>
              </a:rPr>
              <a:t>pana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 la 500 la  </a:t>
            </a:r>
            <a:r>
              <a:rPr lang="en-US" sz="1100" b="1" dirty="0" err="1">
                <a:solidFill>
                  <a:srgbClr val="000000"/>
                </a:solidFill>
                <a:ea typeface="+mn-lt"/>
                <a:cs typeface="+mn-lt"/>
              </a:rPr>
              <a:t>unele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ea typeface="+mn-lt"/>
                <a:cs typeface="+mn-lt"/>
              </a:rPr>
              <a:t>modele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 )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Metoda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autentificare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usoara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: 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cod QR 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&amp;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parola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autentificare</a:t>
            </a:r>
            <a:endParaRPr lang="en-US" sz="11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171450" lvl="1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Multiple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posibilitati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folosire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ea typeface="+mn-lt"/>
                <a:cs typeface="+mn-lt"/>
              </a:rPr>
              <a:t>meniu</a:t>
            </a:r>
            <a:r>
              <a:rPr lang="en-US" sz="1100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1100" b="1" dirty="0">
                <a:solidFill>
                  <a:srgbClr val="000000"/>
                </a:solidFill>
                <a:ea typeface="+mn-lt"/>
                <a:cs typeface="+mn-lt"/>
              </a:rPr>
              <a:t>RO, EN, FR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solidFill>
                  <a:srgbClr val="000000"/>
                </a:solidFill>
              </a:defRPr>
            </a:pP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Terminal cu grad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ridicat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fiabilitate</a:t>
            </a:r>
            <a:endParaRPr lang="en-US" sz="11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C8E765-7214-4A36-B32A-D18CCEC2BFC9}"/>
              </a:ext>
            </a:extLst>
          </p:cNvPr>
          <p:cNvSpPr/>
          <p:nvPr/>
        </p:nvSpPr>
        <p:spPr>
          <a:xfrm>
            <a:off x="2681608" y="735323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0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3276613"/>
              </p:ext>
            </p:extLst>
          </p:nvPr>
        </p:nvGraphicFramePr>
        <p:xfrm>
          <a:off x="-42863" y="1588"/>
          <a:ext cx="4603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2863" y="1588"/>
                        <a:ext cx="4603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92B8AC4D-4373-4DF2-BC32-D646A72A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1" y="231228"/>
            <a:ext cx="8546954" cy="230832"/>
          </a:xfrm>
        </p:spPr>
        <p:txBody>
          <a:bodyPr vert="horz" wrap="square" lIns="0" tIns="0" rIns="0" bIns="0" rtlCol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Cum </a:t>
            </a:r>
            <a:r>
              <a:rPr lang="en-US" sz="1500" b="1" dirty="0" err="1">
                <a:solidFill>
                  <a:schemeClr val="tx1"/>
                </a:solidFill>
                <a:latin typeface="+mn-lt"/>
              </a:rPr>
              <a:t>functioneaza</a:t>
            </a:r>
            <a:r>
              <a:rPr lang="en-US" sz="1500" b="1" dirty="0">
                <a:solidFill>
                  <a:schemeClr val="tx1"/>
                </a:solidFill>
                <a:latin typeface="+mn-lt"/>
              </a:rPr>
              <a:t>?</a:t>
            </a:r>
            <a:endParaRPr lang="fr-FR" sz="15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" name="Image 20" descr="Personnes traversant une route">
            <a:extLst>
              <a:ext uri="{FF2B5EF4-FFF2-40B4-BE49-F238E27FC236}">
                <a16:creationId xmlns:a16="http://schemas.microsoft.com/office/drawing/2014/main" id="{1E6C1C87-8DF3-4C2F-A361-BBD72FEB0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7020580" y="7"/>
            <a:ext cx="2123420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80632" y="714117"/>
            <a:ext cx="68122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HCM </a:t>
            </a:r>
            <a:r>
              <a:rPr lang="en-US" sz="1100" b="1" dirty="0" err="1"/>
              <a:t>ofera</a:t>
            </a:r>
            <a:r>
              <a:rPr lang="en-US" sz="1100" b="1" dirty="0"/>
              <a:t> </a:t>
            </a:r>
            <a:r>
              <a:rPr lang="en-US" sz="1100" b="1" dirty="0" err="1"/>
              <a:t>posibilitatea</a:t>
            </a:r>
            <a:r>
              <a:rPr lang="en-US" sz="1100" b="1" dirty="0"/>
              <a:t> de a </a:t>
            </a:r>
            <a:r>
              <a:rPr lang="en-US" sz="1100" b="1" dirty="0" err="1"/>
              <a:t>efectua</a:t>
            </a:r>
            <a:r>
              <a:rPr lang="en-US" sz="1100" b="1" dirty="0"/>
              <a:t> </a:t>
            </a:r>
            <a:r>
              <a:rPr lang="en-US" sz="1100" b="1" dirty="0" err="1"/>
              <a:t>depunerea</a:t>
            </a:r>
            <a:r>
              <a:rPr lang="en-US" sz="1100" b="1" dirty="0"/>
              <a:t>, </a:t>
            </a:r>
            <a:r>
              <a:rPr lang="en-US" sz="1100" b="1" dirty="0" err="1"/>
              <a:t>urmand</a:t>
            </a:r>
            <a:r>
              <a:rPr lang="en-US" sz="1100" b="1" dirty="0"/>
              <a:t> </a:t>
            </a:r>
            <a:r>
              <a:rPr lang="en-US" sz="1100" b="1" dirty="0" err="1"/>
              <a:t>cativa</a:t>
            </a:r>
            <a:r>
              <a:rPr lang="en-US" sz="1100" b="1" dirty="0"/>
              <a:t> </a:t>
            </a:r>
            <a:r>
              <a:rPr lang="en-US" sz="1100" b="1" dirty="0" err="1"/>
              <a:t>pasi</a:t>
            </a:r>
            <a:r>
              <a:rPr lang="en-US" sz="1100" b="1" dirty="0"/>
              <a:t> </a:t>
            </a:r>
            <a:r>
              <a:rPr lang="en-US" sz="1100" b="1" dirty="0" err="1"/>
              <a:t>simpli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75727"/>
            <a:ext cx="3840491" cy="36248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03071" y="975727"/>
            <a:ext cx="301750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it-IT" sz="900" dirty="0">
                <a:solidFill>
                  <a:srgbClr val="000000"/>
                </a:solidFill>
                <a:ea typeface="+mn-lt"/>
                <a:cs typeface="+mn-lt"/>
              </a:rPr>
              <a:t>Se </a:t>
            </a:r>
            <a:r>
              <a:rPr lang="it-IT" sz="900" b="1" dirty="0">
                <a:solidFill>
                  <a:srgbClr val="000000"/>
                </a:solidFill>
                <a:ea typeface="+mn-lt"/>
                <a:cs typeface="+mn-lt"/>
              </a:rPr>
              <a:t>selecteaza limba </a:t>
            </a:r>
            <a:r>
              <a:rPr lang="it-IT" sz="900" dirty="0">
                <a:solidFill>
                  <a:srgbClr val="000000"/>
                </a:solidFill>
                <a:ea typeface="+mn-lt"/>
                <a:cs typeface="+mn-lt"/>
              </a:rPr>
              <a:t>in care se doreste afisarea meniului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Se 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apropie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codul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 QR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primit</a:t>
            </a:r>
            <a:endParaRPr lang="en-US" sz="9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900" dirty="0">
                <a:solidFill>
                  <a:srgbClr val="000000"/>
                </a:solidFill>
                <a:ea typeface="+mn-lt"/>
                <a:cs typeface="+mn-lt"/>
              </a:rPr>
              <a:t>Pas Optional: la prima autentificare, utilizatorul seteaza o parola din 4 cifre pentru codul QR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it-IT" sz="900" dirty="0">
                <a:solidFill>
                  <a:srgbClr val="000000"/>
                </a:solidFill>
                <a:ea typeface="+mn-lt"/>
                <a:cs typeface="+mn-lt"/>
              </a:rPr>
              <a:t>Pas Optional: introduce detaliile tranzactiei si apoi apasa butonul </a:t>
            </a:r>
            <a:r>
              <a:rPr lang="it-IT" sz="900" b="1" dirty="0">
                <a:solidFill>
                  <a:srgbClr val="000000"/>
                </a:solidFill>
                <a:ea typeface="+mn-lt"/>
                <a:cs typeface="+mn-lt"/>
              </a:rPr>
              <a:t>Continua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Se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pozitioneaza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maximum 300 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bancnote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 (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sau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 500 la 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unele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modele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) 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in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buzunarul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hopper si se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apasa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butonul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Numara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Dupa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numararea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 a 100 de 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bancnote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echipamentul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ofera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posibilitatea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utilizatorului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de a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opta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pentru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continuarea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depunerilor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[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buton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Depunere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]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sau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pentru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finalizarea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procesului</a:t>
            </a:r>
            <a:endParaRPr lang="en-US" sz="9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Se 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verifica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bancnotele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refuzate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de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catre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aparat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sa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nu fie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indoite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si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sa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nu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aiba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corpuri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straine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Bancnotele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refuzate</a:t>
            </a:r>
            <a:r>
              <a:rPr lang="en-US" sz="9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se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preiau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din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compartimentul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Reject si se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redepun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vederea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numararii</a:t>
            </a:r>
            <a:endParaRPr lang="en-US" sz="9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Se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selecteaza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butonul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b="1" dirty="0" err="1">
                <a:solidFill>
                  <a:srgbClr val="000000"/>
                </a:solidFill>
                <a:ea typeface="+mn-lt"/>
                <a:cs typeface="+mn-lt"/>
              </a:rPr>
              <a:t>Finalizeaza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dupa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ce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toate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bancnotele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au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fost</a:t>
            </a:r>
            <a:r>
              <a:rPr lang="en-US" sz="9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rgbClr val="000000"/>
                </a:solidFill>
                <a:ea typeface="+mn-lt"/>
                <a:cs typeface="+mn-lt"/>
              </a:rPr>
              <a:t>acceptate</a:t>
            </a:r>
            <a:endParaRPr lang="en-US" sz="9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228600" indent="-228600" algn="just">
              <a:spcAft>
                <a:spcPts val="600"/>
              </a:spcAft>
              <a:buFont typeface="+mj-lt"/>
              <a:buAutoNum type="arabicPeriod"/>
            </a:pPr>
            <a:r>
              <a:rPr lang="en-US" sz="900" dirty="0" err="1">
                <a:cs typeface="Arial" panose="020B0604020202020204" pitchFamily="34" charset="0"/>
              </a:rPr>
              <a:t>Echipamentul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en-US" sz="900" b="1" dirty="0" err="1">
                <a:cs typeface="Arial" panose="020B0604020202020204" pitchFamily="34" charset="0"/>
              </a:rPr>
              <a:t>tipareste</a:t>
            </a:r>
            <a:r>
              <a:rPr lang="en-US" sz="900" b="1" dirty="0">
                <a:cs typeface="Arial" panose="020B0604020202020204" pitchFamily="34" charset="0"/>
              </a:rPr>
              <a:t> o </a:t>
            </a:r>
            <a:r>
              <a:rPr lang="en-US" sz="900" b="1" dirty="0" err="1">
                <a:cs typeface="Arial" panose="020B0604020202020204" pitchFamily="34" charset="0"/>
              </a:rPr>
              <a:t>chitanta</a:t>
            </a:r>
            <a:r>
              <a:rPr lang="en-US" sz="900" b="1" dirty="0">
                <a:cs typeface="Arial" panose="020B0604020202020204" pitchFamily="34" charset="0"/>
              </a:rPr>
              <a:t> </a:t>
            </a:r>
            <a:r>
              <a:rPr lang="en-US" sz="900" dirty="0">
                <a:cs typeface="Arial" panose="020B0604020202020204" pitchFamily="34" charset="0"/>
              </a:rPr>
              <a:t>in care se </a:t>
            </a:r>
            <a:r>
              <a:rPr lang="en-US" sz="900" dirty="0" err="1">
                <a:cs typeface="Arial" panose="020B0604020202020204" pitchFamily="34" charset="0"/>
              </a:rPr>
              <a:t>vor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en-US" sz="900" dirty="0" err="1">
                <a:cs typeface="Arial" panose="020B0604020202020204" pitchFamily="34" charset="0"/>
              </a:rPr>
              <a:t>regasi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en-US" sz="900" dirty="0" err="1">
                <a:cs typeface="Arial" panose="020B0604020202020204" pitchFamily="34" charset="0"/>
              </a:rPr>
              <a:t>detaliile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en-US" sz="900" dirty="0" err="1">
                <a:cs typeface="Arial" panose="020B0604020202020204" pitchFamily="34" charset="0"/>
              </a:rPr>
              <a:t>depunerii</a:t>
            </a:r>
            <a:r>
              <a:rPr lang="en-US" sz="900" dirty="0">
                <a:cs typeface="Arial" panose="020B0604020202020204" pitchFamily="34" charset="0"/>
              </a:rPr>
              <a:t> (</a:t>
            </a:r>
            <a:r>
              <a:rPr lang="en-US" sz="900" dirty="0" err="1">
                <a:cs typeface="Arial" panose="020B0604020202020204" pitchFamily="34" charset="0"/>
              </a:rPr>
              <a:t>valoarea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en-US" sz="900" dirty="0" err="1">
                <a:cs typeface="Arial" panose="020B0604020202020204" pitchFamily="34" charset="0"/>
              </a:rPr>
              <a:t>depusa</a:t>
            </a:r>
            <a:r>
              <a:rPr lang="en-US" sz="900" dirty="0">
                <a:cs typeface="Arial" panose="020B0604020202020204" pitchFamily="34" charset="0"/>
              </a:rPr>
              <a:t>, data si </a:t>
            </a:r>
            <a:r>
              <a:rPr lang="en-US" sz="900" dirty="0" err="1">
                <a:cs typeface="Arial" panose="020B0604020202020204" pitchFamily="34" charset="0"/>
              </a:rPr>
              <a:t>ora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en-US" sz="900" dirty="0" err="1">
                <a:cs typeface="Arial" panose="020B0604020202020204" pitchFamily="34" charset="0"/>
              </a:rPr>
              <a:t>depunerii</a:t>
            </a:r>
            <a:r>
              <a:rPr lang="en-US" sz="900" dirty="0">
                <a:cs typeface="Arial" panose="020B0604020202020204" pitchFamily="34" charset="0"/>
              </a:rPr>
              <a:t>, </a:t>
            </a:r>
            <a:r>
              <a:rPr lang="en-US" sz="900" dirty="0" err="1">
                <a:cs typeface="Arial" panose="020B0604020202020204" pitchFamily="34" charset="0"/>
              </a:rPr>
              <a:t>informatii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en-US" sz="900" dirty="0" err="1">
                <a:cs typeface="Arial" panose="020B0604020202020204" pitchFamily="34" charset="0"/>
              </a:rPr>
              <a:t>despre</a:t>
            </a:r>
            <a:r>
              <a:rPr lang="en-US" sz="900" dirty="0">
                <a:cs typeface="Arial" panose="020B0604020202020204" pitchFamily="34" charset="0"/>
              </a:rPr>
              <a:t> </a:t>
            </a:r>
            <a:r>
              <a:rPr lang="en-US" sz="900" dirty="0" err="1">
                <a:cs typeface="Arial" panose="020B0604020202020204" pitchFamily="34" charset="0"/>
              </a:rPr>
              <a:t>Utilizator</a:t>
            </a:r>
            <a:r>
              <a:rPr lang="en-US" sz="900" dirty="0">
                <a:cs typeface="Arial" panose="020B0604020202020204" pitchFamily="34" charset="0"/>
              </a:rPr>
              <a:t>, ID </a:t>
            </a:r>
            <a:r>
              <a:rPr lang="en-US" sz="900" dirty="0" err="1">
                <a:cs typeface="Arial" panose="020B0604020202020204" pitchFamily="34" charset="0"/>
              </a:rPr>
              <a:t>Echipament</a:t>
            </a:r>
            <a:r>
              <a:rPr lang="en-US" sz="900" dirty="0">
                <a:cs typeface="Arial" panose="020B0604020202020204" pitchFamily="34" charset="0"/>
              </a:rPr>
              <a:t> si </a:t>
            </a:r>
            <a:r>
              <a:rPr lang="en-US" sz="900" dirty="0" err="1">
                <a:cs typeface="Arial" panose="020B0604020202020204" pitchFamily="34" charset="0"/>
              </a:rPr>
              <a:t>locatie</a:t>
            </a:r>
            <a:r>
              <a:rPr lang="en-US" sz="900" dirty="0">
                <a:cs typeface="Arial" panose="020B0604020202020204" pitchFamily="34" charset="0"/>
              </a:rPr>
              <a:t>).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900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09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7559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92B8AC4D-4373-4DF2-BC32-D646A72A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91" y="278147"/>
            <a:ext cx="8546954" cy="215444"/>
          </a:xfrm>
        </p:spPr>
        <p:txBody>
          <a:bodyPr vert="horz" wrap="square" lIns="0" tIns="0" rIns="0" bIns="0" rtlCol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cap="none" dirty="0">
                <a:solidFill>
                  <a:schemeClr val="tx1"/>
                </a:solidFill>
                <a:latin typeface="Arial" panose="020B0604020202020204" pitchFamily="34" charset="0"/>
              </a:rPr>
              <a:t>INROLAREA UTILIZATORILOR</a:t>
            </a:r>
            <a:endParaRPr lang="fr-FR" sz="15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3881922"/>
              </p:ext>
            </p:extLst>
          </p:nvPr>
        </p:nvGraphicFramePr>
        <p:xfrm>
          <a:off x="496614" y="1005708"/>
          <a:ext cx="8119241" cy="345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6435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1554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92B8AC4D-4373-4DF2-BC32-D646A72A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17" y="254873"/>
            <a:ext cx="8546954" cy="230832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fr-FR" sz="1500" b="1" dirty="0" err="1">
                <a:solidFill>
                  <a:schemeClr val="tx1"/>
                </a:solidFill>
                <a:latin typeface="+mn-lt"/>
              </a:rPr>
              <a:t>FREcvente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 Q&amp;A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014" y="893407"/>
            <a:ext cx="85054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>
                <a:cs typeface="Arial" pitchFamily="34" charset="0"/>
              </a:rPr>
              <a:t>Echipamentul</a:t>
            </a:r>
            <a:r>
              <a:rPr lang="en-US" sz="1000" b="1" dirty="0">
                <a:cs typeface="Arial" pitchFamily="34" charset="0"/>
              </a:rPr>
              <a:t> nu </a:t>
            </a:r>
            <a:r>
              <a:rPr lang="en-US" sz="1000" b="1" dirty="0" err="1">
                <a:cs typeface="Arial" pitchFamily="34" charset="0"/>
              </a:rPr>
              <a:t>poate</a:t>
            </a:r>
            <a:r>
              <a:rPr lang="en-US" sz="1000" b="1" dirty="0">
                <a:cs typeface="Arial" pitchFamily="34" charset="0"/>
              </a:rPr>
              <a:t> fi </a:t>
            </a:r>
            <a:r>
              <a:rPr lang="en-US" sz="1000" b="1" dirty="0" err="1">
                <a:cs typeface="Arial" pitchFamily="34" charset="0"/>
              </a:rPr>
              <a:t>accesat</a:t>
            </a:r>
            <a:r>
              <a:rPr lang="en-US" sz="1000" b="1" dirty="0">
                <a:cs typeface="Arial" pitchFamily="34" charset="0"/>
              </a:rPr>
              <a:t>:</a:t>
            </a:r>
          </a:p>
          <a:p>
            <a:endParaRPr lang="en-US" sz="1000" b="1" dirty="0">
              <a:cs typeface="Arial" pitchFamily="34" charset="0"/>
            </a:endParaRPr>
          </a:p>
          <a:p>
            <a:pPr marL="682625" lvl="1" indent="-220663">
              <a:buFont typeface="Wingdings" panose="05000000000000000000" pitchFamily="2" charset="2"/>
              <a:buChar char="("/>
            </a:pP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Se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va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folosi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numarul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suport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+04 0728 224 737 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pentru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incidente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natura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tehnica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(ex. cod QR invalid,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blocare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Utilizator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echipament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blocat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)</a:t>
            </a:r>
          </a:p>
          <a:p>
            <a:pPr marL="461962" lvl="1"/>
            <a:endParaRPr lang="it-IT" sz="1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682625" lvl="2" indent="-220663"/>
            <a:r>
              <a:rPr lang="en-US" sz="1000" dirty="0">
                <a:solidFill>
                  <a:srgbClr val="000000"/>
                </a:solidFill>
                <a:ea typeface="+mn-lt"/>
                <a:cs typeface="+mn-lt"/>
                <a:sym typeface="Wingdings" panose="05000000000000000000" pitchFamily="2" charset="2"/>
              </a:rPr>
              <a:t>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  <a:sym typeface="Wingdings" panose="05000000000000000000" pitchFamily="2" charset="2"/>
              </a:rPr>
              <a:t>Suport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  <a:sym typeface="Wingdings" panose="05000000000000000000" pitchFamily="2" charset="2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  <a:sym typeface="Wingdings" panose="05000000000000000000" pitchFamily="2" charset="2"/>
              </a:rPr>
              <a:t>Clienti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  <a:sym typeface="Wingdings" panose="05000000000000000000" pitchFamily="2" charset="2"/>
              </a:rPr>
              <a:t> Help Desk support: </a:t>
            </a:r>
            <a:endParaRPr lang="en-US" sz="1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862013" lvl="3"/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Luni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 –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Vineri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		   	07:30 – 19:00</a:t>
            </a:r>
          </a:p>
          <a:p>
            <a:pPr marL="862013" lvl="3"/>
            <a:endParaRPr lang="en-US" sz="1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682625" lvl="1" indent="-220663"/>
            <a:r>
              <a:rPr lang="it-IT" sz="1000" dirty="0">
                <a:solidFill>
                  <a:srgbClr val="000000"/>
                </a:solidFill>
                <a:ea typeface="+mn-lt"/>
                <a:cs typeface="+mn-lt"/>
                <a:sym typeface="Wingdings" panose="05000000000000000000" pitchFamily="2" charset="2"/>
              </a:rPr>
              <a:t>   Se contacteaza banca folosind datele de contact mentionate in Conventie daca sesizarea nu a fost rezolvata telefonic, si se utilizeaza celelalte canale oferite de banca pentru depozitarea numerarului.</a:t>
            </a:r>
          </a:p>
          <a:p>
            <a:endParaRPr lang="en-US" sz="1000" b="1" dirty="0">
              <a:cs typeface="Arial" pitchFamily="34" charset="0"/>
            </a:endParaRPr>
          </a:p>
          <a:p>
            <a:pPr algn="just"/>
            <a:r>
              <a:rPr lang="en-US" sz="1000" b="1" dirty="0" err="1">
                <a:cs typeface="Arial" pitchFamily="34" charset="0"/>
              </a:rPr>
              <a:t>Echipamentul</a:t>
            </a:r>
            <a:r>
              <a:rPr lang="en-US" sz="1000" b="1" dirty="0">
                <a:cs typeface="Arial" pitchFamily="34" charset="0"/>
              </a:rPr>
              <a:t> nu </a:t>
            </a:r>
            <a:r>
              <a:rPr lang="en-US" sz="1000" b="1" dirty="0" err="1">
                <a:cs typeface="Arial" pitchFamily="34" charset="0"/>
              </a:rPr>
              <a:t>elibereaza</a:t>
            </a:r>
            <a:r>
              <a:rPr lang="en-US" sz="1000" b="1" dirty="0">
                <a:cs typeface="Arial" pitchFamily="34" charset="0"/>
              </a:rPr>
              <a:t> </a:t>
            </a:r>
            <a:r>
              <a:rPr lang="en-US" sz="1000" b="1" dirty="0" err="1">
                <a:cs typeface="Arial" pitchFamily="34" charset="0"/>
              </a:rPr>
              <a:t>chitanta</a:t>
            </a:r>
            <a:r>
              <a:rPr lang="en-US" sz="1000" b="1" dirty="0">
                <a:cs typeface="Arial" pitchFamily="34" charset="0"/>
              </a:rPr>
              <a:t> </a:t>
            </a:r>
            <a:r>
              <a:rPr lang="en-US" sz="1000" dirty="0">
                <a:cs typeface="Arial" pitchFamily="34" charset="0"/>
              </a:rPr>
              <a:t>– </a:t>
            </a:r>
            <a:r>
              <a:rPr lang="en-US" sz="1000" dirty="0" err="1">
                <a:cs typeface="Arial" pitchFamily="34" charset="0"/>
              </a:rPr>
              <a:t>chiar</a:t>
            </a:r>
            <a:r>
              <a:rPr lang="en-US" sz="1000" dirty="0">
                <a:cs typeface="Arial" pitchFamily="34" charset="0"/>
              </a:rPr>
              <a:t> si in </a:t>
            </a:r>
            <a:r>
              <a:rPr lang="en-US" sz="1000" dirty="0" err="1">
                <a:cs typeface="Arial" pitchFamily="34" charset="0"/>
              </a:rPr>
              <a:t>lipsa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furnizarii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unei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chitante</a:t>
            </a:r>
            <a:r>
              <a:rPr lang="en-US" sz="1000" dirty="0">
                <a:cs typeface="Arial" pitchFamily="34" charset="0"/>
              </a:rPr>
              <a:t>, </a:t>
            </a:r>
            <a:r>
              <a:rPr lang="en-US" sz="1000" dirty="0" err="1">
                <a:cs typeface="Arial" pitchFamily="34" charset="0"/>
              </a:rPr>
              <a:t>echipamentul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va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colecta</a:t>
            </a:r>
            <a:r>
              <a:rPr lang="en-US" sz="1000" dirty="0">
                <a:cs typeface="Arial" pitchFamily="34" charset="0"/>
              </a:rPr>
              <a:t> si </a:t>
            </a:r>
            <a:r>
              <a:rPr lang="en-US" sz="1000" dirty="0" err="1">
                <a:cs typeface="Arial" pitchFamily="34" charset="0"/>
              </a:rPr>
              <a:t>va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salva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infomatiile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aferente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depunerilor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efectuate</a:t>
            </a:r>
            <a:r>
              <a:rPr lang="en-US" sz="1000" dirty="0">
                <a:cs typeface="Arial" pitchFamily="34" charset="0"/>
              </a:rPr>
              <a:t>, </a:t>
            </a:r>
            <a:r>
              <a:rPr lang="en-US" sz="1000" dirty="0" err="1">
                <a:cs typeface="Arial" pitchFamily="34" charset="0"/>
              </a:rPr>
              <a:t>detaliile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tranzactiei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urmand</a:t>
            </a:r>
            <a:r>
              <a:rPr lang="en-US" sz="1000" dirty="0">
                <a:cs typeface="Arial" pitchFamily="34" charset="0"/>
              </a:rPr>
              <a:t> a se </a:t>
            </a:r>
            <a:r>
              <a:rPr lang="en-US" sz="1000" dirty="0" err="1">
                <a:cs typeface="Arial" pitchFamily="34" charset="0"/>
              </a:rPr>
              <a:t>regasi</a:t>
            </a:r>
            <a:r>
              <a:rPr lang="en-US" sz="1000" dirty="0">
                <a:cs typeface="Arial" pitchFamily="34" charset="0"/>
              </a:rPr>
              <a:t>  in </a:t>
            </a:r>
            <a:r>
              <a:rPr lang="en-US" sz="1000" dirty="0" err="1">
                <a:cs typeface="Arial" pitchFamily="34" charset="0"/>
              </a:rPr>
              <a:t>extrasul</a:t>
            </a:r>
            <a:r>
              <a:rPr lang="en-US" sz="1000" dirty="0">
                <a:cs typeface="Arial" pitchFamily="34" charset="0"/>
              </a:rPr>
              <a:t> de </a:t>
            </a:r>
            <a:r>
              <a:rPr lang="en-US" sz="1000" dirty="0" err="1">
                <a:cs typeface="Arial" pitchFamily="34" charset="0"/>
              </a:rPr>
              <a:t>cont</a:t>
            </a:r>
            <a:r>
              <a:rPr lang="en-US" sz="1000" dirty="0">
                <a:cs typeface="Arial" pitchFamily="34" charset="0"/>
              </a:rPr>
              <a:t> </a:t>
            </a:r>
            <a:r>
              <a:rPr lang="en-US" sz="1000" dirty="0" err="1">
                <a:cs typeface="Arial" pitchFamily="34" charset="0"/>
              </a:rPr>
              <a:t>eliberat</a:t>
            </a:r>
            <a:r>
              <a:rPr lang="en-US" sz="1000" dirty="0">
                <a:cs typeface="Arial" pitchFamily="34" charset="0"/>
              </a:rPr>
              <a:t> e </a:t>
            </a:r>
            <a:r>
              <a:rPr lang="en-US" sz="1000" dirty="0" err="1">
                <a:cs typeface="Arial" pitchFamily="34" charset="0"/>
              </a:rPr>
              <a:t>banca</a:t>
            </a:r>
            <a:r>
              <a:rPr lang="en-US" sz="1000" dirty="0">
                <a:cs typeface="Arial" pitchFamily="34" charset="0"/>
              </a:rPr>
              <a:t>.</a:t>
            </a:r>
          </a:p>
          <a:p>
            <a:endParaRPr lang="en-US" sz="1000" dirty="0">
              <a:cs typeface="Arial" pitchFamily="34" charset="0"/>
            </a:endParaRPr>
          </a:p>
          <a:p>
            <a:pPr algn="just"/>
            <a:r>
              <a:rPr lang="en-US" sz="1000" b="1" dirty="0" err="1">
                <a:solidFill>
                  <a:srgbClr val="000000"/>
                </a:solidFill>
                <a:ea typeface="+mn-lt"/>
                <a:cs typeface="+mn-lt"/>
              </a:rPr>
              <a:t>Echipamentul</a:t>
            </a:r>
            <a:r>
              <a:rPr lang="en-US" sz="10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ea typeface="+mn-lt"/>
                <a:cs typeface="+mn-lt"/>
              </a:rPr>
              <a:t>elibereaza</a:t>
            </a:r>
            <a:r>
              <a:rPr lang="en-US" sz="10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ea typeface="+mn-lt"/>
                <a:cs typeface="+mn-lt"/>
              </a:rPr>
              <a:t>chitanta</a:t>
            </a:r>
            <a:r>
              <a:rPr lang="en-US" sz="1000" b="1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dar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suma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mentionata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pe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chitanta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nu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este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recunoscuta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utilizator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–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clientul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urmareste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informatia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mentionata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extrasul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cont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; in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cazul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in care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diferentele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raman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nereconciliate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evidenta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interna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clientul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informeaza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banca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termen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de maxim 5 de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zile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lucratoare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de la data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efectuarii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operatiunii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folosind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datele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de contact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mentionate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Conventie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; se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prezinta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documente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justificative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(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chitantele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eliberate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echipament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identificarea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utilizatorului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care a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efectuat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depunerea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cont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IBAN etc.) si se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solicita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bancii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initierea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actiunilor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identificare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diferentelor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</a:p>
          <a:p>
            <a:endParaRPr lang="en-US" sz="1000" dirty="0">
              <a:solidFill>
                <a:srgbClr val="000000"/>
              </a:solidFill>
              <a:ea typeface="+mn-lt"/>
              <a:cs typeface="+mn-lt"/>
            </a:endParaRPr>
          </a:p>
          <a:p>
            <a:pPr algn="just"/>
            <a:r>
              <a:rPr lang="en-US" sz="1000" b="1" dirty="0" err="1">
                <a:solidFill>
                  <a:srgbClr val="000000"/>
                </a:solidFill>
                <a:ea typeface="+mn-lt"/>
                <a:cs typeface="+mn-lt"/>
              </a:rPr>
              <a:t>Depunerile</a:t>
            </a:r>
            <a:r>
              <a:rPr lang="en-US" sz="1000" b="1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000" b="1" dirty="0" err="1">
                <a:solidFill>
                  <a:srgbClr val="000000"/>
                </a:solidFill>
                <a:ea typeface="+mn-lt"/>
                <a:cs typeface="+mn-lt"/>
              </a:rPr>
              <a:t>numerar</a:t>
            </a:r>
            <a:r>
              <a:rPr lang="en-US" sz="1000" b="1" dirty="0">
                <a:solidFill>
                  <a:srgbClr val="000000"/>
                </a:solidFill>
                <a:ea typeface="+mn-lt"/>
                <a:cs typeface="+mn-lt"/>
              </a:rPr>
              <a:t> in afara </a:t>
            </a:r>
            <a:r>
              <a:rPr lang="en-US" sz="1000" b="1" dirty="0" err="1">
                <a:solidFill>
                  <a:srgbClr val="000000"/>
                </a:solidFill>
                <a:ea typeface="+mn-lt"/>
                <a:cs typeface="+mn-lt"/>
              </a:rPr>
              <a:t>programului</a:t>
            </a:r>
            <a:r>
              <a:rPr lang="en-US" sz="1000" b="1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1000" b="1" dirty="0" err="1">
                <a:solidFill>
                  <a:srgbClr val="000000"/>
                </a:solidFill>
                <a:ea typeface="+mn-lt"/>
                <a:cs typeface="+mn-lt"/>
              </a:rPr>
              <a:t>lucru</a:t>
            </a:r>
            <a:r>
              <a:rPr lang="en-US" sz="1000" b="1" dirty="0">
                <a:solidFill>
                  <a:srgbClr val="000000"/>
                </a:solidFill>
                <a:ea typeface="+mn-lt"/>
                <a:cs typeface="+mn-lt"/>
              </a:rPr>
              <a:t> al </a:t>
            </a:r>
            <a:r>
              <a:rPr lang="en-US" sz="1000" b="1" dirty="0" err="1">
                <a:solidFill>
                  <a:srgbClr val="000000"/>
                </a:solidFill>
                <a:ea typeface="+mn-lt"/>
                <a:cs typeface="+mn-lt"/>
              </a:rPr>
              <a:t>bancii</a:t>
            </a:r>
            <a:r>
              <a:rPr lang="en-US" sz="1000" b="1" dirty="0">
                <a:solidFill>
                  <a:srgbClr val="000000"/>
                </a:solidFill>
                <a:ea typeface="+mn-lt"/>
                <a:cs typeface="+mn-lt"/>
              </a:rPr>
              <a:t> (10:00 – 17:00) 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–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daca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echipamentul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este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situat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spatiul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cu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acces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24H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depunerile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efectuate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ziua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Z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pana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la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ora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20:30 sunt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inregistrate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cont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ziua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Z,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pana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la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ora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20:30.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Depunerile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efectuate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dupa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ora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20:30 sunt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inregistrate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in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cont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in Z+1 la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deschiderea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zilei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000" dirty="0" err="1">
                <a:solidFill>
                  <a:srgbClr val="000000"/>
                </a:solidFill>
                <a:ea typeface="+mn-lt"/>
                <a:cs typeface="+mn-lt"/>
              </a:rPr>
              <a:t>bancare</a:t>
            </a:r>
            <a:r>
              <a:rPr lang="en-US" sz="1000" dirty="0">
                <a:solidFill>
                  <a:srgbClr val="000000"/>
                </a:solidFill>
                <a:ea typeface="+mn-lt"/>
                <a:cs typeface="+mn-lt"/>
              </a:rPr>
              <a:t>. (07:30)</a:t>
            </a:r>
          </a:p>
          <a:p>
            <a:endParaRPr lang="en-US" sz="1000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52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92B8AC4D-4373-4DF2-BC32-D646A72A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17" y="254873"/>
            <a:ext cx="8546954" cy="230832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Parc terminale </a:t>
            </a:r>
            <a:r>
              <a:rPr lang="fr-FR" sz="1500" b="1" dirty="0" err="1">
                <a:solidFill>
                  <a:schemeClr val="tx1"/>
                </a:solidFill>
                <a:latin typeface="+mn-lt"/>
              </a:rPr>
              <a:t>hcm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 – active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98846F7-0ECF-AF15-F02E-FB6AE4A70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27518"/>
              </p:ext>
            </p:extLst>
          </p:nvPr>
        </p:nvGraphicFramePr>
        <p:xfrm>
          <a:off x="1041009" y="640305"/>
          <a:ext cx="7897254" cy="4146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8000951" imgH="4200722" progId="Excel.Sheet.12">
                  <p:embed/>
                </p:oleObj>
              </mc:Choice>
              <mc:Fallback>
                <p:oleObj name="Worksheet" r:id="rId7" imgW="8000951" imgH="42007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1009" y="640305"/>
                        <a:ext cx="7897254" cy="4146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7806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92B8AC4D-4373-4DF2-BC32-D646A72A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17" y="254873"/>
            <a:ext cx="8546954" cy="230832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Parc terminale </a:t>
            </a:r>
            <a:r>
              <a:rPr lang="fr-FR" sz="1500" b="1" dirty="0" err="1">
                <a:solidFill>
                  <a:schemeClr val="tx1"/>
                </a:solidFill>
                <a:latin typeface="+mn-lt"/>
              </a:rPr>
              <a:t>hcm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 – active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AC1E565-E876-8AC4-E14E-718F30FDD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182462"/>
              </p:ext>
            </p:extLst>
          </p:nvPr>
        </p:nvGraphicFramePr>
        <p:xfrm>
          <a:off x="1012874" y="638182"/>
          <a:ext cx="7751298" cy="417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8000951" imgH="4391091" progId="Excel.Sheet.12">
                  <p:embed/>
                </p:oleObj>
              </mc:Choice>
              <mc:Fallback>
                <p:oleObj name="Worksheet" r:id="rId7" imgW="8000951" imgH="439109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2874" y="638182"/>
                        <a:ext cx="7751298" cy="4170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74175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ac63336-4d14-47c4-8df8-0f89cc29cb8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ac63336-4d14-47c4-8df8-0f89cc29cb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ac63336-4d14-47c4-8df8-0f89cc29cb8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ac63336-4d14-47c4-8df8-0f89cc29cb8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ac63336-4d14-47c4-8df8-0f89cc29cb8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ThèmeSG">
  <a:themeElements>
    <a:clrScheme name="SG Theme Color 2018">
      <a:dk1>
        <a:srgbClr val="010101"/>
      </a:dk1>
      <a:lt1>
        <a:sysClr val="window" lastClr="FFFFFF"/>
      </a:lt1>
      <a:dk2>
        <a:srgbClr val="E55F50"/>
      </a:dk2>
      <a:lt2>
        <a:srgbClr val="E9041E"/>
      </a:lt2>
      <a:accent1>
        <a:srgbClr val="610F15"/>
      </a:accent1>
      <a:accent2>
        <a:srgbClr val="581D39"/>
      </a:accent2>
      <a:accent3>
        <a:srgbClr val="303A3C"/>
      </a:accent3>
      <a:accent4>
        <a:srgbClr val="292D3F"/>
      </a:accent4>
      <a:accent5>
        <a:srgbClr val="4D385E"/>
      </a:accent5>
      <a:accent6>
        <a:srgbClr val="EB2D90"/>
      </a:accent6>
      <a:hlink>
        <a:srgbClr val="E9041E"/>
      </a:hlink>
      <a:folHlink>
        <a:srgbClr val="E9041E"/>
      </a:folHlink>
    </a:clrScheme>
    <a:fontScheme name="SG Group 2018 Theme">
      <a:majorFont>
        <a:latin typeface="Montserrat Extra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spcBef>
            <a:spcPts val="1200"/>
          </a:spcBef>
          <a:defRPr sz="1200" dirty="0">
            <a:ea typeface="Source Sans Pro" pitchFamily="34" charset="0"/>
          </a:defRPr>
        </a:defPPr>
      </a:lst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9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SG" id="{1481CA17-4AD7-4F62-94BA-2C0E0A215272}" vid="{962B1D38-C78C-4793-8F7D-728B828EED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A02950-5CE0-44D8-8F67-400FD4A990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357</TotalTime>
  <Words>733</Words>
  <Application>Microsoft Office PowerPoint</Application>
  <PresentationFormat>On-screen Show (16:9)</PresentationFormat>
  <Paragraphs>62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Montserrat ExtraBold</vt:lpstr>
      <vt:lpstr>Quicksand Light</vt:lpstr>
      <vt:lpstr>Source Sans Pro</vt:lpstr>
      <vt:lpstr>Wingdings</vt:lpstr>
      <vt:lpstr>Wingdings 3</vt:lpstr>
      <vt:lpstr>ThèmeSG</vt:lpstr>
      <vt:lpstr>think-cell Slide</vt:lpstr>
      <vt:lpstr>Worksheet</vt:lpstr>
      <vt:lpstr>PowerPoint Presentation</vt:lpstr>
      <vt:lpstr> Masini de capacitate mare (HCM) - destinate clientilor corporate cu depuneri semnificative de numerar </vt:lpstr>
      <vt:lpstr>Cum functioneaza?</vt:lpstr>
      <vt:lpstr>INROLAREA UTILIZATORILOR</vt:lpstr>
      <vt:lpstr>FREcvente Q&amp;A</vt:lpstr>
      <vt:lpstr>Parc terminale hcm – active  </vt:lpstr>
      <vt:lpstr>Parc terminale hcm – active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PCM-2023</dc:title>
  <dc:subject/>
  <dc:creator>DAYVE Karen GtpsGtbBtr</dc:creator>
  <cp:lastModifiedBy>Vlad Manolache</cp:lastModifiedBy>
  <cp:revision>52</cp:revision>
  <dcterms:created xsi:type="dcterms:W3CDTF">2020-12-04T11:39:41Z</dcterms:created>
  <dcterms:modified xsi:type="dcterms:W3CDTF">2026-03-31T13:06:22Z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g-format-presentation">
    <vt:lpwstr>sg-format-presentation</vt:lpwstr>
  </property>
  <property fmtid="{D5CDD505-2E9C-101B-9397-08002B2CF9AE}" pid="3" name="Classification_DLP">
    <vt:lpwstr/>
  </property>
  <property fmtid="{D5CDD505-2E9C-101B-9397-08002B2CF9AE}" pid="4" name="Language">
    <vt:lpwstr>EN</vt:lpwstr>
  </property>
  <property fmtid="{D5CDD505-2E9C-101B-9397-08002B2CF9AE}" pid="5" name="Tags">
    <vt:lpwstr/>
  </property>
  <property fmtid="{D5CDD505-2E9C-101B-9397-08002B2CF9AE}" pid="6" name="IgnoreRatio">
    <vt:lpwstr/>
  </property>
  <property fmtid="{D5CDD505-2E9C-101B-9397-08002B2CF9AE}" pid="7" name="MSIP_Label_a401b303-ecb1-4a9d-936a-70858c2d9a3e_Enabled">
    <vt:lpwstr>true</vt:lpwstr>
  </property>
  <property fmtid="{D5CDD505-2E9C-101B-9397-08002B2CF9AE}" pid="8" name="MSIP_Label_a401b303-ecb1-4a9d-936a-70858c2d9a3e_SetDate">
    <vt:lpwstr>2023-01-13T10:31:10Z</vt:lpwstr>
  </property>
  <property fmtid="{D5CDD505-2E9C-101B-9397-08002B2CF9AE}" pid="9" name="MSIP_Label_a401b303-ecb1-4a9d-936a-70858c2d9a3e_Method">
    <vt:lpwstr>Privileged</vt:lpwstr>
  </property>
  <property fmtid="{D5CDD505-2E9C-101B-9397-08002B2CF9AE}" pid="10" name="MSIP_Label_a401b303-ecb1-4a9d-936a-70858c2d9a3e_Name">
    <vt:lpwstr>a401b303-ecb1-4a9d-936a-70858c2d9a3e</vt:lpwstr>
  </property>
  <property fmtid="{D5CDD505-2E9C-101B-9397-08002B2CF9AE}" pid="11" name="MSIP_Label_a401b303-ecb1-4a9d-936a-70858c2d9a3e_SiteId">
    <vt:lpwstr>c9a7d621-4bc4-4407-b730-f428e656aa9e</vt:lpwstr>
  </property>
  <property fmtid="{D5CDD505-2E9C-101B-9397-08002B2CF9AE}" pid="12" name="MSIP_Label_a401b303-ecb1-4a9d-936a-70858c2d9a3e_ActionId">
    <vt:lpwstr>6477fcc3-c31e-45c7-bea8-3e3cf337b586</vt:lpwstr>
  </property>
  <property fmtid="{D5CDD505-2E9C-101B-9397-08002B2CF9AE}" pid="13" name="MSIP_Label_a401b303-ecb1-4a9d-936a-70858c2d9a3e_ContentBits">
    <vt:lpwstr>0</vt:lpwstr>
  </property>
  <property fmtid="{D5CDD505-2E9C-101B-9397-08002B2CF9AE}" pid="14" name="ContentTypeId">
    <vt:lpwstr>0x010100B4A7C920BADCAC41AD99869ECF243091</vt:lpwstr>
  </property>
  <property fmtid="{D5CDD505-2E9C-101B-9397-08002B2CF9AE}" pid="15" name="MediaServiceImageTags">
    <vt:lpwstr/>
  </property>
</Properties>
</file>